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73" r:id="rId3"/>
    <p:sldId id="266" r:id="rId4"/>
    <p:sldId id="268" r:id="rId5"/>
    <p:sldId id="267" r:id="rId6"/>
    <p:sldId id="259" r:id="rId7"/>
    <p:sldId id="264" r:id="rId8"/>
    <p:sldId id="271" r:id="rId9"/>
    <p:sldId id="265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2F4"/>
    <a:srgbClr val="2C2CE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C65F1-4A01-4186-A663-ABB496514F59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F31A1-3230-4457-B328-C450C4B0F9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6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F31A1-3230-4457-B328-C450C4B0F9D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8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snYd3BWJ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veravverav.blogspot.com/2015/09/blog-post_1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gif"/><Relationship Id="rId7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pravoslavie.ru/110207.html" TargetMode="External"/><Relationship Id="rId7" Type="http://schemas.openxmlformats.org/officeDocument/2006/relationships/slide" Target="slide2.xml"/><Relationship Id="rId12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hyperlink" Target="https://www.youtube.com/watch?v=gxsnYd3BWJg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3" Type="http://schemas.openxmlformats.org/officeDocument/2006/relationships/hyperlink" Target="https://pravoslavie.ru/53548.html" TargetMode="External"/><Relationship Id="rId7" Type="http://schemas.openxmlformats.org/officeDocument/2006/relationships/slide" Target="slide2.xm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hyperlink" Target="https://www.youtube.com/watch?v=7loqMgyHh98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6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12" Type="http://schemas.openxmlformats.org/officeDocument/2006/relationships/image" Target="../media/image12.jpeg"/><Relationship Id="rId2" Type="http://schemas.openxmlformats.org/officeDocument/2006/relationships/hyperlink" Target="https://pravoslavie.ru/6292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hyperlink" Target="https://www.youtube.com/watch?v=miKL9LeuYbU" TargetMode="External"/><Relationship Id="rId4" Type="http://schemas.openxmlformats.org/officeDocument/2006/relationships/slide" Target="slide2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" Target="slide2.xml"/><Relationship Id="rId7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pravoslavie.ru/29736.html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mW6MnXP104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hyperlink" Target="https://pravoslavie.ru/29970.html" TargetMode="Externa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nwAjhB95yA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hyperlink" Target="https://pravoslavie.ru/92767.html" TargetMode="Externa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32.gif"/><Relationship Id="rId5" Type="http://schemas.openxmlformats.org/officeDocument/2006/relationships/image" Target="../media/image28.png"/><Relationship Id="rId10" Type="http://schemas.openxmlformats.org/officeDocument/2006/relationships/image" Target="../media/image31.gif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58374" y="1131332"/>
            <a:ext cx="8712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Возрастная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направленность: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старшего дошкольного возраста.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58374" y="1354330"/>
            <a:ext cx="876300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.: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духовно-нравственные качества дошкольников.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/>
              </a:rPr>
              <a:t>с</a:t>
            </a:r>
            <a:r>
              <a:rPr lang="ru-RU" dirty="0" smtClean="0">
                <a:latin typeface="Times New Roman"/>
                <a:ea typeface="Times New Roman"/>
              </a:rPr>
              <a:t>оздание условий </a:t>
            </a:r>
            <a:r>
              <a:rPr lang="ru-RU" dirty="0">
                <a:latin typeface="Times New Roman"/>
                <a:ea typeface="Times New Roman"/>
              </a:rPr>
              <a:t>для получения детьми знаний и представлений о </a:t>
            </a:r>
            <a:r>
              <a:rPr lang="ru-RU" dirty="0" smtClean="0">
                <a:latin typeface="Times New Roman"/>
                <a:ea typeface="Times New Roman"/>
              </a:rPr>
              <a:t>хороших и</a:t>
            </a:r>
          </a:p>
          <a:p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             плохих поступках;</a:t>
            </a:r>
          </a:p>
          <a:p>
            <a:r>
              <a:rPr lang="ru-RU" b="1" dirty="0">
                <a:latin typeface="Times New Roman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/>
                <a:cs typeface="Times New Roman" pitchFamily="18" charset="0"/>
              </a:rPr>
              <a:t>              </a:t>
            </a:r>
            <a:r>
              <a:rPr lang="ru-RU" dirty="0">
                <a:latin typeface="Times New Roman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/>
                <a:cs typeface="Times New Roman" pitchFamily="18" charset="0"/>
              </a:rPr>
              <a:t>ормирование навыка оценивать и корректировать собственное поведение;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развитие логического мышления, памяти, расширение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словарного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запаса.</a:t>
            </a:r>
          </a:p>
          <a:p>
            <a:endParaRPr lang="ru-RU" sz="2400" dirty="0">
              <a:solidFill>
                <a:prstClr val="black"/>
              </a:solidFill>
            </a:endParaRP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Интерактивный плакат обеспечивает создание условий для успешного усвоения  информации духовно-нравственной направленности и включает в себя семь разделов, которые позволяют в яркой и доступной форме наглядно продемонстрировать предложенный материал.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качестве гиперссылки выступает надпись, картинка, значок, символ.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Демонстрация мультфильма с выходом в интернет - ресурс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" descr="https://i.ya-webdesign.com/images/home-button-png-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5314759"/>
            <a:ext cx="607207" cy="6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01424" y="5433696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Вернуться на первый слайд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3336"/>
            <a:ext cx="8136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Методическое описание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интерактивного плаката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духовно – нравственному воспитанию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«Добродетели и пороки»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 descr="https://image.flaticon.com/icons/png/512/183/18335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4610669"/>
            <a:ext cx="607207" cy="6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8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352839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://pravoslavie.ru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://vpravda.ru/obshchestvo/len-nravstvennyy-porok-37253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://3rim.info/9093-zhizn-cheloveka-na-zemle-est-poslushanie-bogu.html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shatoalla.livejournal.com/301736.html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veravverav.blogspot.com/2015/09/blog-post_16.html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373186"/>
            <a:ext cx="283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5" descr="https://i.ya-webdesign.com/images/home-button-png-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" y="5811274"/>
            <a:ext cx="971137" cy="97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631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wallpaperscraft.ru/image/storony_fon_svetlyy_temnyy_74857_1920x10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4564" y="13698"/>
            <a:ext cx="9272004" cy="684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www.golovanivsk-nvk.edukit.kr.ua/files2/images/osnny_bal_2013/70e0dcc009a6.gif?size=1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42" y="5589240"/>
            <a:ext cx="465028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golovanivsk-nvk.edukit.kr.ua/files2/images/osnny_bal_2013/70e0dcc009a6.gif?size=1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57" y="5589240"/>
            <a:ext cx="4589659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396552" y="1553561"/>
            <a:ext cx="61206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ДОБРОДЕТЕЛИ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569" y="2668020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Послушание</a:t>
            </a:r>
            <a:endParaRPr lang="ru-RU" sz="36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hlinkClick r:id="rId5" action="ppaction://hlinksldjump"/>
            </a:endParaRPr>
          </a:p>
          <a:p>
            <a:pPr marL="914400" indent="-914400">
              <a:buAutoNum type="arabicPeriod"/>
            </a:pP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Милосердие</a:t>
            </a:r>
            <a:endParaRPr lang="ru-RU" sz="36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914400" indent="-914400">
              <a:buAutoNum type="arabicPeriod"/>
            </a:pP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Терпение</a:t>
            </a:r>
            <a:endParaRPr lang="ru-RU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2668020"/>
            <a:ext cx="331236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>
              <a:buAutoNum type="arabicPeriod"/>
            </a:pPr>
            <a:r>
              <a:rPr lang="ru-RU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7" action="ppaction://hlinksldjump"/>
              </a:rPr>
              <a:t>Гнев</a:t>
            </a:r>
            <a:endParaRPr lang="ru-RU" sz="3600" b="1" spc="50" dirty="0" smtClean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ru-RU" sz="3600" b="1" u="sng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8" action="ppaction://hlinksldjump"/>
              </a:rPr>
              <a:t>Гордыня</a:t>
            </a:r>
            <a:endParaRPr lang="ru-RU" sz="3600" b="1" u="sng" spc="50" dirty="0" smtClean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ru-RU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9" action="ppaction://hlinksldjump"/>
              </a:rPr>
              <a:t>Лень</a:t>
            </a:r>
            <a:endParaRPr lang="ru-RU" sz="3600" b="1" spc="50" dirty="0" smtClean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71899" y="1553560"/>
            <a:ext cx="61206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ПОРОКИ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Горизонтальный свиток 2">
            <a:hlinkClick r:id="rId10" action="ppaction://hlinksldjump"/>
          </p:cNvPr>
          <p:cNvSpPr/>
          <p:nvPr/>
        </p:nvSpPr>
        <p:spPr>
          <a:xfrm>
            <a:off x="3568175" y="4846247"/>
            <a:ext cx="2160241" cy="827175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18717" y="4875113"/>
            <a:ext cx="46035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Итоговая</a:t>
            </a:r>
          </a:p>
          <a:p>
            <a:pPr algn="ctr"/>
            <a:r>
              <a:rPr lang="ru-RU" sz="2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 игра</a:t>
            </a:r>
            <a:endParaRPr lang="ru-RU" sz="2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внутренняя память 6"/>
          <p:cNvSpPr/>
          <p:nvPr/>
        </p:nvSpPr>
        <p:spPr>
          <a:xfrm>
            <a:off x="1403648" y="174885"/>
            <a:ext cx="6247213" cy="791218"/>
          </a:xfrm>
          <a:prstGeom prst="flowChartInternalStorag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91680" y="116632"/>
            <a:ext cx="5547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Интерактивный плакат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по духовно- нравственному воспитанию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Горизонтальный свиток 13">
            <a:hlinkClick r:id="rId11" action="ppaction://hlinksldjump"/>
          </p:cNvPr>
          <p:cNvSpPr/>
          <p:nvPr/>
        </p:nvSpPr>
        <p:spPr>
          <a:xfrm>
            <a:off x="3568175" y="5830961"/>
            <a:ext cx="2160241" cy="827175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18717" y="5859827"/>
            <a:ext cx="46035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Интернет –</a:t>
            </a:r>
          </a:p>
          <a:p>
            <a:pPr algn="ctr"/>
            <a:r>
              <a:rPr lang="ru-RU" sz="2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ресурсы</a:t>
            </a:r>
            <a:endParaRPr lang="ru-RU" sz="2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6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00">
        <p14:doors dir="vert"/>
      </p:transition>
    </mc:Choice>
    <mc:Fallback xmlns="">
      <p:transition spd="slow" advClick="0" advTm="6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http://www.playcast.ru/uploads/2016/04/02/1809657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057" y="2694183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5159"/>
            <a:ext cx="91439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«Самая высшая добродетель – 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ПОСЛУШАНИЕ. 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Это самое главное приобретение для человека. 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Христос ради послушания пришел в мир.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жизнь человека на земле есть послушание Богу» </a:t>
            </a:r>
          </a:p>
          <a:p>
            <a:pPr algn="r"/>
            <a:r>
              <a:rPr lang="ru-RU" sz="2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Прп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Нектарий </a:t>
            </a:r>
            <a:r>
              <a:rPr lang="ru-RU" sz="2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Оптинский</a:t>
            </a:r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8" name="Picture 6" descr="http://www.volgaprav.ru/wp-content/uploads/2013/04/Vystavka-yarmark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9" y="2378789"/>
            <a:ext cx="915662" cy="854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1137890" y="621091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Стих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59374" y="323246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Сайт</a:t>
            </a:r>
            <a:endParaRPr lang="ru-RU" dirty="0"/>
          </a:p>
        </p:txBody>
      </p:sp>
      <p:pic>
        <p:nvPicPr>
          <p:cNvPr id="3083" name="Picture 11" descr="https://image.flaticon.com/icons/png/512/183/183351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05" y="3786297"/>
            <a:ext cx="958057" cy="95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9981" y="4725639"/>
            <a:ext cx="79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  <p:pic>
        <p:nvPicPr>
          <p:cNvPr id="3087" name="Picture 15" descr="https://i.ya-webdesign.com/images/home-button-png-4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516" y="5745835"/>
            <a:ext cx="971137" cy="97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усечка\Downloads\10-08-2019_15-23-27\послушание\послушание\dnroams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51" y="2774370"/>
            <a:ext cx="4825041" cy="300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nplus.com/files/resources/original/576e7442d269e1558776252e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27095" y="1694882"/>
            <a:ext cx="334599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yt3.ggpht.com/a/AGF-l7-Mu2SwYSfCddFjb94fPLpDH_7uV1RDcOpOAg=s900-mo-c-c0xffffffff-rj-k-no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5072074"/>
            <a:ext cx="1044094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0" y="-45353"/>
            <a:ext cx="9144000" cy="7587503"/>
            <a:chOff x="198106" y="2540530"/>
            <a:chExt cx="9144000" cy="7587503"/>
          </a:xfrm>
        </p:grpSpPr>
        <p:pic>
          <p:nvPicPr>
            <p:cNvPr id="1026" name="Picture 2" descr="https://wallpapercave.com/wp/wp2936323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06" y="2540530"/>
              <a:ext cx="9144000" cy="6943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768745" y="2833728"/>
              <a:ext cx="6150101" cy="729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dirty="0"/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Послушанье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Послушанье – дело Божье,</a:t>
              </a:r>
            </a:p>
            <a:p>
              <a:pPr algn="ctr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Стать послушным каждый может.</a:t>
              </a:r>
            </a:p>
            <a:p>
              <a:pPr algn="ctr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Слушай старших, отца и мать – </a:t>
              </a:r>
            </a:p>
            <a:p>
              <a:pPr algn="ctr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Бог даст тебе благодать!</a:t>
              </a:r>
            </a:p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Л.Шевченко</a:t>
              </a:r>
            </a:p>
            <a:p>
              <a:pPr algn="r"/>
              <a:endParaRPr lang="ru-RU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    Благодать  - бодрая сила Бога, помогающая человеку.</a:t>
              </a:r>
            </a:p>
            <a:p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    Быть послушным – повеление Бога человеку.</a:t>
              </a:r>
            </a:p>
            <a:p>
              <a:pPr algn="ctr"/>
              <a:endParaRPr lang="ru-RU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Послушники</a:t>
              </a:r>
            </a:p>
            <a:p>
              <a:pPr algn="ctr"/>
              <a:endParaRPr lang="ru-RU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Послушания урок солнышко дает.</a:t>
              </a:r>
            </a:p>
            <a:p>
              <a:pPr algn="ctr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Утро каждое, сынок, солнышко встает.</a:t>
              </a:r>
            </a:p>
            <a:p>
              <a:pPr algn="ctr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Может хочется поспать солнышку еще,</a:t>
              </a:r>
            </a:p>
            <a:p>
              <a:pPr algn="ctr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Но оно должно сиять ярко, горячо.</a:t>
              </a:r>
            </a:p>
            <a:p>
              <a:pPr algn="ctr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Потому оно и нужное,  что очень Богу послушное.</a:t>
              </a:r>
            </a:p>
            <a:p>
              <a:pPr algn="ctr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И маме сын всегда милей, когда во всем послушен ей.</a:t>
              </a:r>
            </a:p>
            <a:p>
              <a:pPr algn="ctr"/>
              <a:endParaRPr lang="ru-RU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Л.Шевченко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ru-RU" dirty="0">
                <a:solidFill>
                  <a:srgbClr val="C00000"/>
                </a:solidFill>
              </a:endParaRPr>
            </a:p>
            <a:p>
              <a:pPr algn="r"/>
              <a:endParaRPr lang="ru-RU" b="1" i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ru-RU" dirty="0"/>
            </a:p>
            <a:p>
              <a:r>
                <a:rPr lang="ru-RU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72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00">
        <p:circle/>
      </p:transition>
    </mc:Choice>
    <mc:Fallback xmlns="">
      <p:transition spd="slow" advClick="0" advTm="60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2973" y="-14514"/>
            <a:ext cx="928549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«ТЕРПЕНИЕ –</a:t>
            </a:r>
          </a:p>
          <a:p>
            <a:pPr algn="ctr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обродетель, которая во всякой приключившейся </a:t>
            </a:r>
          </a:p>
          <a:p>
            <a:pPr algn="ctr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еприятности, печали и скорби предается воле Божией»</a:t>
            </a:r>
          </a:p>
          <a:p>
            <a:pPr algn="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Тихон Задонский </a:t>
            </a:r>
          </a:p>
          <a:p>
            <a:pPr algn="ctr"/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6" descr="http://www.volgaprav.ru/wp-content/uploads/2013/04/Vystavka-yarmark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0" y="1700808"/>
            <a:ext cx="915662" cy="854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11" descr="https://image.flaticon.com/icons/png/512/183/183351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65" y="3112259"/>
            <a:ext cx="899831" cy="89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81042" y="553433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Стих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90128" y="25555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Сайт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07828" y="4050446"/>
            <a:ext cx="79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  <p:pic>
        <p:nvPicPr>
          <p:cNvPr id="14" name="Picture 15" descr="https://i.ya-webdesign.com/images/home-button-png-4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516" y="5745835"/>
            <a:ext cx="971137" cy="97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Натусечка\Downloads\10-08-2019_15-23-27\терпение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92" y="1538896"/>
            <a:ext cx="339877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nplus.com/files/resources/original/576e7442d269e1558776252e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40" y="1496791"/>
            <a:ext cx="3583079" cy="47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http://www.playcast.ru/uploads/2016/04/02/18096573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yt3.ggpht.com/a/AGF-l7-Mu2SwYSfCddFjb94fPLpDH_7uV1RDcOpOAg=s900-mo-c-c0xffffffff-rj-k-no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33" y="4419778"/>
            <a:ext cx="1044094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Группа 2"/>
          <p:cNvGrpSpPr/>
          <p:nvPr/>
        </p:nvGrpSpPr>
        <p:grpSpPr>
          <a:xfrm>
            <a:off x="-32973" y="-8515"/>
            <a:ext cx="9144000" cy="6943332"/>
            <a:chOff x="-32973" y="-481115"/>
            <a:chExt cx="9144000" cy="6943332"/>
          </a:xfrm>
        </p:grpSpPr>
        <p:pic>
          <p:nvPicPr>
            <p:cNvPr id="13" name="Picture 2" descr="https://wallpapercave.com/wp/wp2936323.jp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973" y="-481115"/>
              <a:ext cx="9144000" cy="6943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818947" y="-63127"/>
              <a:ext cx="4752528" cy="590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Терпение</a:t>
              </a:r>
            </a:p>
            <a:p>
              <a:pPr algn="ctr"/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Спросил у мудреца юнец:</a:t>
              </a:r>
            </a:p>
            <a:p>
              <a:pPr algn="ctr"/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— Что нужно в жизни этой,</a:t>
              </a:r>
            </a:p>
            <a:p>
              <a:pPr algn="ctr"/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Для благ, успехов, наконец,</a:t>
              </a:r>
            </a:p>
            <a:p>
              <a:pPr algn="ctr"/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Счастливым быть на свете?</a:t>
              </a:r>
            </a:p>
            <a:p>
              <a:pPr algn="ctr"/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Мудрец ответил, что во всём,</a:t>
              </a:r>
            </a:p>
            <a:p>
              <a:pPr algn="ctr"/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За что берёмся с рвением,</a:t>
              </a:r>
            </a:p>
            <a:p>
              <a:pPr algn="ctr"/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Чтоб трудность стала нипочём,</a:t>
              </a:r>
            </a:p>
            <a:p>
              <a:pPr algn="ctr"/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Набраться лишь терпения!</a:t>
              </a:r>
            </a:p>
            <a:p>
              <a:pPr algn="ctr"/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В.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Шебзухов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Терпенье и труд – все перетрут.</a:t>
              </a:r>
            </a:p>
            <a:p>
              <a:pPr algn="ctr"/>
              <a:endParaRPr lang="ru-RU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На хотенье – есть терпенье.</a:t>
              </a:r>
            </a:p>
            <a:p>
              <a:pPr algn="ctr"/>
              <a:endParaRPr lang="ru-RU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Терпенье дает уменье.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i="1" dirty="0"/>
                <a:t/>
              </a:r>
              <a:br>
                <a:rPr lang="ru-RU" b="1" i="1" dirty="0"/>
              </a:br>
              <a:endParaRPr lang="ru-RU" b="1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00">
        <p:blinds dir="vert"/>
      </p:transition>
    </mc:Choice>
    <mc:Fallback xmlns="">
      <p:transition spd="slow" advClick="0" advTm="60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506" y="35159"/>
            <a:ext cx="897349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МИЛОСЕРДИЕ–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одна из важнейших христианских добродетелей.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«Бог сказал: «Будьте милосердны, как Отец ваш Небесный милосерд есть». Это значит, что уже с малых лет нам необходимо учиться ВСЕХ жалеть и любить все живое»</a:t>
            </a:r>
          </a:p>
          <a:p>
            <a:pPr algn="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Протоиерей Артемий Владимиров</a:t>
            </a:r>
          </a:p>
          <a:p>
            <a:pPr algn="ctr"/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6" descr="http://www.volgaprav.ru/wp-content/uploads/2013/04/Vystavka-yarmark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86" y="2065543"/>
            <a:ext cx="915662" cy="854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1102033" y="560858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Стих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328612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Сайт</a:t>
            </a:r>
            <a:endParaRPr lang="ru-RU" dirty="0"/>
          </a:p>
        </p:txBody>
      </p:sp>
      <p:pic>
        <p:nvPicPr>
          <p:cNvPr id="16" name="Picture 15" descr="https://i.ya-webdesign.com/images/home-button-png-4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516" y="5745835"/>
            <a:ext cx="971137" cy="97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http://www.playcast.ru/uploads/2016/04/02/1809657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473" y="220486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Натусечка\Downloads\10-08-2019_15-23-27\милосердие\милосердие\57b0a1c3bd047007148b456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68" y="2598867"/>
            <a:ext cx="4824535" cy="325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vatanplus.com/files/resources/original/576e7442d269e1558776252e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5826" y="1647989"/>
            <a:ext cx="3465821" cy="515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yt3.ggpht.com/a/AGF-l7-Mu2SwYSfCddFjb94fPLpDH_7uV1RDcOpOAg=s900-mo-c-c0xffffffff-rj-k-no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29" y="4581128"/>
            <a:ext cx="1044094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1" descr="https://image.flaticon.com/icons/png/512/183/183351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02" y="3339540"/>
            <a:ext cx="899831" cy="89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78432" y="4239371"/>
            <a:ext cx="79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034772" y="292363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Сайт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" y="-34280"/>
            <a:ext cx="9144000" cy="6943332"/>
            <a:chOff x="0" y="-371060"/>
            <a:chExt cx="9144000" cy="6943332"/>
          </a:xfrm>
        </p:grpSpPr>
        <p:pic>
          <p:nvPicPr>
            <p:cNvPr id="14" name="Picture 2" descr="https://wallpapercave.com/wp/wp2936323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71060"/>
              <a:ext cx="9144000" cy="6943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807010" y="470495"/>
              <a:ext cx="4248472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Милосердие </a:t>
              </a:r>
            </a:p>
            <a:p>
              <a:pPr algn="ctr"/>
              <a:endParaRPr lang="ru-RU" b="1" u="sng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b="1" u="sng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Милосердие в моем понимании –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Это ласка, любовь, сострадание.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Это — маме усталой </a:t>
              </a: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помочь.</a:t>
              </a: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Это — бабушку навестить.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И обиду свою превозмочь,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И того, кто обидел — простить.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Это — птичек и кошек кормить.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И цветы на окне поливать.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Всё живое на свете любить,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И жалеть, и ценить, и прощать</a:t>
              </a: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/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В. 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Павлов </a:t>
              </a:r>
            </a:p>
            <a:p>
              <a:pPr algn="ctr"/>
              <a:endParaRPr lang="ru-RU" b="1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36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00">
        <p:blinds dir="vert"/>
      </p:transition>
    </mc:Choice>
    <mc:Fallback xmlns="">
      <p:transition spd="slow" advClick="0" advTm="60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600">
              <a:srgbClr val="C6CEE7"/>
            </a:gs>
            <a:gs pos="76250">
              <a:schemeClr val="bg1"/>
            </a:gs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truththeory.com/wp-content/uploads/2016/07/Anger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94812"/>
            <a:ext cx="5472608" cy="379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2973" y="-14514"/>
            <a:ext cx="9176973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ГНЕВ–</a:t>
            </a:r>
          </a:p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один из основных человеческих пороков. </a:t>
            </a:r>
          </a:p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«Гнев – есть желание зла огорчившему»</a:t>
            </a:r>
          </a:p>
          <a:p>
            <a:pPr algn="r"/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свящ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Сергий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Дергалев</a:t>
            </a:r>
            <a:endParaRPr lang="ru-RU" sz="2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15" descr="https://i.ya-webdesign.com/images/home-button-png-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863" y="5855481"/>
            <a:ext cx="971137" cy="97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volgaprav.ru/wp-content/uploads/2013/04/Vystavka-yarmark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7" y="2564904"/>
            <a:ext cx="915662" cy="854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TextBox 11"/>
          <p:cNvSpPr txBox="1"/>
          <p:nvPr/>
        </p:nvSpPr>
        <p:spPr>
          <a:xfrm>
            <a:off x="526734" y="496626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Стих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6734" y="342885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Сайт</a:t>
            </a:r>
            <a:endParaRPr lang="ru-RU" dirty="0"/>
          </a:p>
        </p:txBody>
      </p:sp>
      <p:pic>
        <p:nvPicPr>
          <p:cNvPr id="3" name="Picture 4" descr="https://avatars.mds.yandex.net/get-pdb/1648099/4c87179e-8a88-456c-b9cc-17e5ac8e953d/s1200?webp=fals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8475" y="773853"/>
            <a:ext cx="4291139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yt3.ggpht.com/a/AGF-l7-Mu2SwYSfCddFjb94fPLpDH_7uV1RDcOpOAg=s900-mo-c-c0xffffffff-rj-k-n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0" y="3830842"/>
            <a:ext cx="1044094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0" y="13799"/>
            <a:ext cx="9169041" cy="6854633"/>
            <a:chOff x="0" y="3367"/>
            <a:chExt cx="9169041" cy="6854633"/>
          </a:xfrm>
        </p:grpSpPr>
        <p:pic>
          <p:nvPicPr>
            <p:cNvPr id="2050" name="Picture 2" descr="https://avatars.mds.yandex.net/get-pdb/1590269/111df8d1-2311-4015-a24f-84c172ae892e/s120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67"/>
              <a:ext cx="9169041" cy="6854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190144" y="164166"/>
              <a:ext cx="4572000" cy="64633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Гнев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Грозно "рыкнуть" может лев,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«Рыком», выразив свой гнев.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Если кто-то нападает -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Он звериный кодекс знает!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Лев семейство, и свой быт,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Зубы скаля, защитит.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Ну, а люди от чего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В гнев впадают так легко?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Вроде, сыты и одеты,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В семьях лаской все согреты,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А кричат, как </a:t>
              </a:r>
              <a:r>
                <a:rPr lang="ru-RU" b="1" i="1" dirty="0" err="1">
                  <a:latin typeface="Times New Roman" pitchFamily="18" charset="0"/>
                  <a:cs typeface="Times New Roman" pitchFamily="18" charset="0"/>
                </a:rPr>
                <a:t>Бармалей</a:t>
              </a: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,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Что пугает лишь детей.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Сильный духом только тот,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Кто гнев разумом уймёт,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Сможет гнев сменить на милость,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Что бы в жизни ни случилось,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А ещё; терпение, труд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От греха нас отведут</a:t>
              </a: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r"/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Е. </a:t>
              </a:r>
              <a:r>
                <a:rPr lang="ru-RU" i="1" dirty="0" err="1">
                  <a:latin typeface="Times New Roman" pitchFamily="18" charset="0"/>
                  <a:cs typeface="Times New Roman" pitchFamily="18" charset="0"/>
                </a:rPr>
                <a:t>Инкона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407765"/>
      </p:ext>
    </p:extLst>
  </p:cSld>
  <p:clrMapOvr>
    <a:masterClrMapping/>
  </p:clrMapOvr>
  <p:transition spd="slow" advClick="0" advTm="60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50">
              <a:schemeClr val="accent2">
                <a:lumMod val="40000"/>
                <a:lumOff val="60000"/>
              </a:schemeClr>
            </a:gs>
            <a:gs pos="0">
              <a:schemeClr val="accent2">
                <a:lumMod val="60000"/>
                <a:lumOff val="40000"/>
              </a:schemeClr>
            </a:gs>
            <a:gs pos="92100">
              <a:schemeClr val="bg1"/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0692" y="82959"/>
            <a:ext cx="9285493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«ГОРДЫНЯ–</a:t>
            </a:r>
          </a:p>
          <a:p>
            <a:pPr algn="ctr"/>
            <a:r>
              <a:rPr lang="ru-RU" sz="2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воспаление души, корень </a:t>
            </a:r>
            <a:endParaRPr lang="ru-RU" sz="26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ru-RU" sz="2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 всякого нечестия, вершина </a:t>
            </a:r>
            <a:r>
              <a:rPr lang="ru-RU" sz="2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зла» </a:t>
            </a:r>
          </a:p>
          <a:p>
            <a:pPr algn="r"/>
            <a:r>
              <a:rPr lang="ru-RU" sz="2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свт</a:t>
            </a:r>
            <a:r>
              <a:rPr lang="ru-RU" sz="2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Иоанн Златоуст</a:t>
            </a:r>
          </a:p>
          <a:p>
            <a:pPr algn="ctr"/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15" descr="https://i.ya-webdesign.com/images/home-button-png-4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863" y="5855481"/>
            <a:ext cx="971137" cy="97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volgaprav.ru/wp-content/uploads/2013/04/Vystavka-yarmark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8" y="1747614"/>
            <a:ext cx="915662" cy="854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11" descr="https://image.flaticon.com/icons/png/512/183/183351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94" y="3219827"/>
            <a:ext cx="899831" cy="89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9056" y="569762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Стих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06051" y="259998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Сайт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56777" y="4119658"/>
            <a:ext cx="79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  <p:pic>
        <p:nvPicPr>
          <p:cNvPr id="2" name="Picture 2" descr="C:\Users\Натусечка\Downloads\гордыня 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19190"/>
            <a:ext cx="30243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avatars.mds.yandex.net/get-pdb/1648099/4c87179e-8a88-456c-b9cc-17e5ac8e953d/s1200?webp=false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47614"/>
            <a:ext cx="3384376" cy="499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yt3.ggpht.com/a/AGF-l7-Mu2SwYSfCddFjb94fPLpDH_7uV1RDcOpOAg=s900-mo-c-c0xffffffff-rj-k-no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7" y="4553430"/>
            <a:ext cx="1044094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-25041" y="36119"/>
            <a:ext cx="9169041" cy="6854633"/>
            <a:chOff x="-8286" y="-27593"/>
            <a:chExt cx="9169041" cy="6854633"/>
          </a:xfrm>
        </p:grpSpPr>
        <p:pic>
          <p:nvPicPr>
            <p:cNvPr id="12" name="Picture 2" descr="https://avatars.mds.yandex.net/get-pdb/1590269/111df8d1-2311-4015-a24f-84c172ae892e/s120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286" y="-27593"/>
              <a:ext cx="9169041" cy="6854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899418" y="733744"/>
              <a:ext cx="5032274" cy="48013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Гордыня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b="1" dirty="0">
                  <a:latin typeface="Times New Roman" pitchFamily="18" charset="0"/>
                  <a:cs typeface="Times New Roman" pitchFamily="18" charset="0"/>
                </a:rPr>
              </a:br>
              <a:endParaRPr lang="ru-RU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Высокомерным, горделивым – </a:t>
              </a:r>
            </a:p>
            <a:p>
              <a:pPr algn="ctr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Еще не значит – быть красивым.</a:t>
              </a:r>
            </a:p>
            <a:p>
              <a:pPr algn="ctr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И находясь среди людей,</a:t>
              </a:r>
            </a:p>
            <a:p>
              <a:pPr algn="ctr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Всегда уместно быть скромней.</a:t>
              </a:r>
            </a:p>
            <a:p>
              <a:pPr algn="ctr"/>
              <a:endParaRPr lang="ru-RU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Л.Ким</a:t>
              </a:r>
            </a:p>
            <a:p>
              <a:pPr algn="r"/>
              <a:endParaRPr lang="ru-RU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endParaRPr lang="ru-RU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Если есть талант, способность – </a:t>
              </a:r>
            </a:p>
            <a:p>
              <a:pPr algn="ctr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Их украсит только скромность!</a:t>
              </a:r>
            </a:p>
            <a:p>
              <a:pPr algn="ctr"/>
              <a:endParaRPr lang="ru-RU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r>
                <a:rPr lang="ru-RU" i="1" dirty="0" err="1" smtClean="0">
                  <a:latin typeface="Times New Roman" pitchFamily="18" charset="0"/>
                  <a:cs typeface="Times New Roman" pitchFamily="18" charset="0"/>
                </a:rPr>
                <a:t>Е.Ионова</a:t>
              </a:r>
              <a:endParaRPr lang="ru-RU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endParaRPr lang="ru-RU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endParaRPr lang="ru-RU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i="1" dirty="0" err="1" smtClean="0">
                  <a:latin typeface="Times New Roman" pitchFamily="18" charset="0"/>
                  <a:cs typeface="Times New Roman" pitchFamily="18" charset="0"/>
                </a:rPr>
                <a:t>Самолюб</a:t>
              </a:r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 – всякому не люб.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6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600000">
        <p14:pan dir="u"/>
      </p:transition>
    </mc:Choice>
    <mc:Fallback xmlns="">
      <p:transition spd="slow" advClick="0" advTm="6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850">
              <a:schemeClr val="accent2">
                <a:lumMod val="40000"/>
                <a:lumOff val="60000"/>
              </a:schemeClr>
            </a:gs>
            <a:gs pos="0">
              <a:schemeClr val="accent2">
                <a:lumMod val="60000"/>
                <a:lumOff val="40000"/>
              </a:schemeClr>
            </a:gs>
            <a:gs pos="77100">
              <a:srgbClr val="E3D2D9"/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0692" y="82959"/>
            <a:ext cx="9285493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ЛЕНЬ – мать 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всех 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пороков.</a:t>
            </a:r>
          </a:p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«Ленивый 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 является обузой для других людей. Поэтому Священное Писание определяет лень как нравственный 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порок»</a:t>
            </a:r>
          </a:p>
          <a:p>
            <a:pPr algn="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иерей Дмитрий Чернявский</a:t>
            </a:r>
          </a:p>
          <a:p>
            <a:pPr algn="ctr"/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15" descr="https://i.ya-webdesign.com/images/home-button-png-4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863" y="5855481"/>
            <a:ext cx="971137" cy="97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volgaprav.ru/wp-content/uploads/2013/04/Vystavka-yarmark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3" y="2062987"/>
            <a:ext cx="915662" cy="854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11" descr="https://image.flaticon.com/icons/png/512/183/183351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58" y="3407354"/>
            <a:ext cx="899831" cy="89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9065" y="569145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Стих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8184" y="29074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Сайт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5422" y="4295877"/>
            <a:ext cx="79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  <p:pic>
        <p:nvPicPr>
          <p:cNvPr id="10244" name="Picture 4" descr="https://milehirafting.com/wp-content/uploads/2017/06/nature-deficit-disorder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38967"/>
            <a:ext cx="5544616" cy="3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avatars.mds.yandex.net/get-pdb/1648099/4c87179e-8a88-456c-b9cc-17e5ac8e953d/s1200?webp=false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5643" y="1217536"/>
            <a:ext cx="4424740" cy="61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yt3.ggpht.com/a/AGF-l7-Mu2SwYSfCddFjb94fPLpDH_7uV1RDcOpOAg=s900-mo-c-c0xffffffff-rj-k-no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7" y="4662072"/>
            <a:ext cx="1044094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-25041" y="35176"/>
            <a:ext cx="9169041" cy="6854633"/>
            <a:chOff x="-25041" y="-20364"/>
            <a:chExt cx="9169041" cy="6854633"/>
          </a:xfrm>
        </p:grpSpPr>
        <p:pic>
          <p:nvPicPr>
            <p:cNvPr id="12" name="Picture 2" descr="https://avatars.mds.yandex.net/get-pdb/1590269/111df8d1-2311-4015-a24f-84c172ae892e/s120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041" y="-20364"/>
              <a:ext cx="9169041" cy="6854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907704" y="164909"/>
              <a:ext cx="5112568" cy="6463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Если в гости пришла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лень. </a:t>
              </a:r>
            </a:p>
            <a:p>
              <a:pPr algn="ctr"/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Если в гости пришла лень,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Перед ней захлопни дверь.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Она твой сворует день,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Ты её речам не верь.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Голосок у лени нежный.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Одурманит тебя он.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Одев в вялости одежды,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Он погрузит в полусон.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И ты станешь душой квелым,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Телом слаб и вял умом.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В любом деле неумелым,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Бесполезным всем во всём</a:t>
              </a: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У ленивого не будет,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В жизни близких и друзей.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Не нужны ему в ней люди,</a:t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Ленью он живёт своей</a:t>
              </a: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b="1" i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     </a:t>
              </a:r>
              <a:r>
                <a:rPr lang="ru-RU" i="1" dirty="0" err="1" smtClean="0">
                  <a:latin typeface="Times New Roman" pitchFamily="18" charset="0"/>
                  <a:cs typeface="Times New Roman" pitchFamily="18" charset="0"/>
                </a:rPr>
                <a:t>Ю.Марковцев</a:t>
              </a:r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89341065"/>
      </p:ext>
    </p:extLst>
  </p:cSld>
  <p:clrMapOvr>
    <a:masterClrMapping/>
  </p:clrMapOvr>
  <p:transition spd="slow" advClick="0" advTm="60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Цилиндр 1"/>
          <p:cNvSpPr/>
          <p:nvPr/>
        </p:nvSpPr>
        <p:spPr>
          <a:xfrm>
            <a:off x="1475656" y="2780928"/>
            <a:ext cx="2520280" cy="3611672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Цилиндр 4"/>
          <p:cNvSpPr/>
          <p:nvPr/>
        </p:nvSpPr>
        <p:spPr>
          <a:xfrm>
            <a:off x="5286380" y="2786058"/>
            <a:ext cx="2520280" cy="3611671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https://ntpk2.ru/sites/default/files/2078364_html_2806d94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2105551" cy="120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uprighthealth.us/images/thumbsdow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571612"/>
            <a:ext cx="884484" cy="8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72132" y="2357430"/>
            <a:ext cx="21413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Плохое дело</a:t>
            </a:r>
            <a:endParaRPr lang="ru-RU" sz="2400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4" name="Цилиндр 13"/>
          <p:cNvSpPr/>
          <p:nvPr/>
        </p:nvSpPr>
        <p:spPr>
          <a:xfrm>
            <a:off x="1484643" y="5661247"/>
            <a:ext cx="2520280" cy="70941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Цилиндр 17"/>
          <p:cNvSpPr/>
          <p:nvPr/>
        </p:nvSpPr>
        <p:spPr>
          <a:xfrm>
            <a:off x="1484643" y="4851929"/>
            <a:ext cx="2520280" cy="160135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Цилиндр 18"/>
          <p:cNvSpPr/>
          <p:nvPr/>
        </p:nvSpPr>
        <p:spPr>
          <a:xfrm>
            <a:off x="1475655" y="3868720"/>
            <a:ext cx="2520280" cy="263878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Цилиндр 19"/>
          <p:cNvSpPr/>
          <p:nvPr/>
        </p:nvSpPr>
        <p:spPr>
          <a:xfrm>
            <a:off x="1484643" y="2805497"/>
            <a:ext cx="2520280" cy="370738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Цилиндр 20"/>
          <p:cNvSpPr/>
          <p:nvPr/>
        </p:nvSpPr>
        <p:spPr>
          <a:xfrm>
            <a:off x="5286380" y="5643578"/>
            <a:ext cx="2520280" cy="785818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Цилиндр 22"/>
          <p:cNvSpPr/>
          <p:nvPr/>
        </p:nvSpPr>
        <p:spPr>
          <a:xfrm>
            <a:off x="5286380" y="4786322"/>
            <a:ext cx="2520280" cy="1655575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Цилиндр 23"/>
          <p:cNvSpPr/>
          <p:nvPr/>
        </p:nvSpPr>
        <p:spPr>
          <a:xfrm>
            <a:off x="5286380" y="3786190"/>
            <a:ext cx="2520280" cy="2786082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Цилиндр 24"/>
          <p:cNvSpPr/>
          <p:nvPr/>
        </p:nvSpPr>
        <p:spPr>
          <a:xfrm>
            <a:off x="5286380" y="2786058"/>
            <a:ext cx="2520280" cy="381642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8" name="Picture 8" descr="https://i.ya-webdesign.com/images/shiny-circle-png-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937064"/>
            <a:ext cx="867195" cy="8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i.ya-webdesign.com/images/pointing-clipart-red-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7" y="5937064"/>
            <a:ext cx="786269" cy="78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475656" y="0"/>
            <a:ext cx="6302249" cy="1296144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Беседа с детьми о добрых и плохих поступках, которые они сделали 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течении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дня. Если сделали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доброе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дело,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нажать на синюю кнопку, если плохое - красную.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5" descr="https://i.ya-webdesign.com/images/home-button-png-4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" y="5811274"/>
            <a:ext cx="971137" cy="97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1.bp.blogspot.com/-nMQ62wMMztw/V5ZFnEaujGI/AAAAAAABat4/GlZwwW_oPlEsL36_A48-PBbLDSIoYc0OQCLcB/s1600/838978Sanstitre32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504">
            <a:off x="7309380" y="892194"/>
            <a:ext cx="1897853" cy="30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1.bp.blogspot.com/-nMQ62wMMztw/V5ZFnEaujGI/AAAAAAABat4/GlZwwW_oPlEsL36_A48-PBbLDSIoYc0OQCLcB/s1600/838978Sanstitre32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334" flipH="1">
            <a:off x="91624" y="892193"/>
            <a:ext cx="1771288" cy="30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oziru.com/images/raindrops-clipart-rain-gif-7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96" y="1458592"/>
            <a:ext cx="468052" cy="134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rprisse.com/muscards/view/2014/05/20/1d95c529f5o4ccf9a52ob34d4occo5dl.gif"/>
          <p:cNvPicPr>
            <a:picLocks noChangeAspect="1" noChangeArrowheads="1" noCrop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837">
            <a:off x="1700774" y="1014885"/>
            <a:ext cx="796622" cy="114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62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0">
        <p14:prism/>
      </p:transition>
    </mc:Choice>
    <mc:Fallback xmlns="">
      <p:transition spd="slow" advClick="0" advTm="6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4422</TotalTime>
  <Words>549</Words>
  <Application>Microsoft Office PowerPoint</Application>
  <PresentationFormat>Экран (4:3)</PresentationFormat>
  <Paragraphs>156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https://pravoslavie.ru 2.  https://vpravda.ru/obshchestvo/len-nravstvennyy-porok-37253/   3. https://3rim.info/9093-zhizn-cheloveka-na-zemle-est-poslushanie-bogu.html 4. https://shatoalla.livejournal.com/301736.html 5. http://veravverav.blogspot.com/2015/09/blog-post_16.html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Натусечка</dc:creator>
  <cp:lastModifiedBy>Натусечка</cp:lastModifiedBy>
  <cp:revision>115</cp:revision>
  <dcterms:created xsi:type="dcterms:W3CDTF">2019-06-04T10:04:00Z</dcterms:created>
  <dcterms:modified xsi:type="dcterms:W3CDTF">2019-11-15T10:30:25Z</dcterms:modified>
</cp:coreProperties>
</file>