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99FF66"/>
    <a:srgbClr val="00FFCC"/>
    <a:srgbClr val="FFFF66"/>
    <a:srgbClr val="E5B9E3"/>
    <a:srgbClr val="DDF4AA"/>
    <a:srgbClr val="8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360" autoAdjust="0"/>
  </p:normalViewPr>
  <p:slideViewPr>
    <p:cSldViewPr>
      <p:cViewPr>
        <p:scale>
          <a:sx n="100" d="100"/>
          <a:sy n="100" d="100"/>
        </p:scale>
        <p:origin x="-1020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DE390-6775-4B45-ABA5-04EF453CB5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E2B68-AF2C-49E9-96CC-DAC4F0317A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E2FD0-7F8D-4382-B4E9-793BF32FDD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3935B-17F8-43F2-8E29-4E411DFFC3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7B24E-7D25-47BA-8B8B-02D840E718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76E31-EEC5-43BE-B1A7-150ABAC6BE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9EEE5-6977-469F-AEF8-A38ADDCD47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0B487-9040-45DC-AB2D-3D0FC0C597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5D4B5-2736-4315-8BA8-9DF622F147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390EB-CC3A-4726-BEA0-E56E16881D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A11E9-A924-4E14-BA18-17B56E15EC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B50187F0-5AD1-4E31-AF4D-CB0DEBBE6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slide" Target="slide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10.xml"/><Relationship Id="rId3" Type="http://schemas.openxmlformats.org/officeDocument/2006/relationships/slide" Target="slide9.xml"/><Relationship Id="rId7" Type="http://schemas.openxmlformats.org/officeDocument/2006/relationships/slide" Target="slide6.xml"/><Relationship Id="rId12" Type="http://schemas.openxmlformats.org/officeDocument/2006/relationships/image" Target="../media/image8.png"/><Relationship Id="rId17" Type="http://schemas.openxmlformats.org/officeDocument/2006/relationships/image" Target="../media/image3.png"/><Relationship Id="rId2" Type="http://schemas.openxmlformats.org/officeDocument/2006/relationships/image" Target="../media/image2.jpe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slide" Target="slide8.xml"/><Relationship Id="rId5" Type="http://schemas.openxmlformats.org/officeDocument/2006/relationships/slide" Target="slide4.xml"/><Relationship Id="rId15" Type="http://schemas.openxmlformats.org/officeDocument/2006/relationships/slide" Target="slide11.xm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slide" Target="slide7.xml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audio" Target="../media/audio6.wav"/><Relationship Id="rId18" Type="http://schemas.openxmlformats.org/officeDocument/2006/relationships/image" Target="../media/image32.jpe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17.png"/><Relationship Id="rId17" Type="http://schemas.openxmlformats.org/officeDocument/2006/relationships/audio" Target="../media/audio8.wav"/><Relationship Id="rId2" Type="http://schemas.openxmlformats.org/officeDocument/2006/relationships/image" Target="../media/image28.jpe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audio" Target="../media/audio5.wav"/><Relationship Id="rId5" Type="http://schemas.openxmlformats.org/officeDocument/2006/relationships/audio" Target="../media/audio2.wav"/><Relationship Id="rId15" Type="http://schemas.openxmlformats.org/officeDocument/2006/relationships/audio" Target="../media/audio7.wav"/><Relationship Id="rId10" Type="http://schemas.openxmlformats.org/officeDocument/2006/relationships/image" Target="../media/image11.jpeg"/><Relationship Id="rId19" Type="http://schemas.openxmlformats.org/officeDocument/2006/relationships/slide" Target="slide3.xml"/><Relationship Id="rId4" Type="http://schemas.openxmlformats.org/officeDocument/2006/relationships/image" Target="../media/image29.jpeg"/><Relationship Id="rId9" Type="http://schemas.openxmlformats.org/officeDocument/2006/relationships/audio" Target="../media/audio4.wav"/><Relationship Id="rId1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slide" Target="slide3.xml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16.jpeg"/><Relationship Id="rId3" Type="http://schemas.openxmlformats.org/officeDocument/2006/relationships/image" Target="../media/image42.png"/><Relationship Id="rId21" Type="http://schemas.openxmlformats.org/officeDocument/2006/relationships/slide" Target="slide3.xm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15.jpeg"/><Relationship Id="rId2" Type="http://schemas.openxmlformats.org/officeDocument/2006/relationships/image" Target="../media/image2.jpeg"/><Relationship Id="rId16" Type="http://schemas.openxmlformats.org/officeDocument/2006/relationships/image" Target="../media/image52.jpe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11.jpeg"/><Relationship Id="rId15" Type="http://schemas.openxmlformats.org/officeDocument/2006/relationships/image" Target="../media/image13.png"/><Relationship Id="rId10" Type="http://schemas.openxmlformats.org/officeDocument/2006/relationships/image" Target="../media/image47.png"/><Relationship Id="rId19" Type="http://schemas.openxmlformats.org/officeDocument/2006/relationships/image" Target="../media/image18.jpeg"/><Relationship Id="rId4" Type="http://schemas.openxmlformats.org/officeDocument/2006/relationships/audio" Target="../media/audio4.wav"/><Relationship Id="rId9" Type="http://schemas.openxmlformats.org/officeDocument/2006/relationships/image" Target="../media/image46.png"/><Relationship Id="rId1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 descr="Рисунок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Oval 10"/>
          <p:cNvSpPr>
            <a:spLocks noChangeArrowheads="1"/>
          </p:cNvSpPr>
          <p:nvPr/>
        </p:nvSpPr>
        <p:spPr bwMode="auto">
          <a:xfrm>
            <a:off x="8382000" y="6096000"/>
            <a:ext cx="609600" cy="609600"/>
          </a:xfrm>
          <a:prstGeom prst="ellipse">
            <a:avLst/>
          </a:prstGeom>
          <a:solidFill>
            <a:srgbClr val="CC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>
                <a:solidFill>
                  <a:schemeClr val="bg1"/>
                </a:solidFill>
              </a:rPr>
              <a:t>Далее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211371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1219200"/>
            <a:ext cx="40259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 descr="10198-raskraska-zayats-lezhi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78035">
            <a:off x="2743200" y="12954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 descr="56972974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48806">
            <a:off x="3200400" y="1143000"/>
            <a:ext cx="29400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8" descr="kot-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37358">
            <a:off x="3662363" y="1135063"/>
            <a:ext cx="2581275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152400" y="5638800"/>
            <a:ext cx="4876800" cy="9461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/>
              <a:t>«Что забыл нарисовать художник?»</a:t>
            </a:r>
          </a:p>
        </p:txBody>
      </p:sp>
      <p:sp>
        <p:nvSpPr>
          <p:cNvPr id="11272" name="Oval 10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6858000" y="5867400"/>
            <a:ext cx="914400" cy="852488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/>
              <a:t>Вернуться </a:t>
            </a:r>
          </a:p>
          <a:p>
            <a:pPr algn="ctr"/>
            <a:r>
              <a:rPr lang="ru-RU" sz="1200" b="1"/>
              <a:t>к Барсику</a:t>
            </a:r>
          </a:p>
        </p:txBody>
      </p:sp>
      <p:sp>
        <p:nvSpPr>
          <p:cNvPr id="11273" name="Oval 11"/>
          <p:cNvSpPr>
            <a:spLocks noChangeArrowheads="1"/>
          </p:cNvSpPr>
          <p:nvPr/>
        </p:nvSpPr>
        <p:spPr bwMode="auto">
          <a:xfrm>
            <a:off x="8382000" y="6096000"/>
            <a:ext cx="609600" cy="609600"/>
          </a:xfrm>
          <a:prstGeom prst="ellipse">
            <a:avLst/>
          </a:prstGeom>
          <a:solidFill>
            <a:srgbClr val="CC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>
                <a:solidFill>
                  <a:schemeClr val="bg1"/>
                </a:solidFill>
              </a:rPr>
              <a:t>Далее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Untitled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Oval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52400" y="5867400"/>
            <a:ext cx="914400" cy="852488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/>
              <a:t>Вернуться </a:t>
            </a:r>
          </a:p>
          <a:p>
            <a:pPr algn="ctr"/>
            <a:r>
              <a:rPr lang="ru-RU" sz="1200" b="1"/>
              <a:t>к Барсику</a:t>
            </a:r>
          </a:p>
        </p:txBody>
      </p:sp>
      <p:sp>
        <p:nvSpPr>
          <p:cNvPr id="12292" name="Oval 7"/>
          <p:cNvSpPr>
            <a:spLocks noChangeArrowheads="1"/>
          </p:cNvSpPr>
          <p:nvPr/>
        </p:nvSpPr>
        <p:spPr bwMode="auto">
          <a:xfrm>
            <a:off x="8382000" y="6096000"/>
            <a:ext cx="609600" cy="609600"/>
          </a:xfrm>
          <a:prstGeom prst="ellipse">
            <a:avLst/>
          </a:prstGeom>
          <a:solidFill>
            <a:srgbClr val="CC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>
                <a:solidFill>
                  <a:schemeClr val="bg1"/>
                </a:solidFill>
              </a:rPr>
              <a:t>Далее</a:t>
            </a:r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derevna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 descr="1blue-cat-by-gdj-f2HCor-clipa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2057400"/>
            <a:ext cx="25241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AutoShape 8"/>
          <p:cNvSpPr>
            <a:spLocks noChangeArrowheads="1"/>
          </p:cNvSpPr>
          <p:nvPr/>
        </p:nvSpPr>
        <p:spPr bwMode="auto">
          <a:xfrm>
            <a:off x="2057400" y="1981200"/>
            <a:ext cx="2057400" cy="1371600"/>
          </a:xfrm>
          <a:prstGeom prst="wedgeEllipseCallout">
            <a:avLst>
              <a:gd name="adj1" fmla="val 35958"/>
              <a:gd name="adj2" fmla="val 65972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400" b="1"/>
              <a:t>Здравствуйте ребята! Меня зовут Барсик!</a:t>
            </a:r>
          </a:p>
        </p:txBody>
      </p:sp>
      <p:sp>
        <p:nvSpPr>
          <p:cNvPr id="3077" name="Oval 24"/>
          <p:cNvSpPr>
            <a:spLocks noChangeArrowheads="1"/>
          </p:cNvSpPr>
          <p:nvPr/>
        </p:nvSpPr>
        <p:spPr bwMode="auto">
          <a:xfrm>
            <a:off x="8382000" y="6096000"/>
            <a:ext cx="609600" cy="609600"/>
          </a:xfrm>
          <a:prstGeom prst="ellipse">
            <a:avLst/>
          </a:prstGeom>
          <a:solidFill>
            <a:srgbClr val="CC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>
                <a:solidFill>
                  <a:schemeClr val="bg1"/>
                </a:solidFill>
              </a:rPr>
              <a:t>Далее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3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 animBg="1"/>
      <p:bldP spid="215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derevna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 descr="5">
            <a:hlinkClick r:id="rId3" action="ppaction://hlinksldjump" highlightClick="1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4724400"/>
            <a:ext cx="2489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1">
            <a:hlinkClick r:id="rId5" action="ppaction://hlinksldjump" highlightClick="1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400" y="304800"/>
            <a:ext cx="243840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7" descr="2">
            <a:hlinkClick r:id="rId7" action="ppaction://hlinksldjump" highlightClick="1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52400" y="2057400"/>
            <a:ext cx="22098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 descr="3">
            <a:hlinkClick r:id="rId9" action="ppaction://hlinksldjump" highlightClick="1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24000" y="2743200"/>
            <a:ext cx="2286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9" descr="4">
            <a:hlinkClick r:id="rId11" action="ppaction://hlinksldjump" highlightClick="1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152400" y="4343400"/>
            <a:ext cx="243840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0" descr="7">
            <a:hlinkClick r:id="rId13" action="ppaction://hlinksldjump" highlightClick="1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114800" y="46482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11" descr="8">
            <a:hlinkClick r:id="rId15" action="ppaction://hlinksldjump" highlightClick="1"/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248400" y="41148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2" descr="1blue-cat-by-gdj-f2HCor-clipart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962400" y="304800"/>
            <a:ext cx="25241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7" name="Oval 13"/>
          <p:cNvSpPr>
            <a:spLocks noChangeArrowheads="1"/>
          </p:cNvSpPr>
          <p:nvPr/>
        </p:nvSpPr>
        <p:spPr bwMode="auto">
          <a:xfrm>
            <a:off x="8382000" y="6096000"/>
            <a:ext cx="609600" cy="609600"/>
          </a:xfrm>
          <a:prstGeom prst="ellipse">
            <a:avLst/>
          </a:prstGeom>
          <a:solidFill>
            <a:srgbClr val="CC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>
                <a:solidFill>
                  <a:schemeClr val="bg1"/>
                </a:solidFill>
              </a:rPr>
              <a:t>Далее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derevna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600200" y="1066800"/>
            <a:ext cx="2590800" cy="1981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752600" y="1295400"/>
            <a:ext cx="23622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/>
              <a:t>Есть копыта и рога,</a:t>
            </a:r>
          </a:p>
          <a:p>
            <a:r>
              <a:rPr lang="ru-RU" sz="1600" b="1"/>
              <a:t>Летом ходит на луга.</a:t>
            </a:r>
          </a:p>
          <a:p>
            <a:r>
              <a:rPr lang="ru-RU" sz="1600" b="1"/>
              <a:t>Чтобы были все здоровы,</a:t>
            </a:r>
          </a:p>
          <a:p>
            <a:r>
              <a:rPr lang="ru-RU" sz="1600" b="1"/>
              <a:t>Молоко дают…..</a:t>
            </a:r>
          </a:p>
        </p:txBody>
      </p:sp>
      <p:pic>
        <p:nvPicPr>
          <p:cNvPr id="7175" name="Picture 7" descr="890474_golova-korovy-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066800"/>
            <a:ext cx="24384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5562600" y="457200"/>
            <a:ext cx="2743200" cy="22860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5791200" y="457200"/>
            <a:ext cx="25908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У меня большая грива,</a:t>
            </a:r>
            <a:br>
              <a:rPr lang="ru-RU" b="1"/>
            </a:br>
            <a:r>
              <a:rPr lang="ru-RU" b="1"/>
              <a:t>Ушки и копытца.</a:t>
            </a:r>
            <a:br>
              <a:rPr lang="ru-RU" b="1"/>
            </a:br>
            <a:r>
              <a:rPr lang="ru-RU" b="1"/>
              <a:t>Прокачу того игриво,</a:t>
            </a:r>
            <a:br>
              <a:rPr lang="ru-RU" b="1"/>
            </a:br>
            <a:r>
              <a:rPr lang="ru-RU" b="1"/>
              <a:t>Кто не побоится.</a:t>
            </a:r>
            <a:br>
              <a:rPr lang="ru-RU" b="1"/>
            </a:br>
            <a:r>
              <a:rPr lang="ru-RU" b="1"/>
              <a:t>Моя шёрстка гладка,</a:t>
            </a:r>
            <a:br>
              <a:rPr lang="ru-RU" b="1"/>
            </a:br>
            <a:r>
              <a:rPr lang="ru-RU" b="1"/>
              <a:t>Кто же я?... </a:t>
            </a:r>
          </a:p>
        </p:txBody>
      </p:sp>
      <p:pic>
        <p:nvPicPr>
          <p:cNvPr id="7184" name="Picture 16" descr="6704106_154046902000_2"/>
          <p:cNvPicPr>
            <a:picLocks noChangeAspect="1" noChangeArrowheads="1"/>
          </p:cNvPicPr>
          <p:nvPr/>
        </p:nvPicPr>
        <p:blipFill>
          <a:blip r:embed="rId4" cstate="print"/>
          <a:srcRect b="3125"/>
          <a:stretch>
            <a:fillRect/>
          </a:stretch>
        </p:blipFill>
        <p:spPr bwMode="auto">
          <a:xfrm>
            <a:off x="5562600" y="0"/>
            <a:ext cx="335280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5" name="Rectangle 17"/>
          <p:cNvSpPr>
            <a:spLocks noChangeArrowheads="1"/>
          </p:cNvSpPr>
          <p:nvPr/>
        </p:nvSpPr>
        <p:spPr bwMode="auto">
          <a:xfrm>
            <a:off x="990600" y="3733800"/>
            <a:ext cx="3276600" cy="2895600"/>
          </a:xfrm>
          <a:prstGeom prst="rect">
            <a:avLst/>
          </a:prstGeom>
          <a:solidFill>
            <a:srgbClr val="DDF4A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1066800" y="3886200"/>
            <a:ext cx="3886200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Не корова, а с рогами:                           </a:t>
            </a:r>
            <a:br>
              <a:rPr lang="ru-RU"/>
            </a:br>
            <a:r>
              <a:rPr lang="ru-RU"/>
              <a:t>«Кто же я?» – узнайте сами.</a:t>
            </a:r>
            <a:br>
              <a:rPr lang="ru-RU"/>
            </a:br>
            <a:r>
              <a:rPr lang="ru-RU"/>
              <a:t>Тоже травку я жую,</a:t>
            </a:r>
            <a:br>
              <a:rPr lang="ru-RU"/>
            </a:br>
            <a:r>
              <a:rPr lang="ru-RU"/>
              <a:t>Тоже молоко даю,</a:t>
            </a:r>
            <a:br>
              <a:rPr lang="ru-RU"/>
            </a:br>
            <a:r>
              <a:rPr lang="ru-RU"/>
              <a:t>Утром рано просыпаюсь,</a:t>
            </a:r>
            <a:br>
              <a:rPr lang="ru-RU"/>
            </a:br>
            <a:r>
              <a:rPr lang="ru-RU"/>
              <a:t>На лужок я отправляюсь,</a:t>
            </a:r>
            <a:br>
              <a:rPr lang="ru-RU"/>
            </a:br>
            <a:r>
              <a:rPr lang="ru-RU"/>
              <a:t>Там до вечера пасусь,</a:t>
            </a:r>
            <a:br>
              <a:rPr lang="ru-RU"/>
            </a:br>
            <a:r>
              <a:rPr lang="ru-RU"/>
              <a:t>Ну, и как же я зовусь? </a:t>
            </a:r>
          </a:p>
        </p:txBody>
      </p:sp>
      <p:pic>
        <p:nvPicPr>
          <p:cNvPr id="7188" name="Picture 20" descr="119168929_7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3657600"/>
            <a:ext cx="3352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9" name="Rectangle 21"/>
          <p:cNvSpPr>
            <a:spLocks noChangeArrowheads="1"/>
          </p:cNvSpPr>
          <p:nvPr/>
        </p:nvSpPr>
        <p:spPr bwMode="auto">
          <a:xfrm>
            <a:off x="5257800" y="4191000"/>
            <a:ext cx="3048000" cy="1828800"/>
          </a:xfrm>
          <a:prstGeom prst="rect">
            <a:avLst/>
          </a:prstGeom>
          <a:solidFill>
            <a:srgbClr val="E5B9E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5638800" y="4419600"/>
            <a:ext cx="30480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Хвостик крючком,</a:t>
            </a:r>
          </a:p>
          <a:p>
            <a:r>
              <a:rPr lang="ru-RU"/>
              <a:t>Нос пятачком,</a:t>
            </a:r>
          </a:p>
          <a:p>
            <a:r>
              <a:rPr lang="ru-RU"/>
              <a:t>В грязи валяется,</a:t>
            </a:r>
          </a:p>
          <a:p>
            <a:r>
              <a:rPr lang="ru-RU"/>
              <a:t>Как зверь называется?</a:t>
            </a:r>
          </a:p>
          <a:p>
            <a:r>
              <a:rPr lang="ru-RU"/>
              <a:t/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endParaRPr lang="ru-RU"/>
          </a:p>
        </p:txBody>
      </p:sp>
      <p:pic>
        <p:nvPicPr>
          <p:cNvPr id="7191" name="Picture 23" descr="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3505200"/>
            <a:ext cx="3276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5" name="Text Box 24"/>
          <p:cNvSpPr txBox="1">
            <a:spLocks noChangeArrowheads="1"/>
          </p:cNvSpPr>
          <p:nvPr/>
        </p:nvSpPr>
        <p:spPr bwMode="auto">
          <a:xfrm>
            <a:off x="381000" y="228600"/>
            <a:ext cx="2514600" cy="51911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/>
              <a:t>«Отгадай-ка»</a:t>
            </a:r>
          </a:p>
        </p:txBody>
      </p:sp>
      <p:sp>
        <p:nvSpPr>
          <p:cNvPr id="5136" name="Oval 25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152400" y="5867400"/>
            <a:ext cx="914400" cy="852488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/>
              <a:t>Вернуться </a:t>
            </a:r>
          </a:p>
          <a:p>
            <a:pPr algn="ctr"/>
            <a:r>
              <a:rPr lang="ru-RU" sz="1200" b="1"/>
              <a:t>к Барсику</a:t>
            </a:r>
          </a:p>
        </p:txBody>
      </p:sp>
      <p:sp>
        <p:nvSpPr>
          <p:cNvPr id="5137" name="Oval 28"/>
          <p:cNvSpPr>
            <a:spLocks noChangeArrowheads="1"/>
          </p:cNvSpPr>
          <p:nvPr/>
        </p:nvSpPr>
        <p:spPr bwMode="auto">
          <a:xfrm>
            <a:off x="8382000" y="6096000"/>
            <a:ext cx="609600" cy="609600"/>
          </a:xfrm>
          <a:prstGeom prst="ellipse">
            <a:avLst/>
          </a:prstGeom>
          <a:solidFill>
            <a:srgbClr val="CC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>
                <a:solidFill>
                  <a:schemeClr val="bg1"/>
                </a:solidFill>
              </a:rPr>
              <a:t>Далее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7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1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1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10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  <p:bldP spid="7174" grpId="0" build="allAtOnce"/>
      <p:bldP spid="7182" grpId="0" animBg="1"/>
      <p:bldP spid="7185" grpId="0" animBg="1"/>
      <p:bldP spid="7186" grpId="0"/>
      <p:bldP spid="7189" grpId="0" animBg="1"/>
      <p:bldP spid="71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erevna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609600" y="457200"/>
            <a:ext cx="2590800" cy="20574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23622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Рог баранкой, летом в шубе</a:t>
            </a:r>
            <a:r>
              <a:rPr lang="ru-RU" b="1"/>
              <a:t/>
            </a:r>
            <a:br>
              <a:rPr lang="ru-RU" b="1"/>
            </a:br>
            <a:r>
              <a:rPr lang="ru-RU"/>
              <a:t>Скачет ловко по горам</a:t>
            </a:r>
            <a:r>
              <a:rPr lang="ru-RU" b="1"/>
              <a:t/>
            </a:r>
            <a:br>
              <a:rPr lang="ru-RU" b="1"/>
            </a:br>
            <a:r>
              <a:rPr lang="ru-RU"/>
              <a:t>Очень он  упрямый, любит </a:t>
            </a:r>
            <a:r>
              <a:rPr lang="ru-RU" b="1"/>
              <a:t/>
            </a:r>
            <a:br>
              <a:rPr lang="ru-RU" b="1"/>
            </a:br>
            <a:r>
              <a:rPr lang="ru-RU"/>
              <a:t>Травку сочную…. </a:t>
            </a: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562600" y="457200"/>
            <a:ext cx="2743200" cy="22860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5638800" y="762000"/>
            <a:ext cx="25908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Я, друзья, совсем не злая.</a:t>
            </a:r>
            <a:r>
              <a:rPr lang="ru-RU" b="1"/>
              <a:t/>
            </a:r>
            <a:br>
              <a:rPr lang="ru-RU" b="1"/>
            </a:br>
            <a:r>
              <a:rPr lang="ru-RU"/>
              <a:t>В дом чужой идет – залаю.</a:t>
            </a:r>
            <a:r>
              <a:rPr lang="ru-RU" b="1"/>
              <a:t/>
            </a:r>
            <a:br>
              <a:rPr lang="ru-RU" b="1"/>
            </a:br>
            <a:r>
              <a:rPr lang="ru-RU"/>
              <a:t>Задавака? Забияка?</a:t>
            </a:r>
            <a:r>
              <a:rPr lang="ru-RU" b="1"/>
              <a:t/>
            </a:r>
            <a:br>
              <a:rPr lang="ru-RU" b="1"/>
            </a:br>
            <a:r>
              <a:rPr lang="ru-RU"/>
              <a:t>Нет! Обычная ... </a:t>
            </a: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5029200" y="3962400"/>
            <a:ext cx="3429000" cy="1828800"/>
          </a:xfrm>
          <a:prstGeom prst="rect">
            <a:avLst/>
          </a:prstGeom>
          <a:solidFill>
            <a:srgbClr val="DDF4A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5105400" y="4191000"/>
            <a:ext cx="38100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Мурлыкает звонко и ловит мышей,</a:t>
            </a:r>
            <a:br>
              <a:rPr lang="ru-RU"/>
            </a:br>
            <a:r>
              <a:rPr lang="ru-RU"/>
              <a:t>Так любит сидеть на окошке,</a:t>
            </a:r>
            <a:br>
              <a:rPr lang="ru-RU"/>
            </a:br>
            <a:r>
              <a:rPr lang="ru-RU"/>
              <a:t>И часто гуляет сама по себе,</a:t>
            </a:r>
            <a:br>
              <a:rPr lang="ru-RU"/>
            </a:br>
            <a:r>
              <a:rPr lang="ru-RU"/>
              <a:t>Пушистая, хитрая... </a:t>
            </a:r>
          </a:p>
        </p:txBody>
      </p:sp>
      <p:pic>
        <p:nvPicPr>
          <p:cNvPr id="8208" name="Picture 16" descr="depositphotos_10887384-stock-photo-arles-merino-sheep-ram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28600"/>
            <a:ext cx="3124200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0" name="Picture 18" descr="d3855f63-9088-4e29-8b12-66430f3d89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381000"/>
            <a:ext cx="30480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1" name="Picture 19" descr="6b30d4a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3810000"/>
            <a:ext cx="3733800" cy="225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17" name="Rectangle 25"/>
          <p:cNvSpPr>
            <a:spLocks noChangeArrowheads="1"/>
          </p:cNvSpPr>
          <p:nvPr/>
        </p:nvSpPr>
        <p:spPr bwMode="auto">
          <a:xfrm>
            <a:off x="838200" y="3886200"/>
            <a:ext cx="2590800" cy="2438400"/>
          </a:xfrm>
          <a:prstGeom prst="rect">
            <a:avLst/>
          </a:prstGeom>
          <a:solidFill>
            <a:srgbClr val="00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18" name="Text Box 26"/>
          <p:cNvSpPr txBox="1">
            <a:spLocks noChangeArrowheads="1"/>
          </p:cNvSpPr>
          <p:nvPr/>
        </p:nvSpPr>
        <p:spPr bwMode="auto">
          <a:xfrm>
            <a:off x="914400" y="4114800"/>
            <a:ext cx="25908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Ест морковку, длинноухий,</a:t>
            </a:r>
            <a:br>
              <a:rPr lang="ru-RU"/>
            </a:br>
            <a:r>
              <a:rPr lang="ru-RU"/>
              <a:t>Не обидит даже мухи!</a:t>
            </a:r>
            <a:br>
              <a:rPr lang="ru-RU"/>
            </a:br>
            <a:r>
              <a:rPr lang="ru-RU"/>
              <a:t>В страхе спрячется под столик!</a:t>
            </a:r>
            <a:br>
              <a:rPr lang="ru-RU"/>
            </a:br>
            <a:r>
              <a:rPr lang="ru-RU"/>
              <a:t>Он похож на зайца! ... </a:t>
            </a:r>
          </a:p>
        </p:txBody>
      </p:sp>
      <p:pic>
        <p:nvPicPr>
          <p:cNvPr id="8220" name="Picture 28" descr="fantasy 88476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200" y="3276600"/>
            <a:ext cx="2667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9" name="Oval 2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152400" y="5867400"/>
            <a:ext cx="914400" cy="852488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/>
              <a:t>Вернуться </a:t>
            </a:r>
          </a:p>
          <a:p>
            <a:pPr algn="ctr"/>
            <a:r>
              <a:rPr lang="ru-RU" sz="1200" b="1"/>
              <a:t>к Барсику</a:t>
            </a:r>
          </a:p>
        </p:txBody>
      </p:sp>
      <p:sp>
        <p:nvSpPr>
          <p:cNvPr id="6160" name="Oval 30"/>
          <p:cNvSpPr>
            <a:spLocks noChangeArrowheads="1"/>
          </p:cNvSpPr>
          <p:nvPr/>
        </p:nvSpPr>
        <p:spPr bwMode="auto">
          <a:xfrm>
            <a:off x="8382000" y="6096000"/>
            <a:ext cx="609600" cy="609600"/>
          </a:xfrm>
          <a:prstGeom prst="ellipse">
            <a:avLst/>
          </a:prstGeom>
          <a:solidFill>
            <a:srgbClr val="CC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>
                <a:solidFill>
                  <a:schemeClr val="bg1"/>
                </a:solidFill>
              </a:rPr>
              <a:t>Далее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1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8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  <p:bldP spid="8196" grpId="0" build="allAtOnce"/>
      <p:bldP spid="8198" grpId="0" animBg="1"/>
      <p:bldP spid="8201" grpId="0" animBg="1"/>
      <p:bldP spid="8202" grpId="0"/>
      <p:bldP spid="82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derevna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381000" y="228600"/>
            <a:ext cx="3429000" cy="51911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/>
              <a:t>«Кто спрятался?»</a:t>
            </a:r>
          </a:p>
        </p:txBody>
      </p:sp>
      <p:pic>
        <p:nvPicPr>
          <p:cNvPr id="10249" name="Picture 9" descr="433638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956543">
            <a:off x="2762250" y="3122613"/>
            <a:ext cx="2587625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10" descr="depositphotos_26382041-stock-illustration-head-redhead-riding-hors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3886200"/>
            <a:ext cx="1366838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11" descr="ip7a04d5ua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0" y="3429000"/>
            <a:ext cx="19939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Picture 12" descr="pig-e148856069255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3109778">
            <a:off x="1547019" y="4015581"/>
            <a:ext cx="2414588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3" name="Picture 13" descr="85e75a857adda9098c0bbd15d6ad92547db3b801_ful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1223309">
            <a:off x="6200775" y="3533775"/>
            <a:ext cx="23368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4" name="Picture 14" descr="dh1-gsd-deca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400" y="34290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" name="Picture 15" descr="111697553_4267534_9ff093cd38391cfe640e46320df72c2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28800" y="3200400"/>
            <a:ext cx="21748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6" name="Picture 16" descr="kote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24400" y="38862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8" descr="0623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4191000"/>
            <a:ext cx="9144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1" name="Oval 17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152400" y="5867400"/>
            <a:ext cx="914400" cy="852488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/>
              <a:t>Вернуться </a:t>
            </a:r>
          </a:p>
          <a:p>
            <a:pPr algn="ctr"/>
            <a:r>
              <a:rPr lang="ru-RU" sz="1200" b="1"/>
              <a:t>к Барсику</a:t>
            </a:r>
          </a:p>
        </p:txBody>
      </p:sp>
      <p:sp>
        <p:nvSpPr>
          <p:cNvPr id="7182" name="Oval 18"/>
          <p:cNvSpPr>
            <a:spLocks noChangeArrowheads="1"/>
          </p:cNvSpPr>
          <p:nvPr/>
        </p:nvSpPr>
        <p:spPr bwMode="auto">
          <a:xfrm>
            <a:off x="8382000" y="6096000"/>
            <a:ext cx="609600" cy="609600"/>
          </a:xfrm>
          <a:prstGeom prst="ellipse">
            <a:avLst/>
          </a:prstGeom>
          <a:solidFill>
            <a:srgbClr val="CC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>
                <a:solidFill>
                  <a:schemeClr val="bg1"/>
                </a:solidFill>
              </a:rPr>
              <a:t>Далее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10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1600_1200_2010030412335118236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152400" y="228600"/>
            <a:ext cx="4343400" cy="51911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/>
              <a:t>«Кто как голос подает?»</a:t>
            </a:r>
          </a:p>
        </p:txBody>
      </p:sp>
      <p:pic>
        <p:nvPicPr>
          <p:cNvPr id="11273" name="Picture 9" descr="6704106_154046902000_2">
            <a:hlinkClick r:id="" action="ppaction://noaction">
              <a:snd r:embed="rId3" name="01426.wav"/>
            </a:hlinkClick>
          </p:cNvPr>
          <p:cNvPicPr>
            <a:picLocks noChangeAspect="1" noChangeArrowheads="1"/>
          </p:cNvPicPr>
          <p:nvPr/>
        </p:nvPicPr>
        <p:blipFill>
          <a:blip r:embed="rId4"/>
          <a:srcRect b="3125"/>
          <a:stretch>
            <a:fillRect/>
          </a:stretch>
        </p:blipFill>
        <p:spPr bwMode="auto">
          <a:xfrm>
            <a:off x="3505200" y="990600"/>
            <a:ext cx="22860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0" descr="119168929_71">
            <a:hlinkClick r:id="" action="ppaction://noaction">
              <a:snd r:embed="rId5" name="03912.wav"/>
            </a:hlinkClick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3429000"/>
            <a:ext cx="19780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11" descr="21">
            <a:hlinkClick r:id="" action="ppaction://noaction">
              <a:snd r:embed="rId7" name="01007.wav"/>
            </a:hlinkClick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0" y="3276600"/>
            <a:ext cx="2133600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 descr="890474_golova-korovy-png">
            <a:hlinkClick r:id="" action="ppaction://noaction">
              <a:snd r:embed="rId9" name="корова.wav"/>
            </a:hlinkClick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4800" y="1143000"/>
            <a:ext cx="28194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7" name="Picture 13" descr="6b30d4ad">
            <a:hlinkClick r:id="" action="ppaction://noaction">
              <a:snd r:embed="rId11" name="00985.wav"/>
            </a:hlinkClick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72200" y="4648200"/>
            <a:ext cx="2667000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8" name="Picture 14" descr="depositphotos_10887384-stock-photo-arles-merino-sheep-ram-3">
            <a:hlinkClick r:id="" action="ppaction://noaction">
              <a:snd r:embed="rId13" name="03937.wav"/>
            </a:hlinkClick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019800" y="228600"/>
            <a:ext cx="25146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9" name="Picture 15" descr="d3855f63-9088-4e29-8b12-66430f3d8935">
            <a:hlinkClick r:id="" action="ppaction://noaction">
              <a:snd r:embed="rId15" name="05257 (1).wav"/>
            </a:hlinkClick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553200" y="2695575"/>
            <a:ext cx="2209800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0" name="Picture 16" descr="fantasy 884766">
            <a:hlinkClick r:id="" action="ppaction://noaction">
              <a:snd r:embed="rId17" name="Zvuki_zhivotnyh_-_Krolik_iPleer_fm_.wav"/>
            </a:hlinkClick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343400" y="4267200"/>
            <a:ext cx="177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4" name="Oval 17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152400" y="5867400"/>
            <a:ext cx="914400" cy="852488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/>
              <a:t>Вернуться </a:t>
            </a:r>
          </a:p>
          <a:p>
            <a:pPr algn="ctr"/>
            <a:r>
              <a:rPr lang="ru-RU" sz="1200" b="1"/>
              <a:t>к Барсику</a:t>
            </a:r>
          </a:p>
        </p:txBody>
      </p:sp>
      <p:sp>
        <p:nvSpPr>
          <p:cNvPr id="8205" name="Oval 18"/>
          <p:cNvSpPr>
            <a:spLocks noChangeArrowheads="1"/>
          </p:cNvSpPr>
          <p:nvPr/>
        </p:nvSpPr>
        <p:spPr bwMode="auto">
          <a:xfrm>
            <a:off x="8382000" y="6096000"/>
            <a:ext cx="609600" cy="609600"/>
          </a:xfrm>
          <a:prstGeom prst="ellipse">
            <a:avLst/>
          </a:prstGeom>
          <a:solidFill>
            <a:srgbClr val="CC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>
                <a:solidFill>
                  <a:schemeClr val="bg1"/>
                </a:solidFill>
              </a:rPr>
              <a:t>Далее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1" descr="211371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7"/>
          <p:cNvSpPr txBox="1">
            <a:spLocks noChangeArrowheads="1"/>
          </p:cNvSpPr>
          <p:nvPr/>
        </p:nvSpPr>
        <p:spPr bwMode="auto">
          <a:xfrm>
            <a:off x="381000" y="228600"/>
            <a:ext cx="2514600" cy="51911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/>
              <a:t>«У кого кто?»</a:t>
            </a:r>
          </a:p>
        </p:txBody>
      </p:sp>
      <p:pic>
        <p:nvPicPr>
          <p:cNvPr id="13374" name="Picture 62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29268">
            <a:off x="2928938" y="3046413"/>
            <a:ext cx="4648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75" name="Picture 63" descr="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5123">
            <a:off x="341313" y="2976563"/>
            <a:ext cx="4191000" cy="375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76" name="Picture 64" descr="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53098">
            <a:off x="3559175" y="3973513"/>
            <a:ext cx="4572000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77" name="Picture 65" descr="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31344">
            <a:off x="-639763" y="3195638"/>
            <a:ext cx="4495801" cy="377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78" name="Picture 66" descr="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31696">
            <a:off x="2714625" y="3657600"/>
            <a:ext cx="464820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79" name="Picture 67" descr="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83260">
            <a:off x="381000" y="2779713"/>
            <a:ext cx="4648200" cy="389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80" name="Picture 68" descr="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2000" y="3886200"/>
            <a:ext cx="4267200" cy="394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81" name="Picture 69" descr="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326257">
            <a:off x="2425700" y="4033838"/>
            <a:ext cx="4876800" cy="317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8" name="Oval 70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152400" y="5867400"/>
            <a:ext cx="914400" cy="852488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/>
              <a:t>Вернуться </a:t>
            </a:r>
          </a:p>
          <a:p>
            <a:pPr algn="ctr"/>
            <a:r>
              <a:rPr lang="ru-RU" sz="1200" b="1"/>
              <a:t>к Барсику</a:t>
            </a:r>
          </a:p>
        </p:txBody>
      </p:sp>
      <p:sp>
        <p:nvSpPr>
          <p:cNvPr id="9229" name="Oval 71"/>
          <p:cNvSpPr>
            <a:spLocks noChangeArrowheads="1"/>
          </p:cNvSpPr>
          <p:nvPr/>
        </p:nvSpPr>
        <p:spPr bwMode="auto">
          <a:xfrm>
            <a:off x="8382000" y="6096000"/>
            <a:ext cx="609600" cy="609600"/>
          </a:xfrm>
          <a:prstGeom prst="ellipse">
            <a:avLst/>
          </a:prstGeom>
          <a:solidFill>
            <a:srgbClr val="CC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>
                <a:solidFill>
                  <a:schemeClr val="bg1"/>
                </a:solidFill>
              </a:rPr>
              <a:t>Далее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3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1000"/>
                                        <p:tgtEl>
                                          <p:spTgt spid="13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13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1000"/>
                                        <p:tgtEl>
                                          <p:spTgt spid="13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13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1000"/>
                                        <p:tgtEl>
                                          <p:spTgt spid="13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13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1000"/>
                                        <p:tgtEl>
                                          <p:spTgt spid="13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3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3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13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13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3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3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1000"/>
                                        <p:tgtEl>
                                          <p:spTgt spid="13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13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1000"/>
                                        <p:tgtEl>
                                          <p:spTgt spid="13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1000"/>
                                        <p:tgtEl>
                                          <p:spTgt spid="13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1000"/>
                                        <p:tgtEl>
                                          <p:spTgt spid="13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13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/>
                                        <p:tgtEl>
                                          <p:spTgt spid="13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derevna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blue-cat-by-gdj-f2HCor-clipa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4419600"/>
            <a:ext cx="1371600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381000" y="228600"/>
            <a:ext cx="3352800" cy="51911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/>
              <a:t>«Назови ласково»</a:t>
            </a:r>
          </a:p>
        </p:txBody>
      </p:sp>
      <p:pic>
        <p:nvPicPr>
          <p:cNvPr id="15367" name="Picture 7" descr="890474_golova-korovy-png">
            <a:hlinkClick r:id="" action="ppaction://noaction">
              <a:snd r:embed="rId4" name="корова.wav"/>
            </a:hlinkClick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4343400"/>
            <a:ext cx="28194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0" name="Picture 20" descr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" y="5334000"/>
            <a:ext cx="2743200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1" name="Picture 21" descr="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200" y="4876800"/>
            <a:ext cx="2547938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2" name="Picture 22" descr="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400" y="4419600"/>
            <a:ext cx="2347913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3" name="Picture 23" descr="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66800" y="4191000"/>
            <a:ext cx="2057400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4" name="Picture 24" descr="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66800" y="3429000"/>
            <a:ext cx="20574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5" descr="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66800" y="3505200"/>
            <a:ext cx="2057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26" descr="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219200" y="3124200"/>
            <a:ext cx="1766888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27" descr="8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371600" y="1143000"/>
            <a:ext cx="1381125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28" descr="6704106_154046902000_2"/>
          <p:cNvPicPr>
            <a:picLocks noChangeAspect="1" noChangeArrowheads="1"/>
          </p:cNvPicPr>
          <p:nvPr/>
        </p:nvPicPr>
        <p:blipFill>
          <a:blip r:embed="rId14" cstate="print"/>
          <a:srcRect b="3125"/>
          <a:stretch>
            <a:fillRect/>
          </a:stretch>
        </p:blipFill>
        <p:spPr bwMode="auto">
          <a:xfrm>
            <a:off x="5638800" y="3352800"/>
            <a:ext cx="2895600" cy="280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29" descr="119168929_7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791200" y="3429000"/>
            <a:ext cx="25717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30" descr="21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715000" y="3429000"/>
            <a:ext cx="281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31" descr="depositphotos_10887384-stock-photo-arles-merino-sheep-ram-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562600" y="3505200"/>
            <a:ext cx="2971800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32" descr="d3855f63-9088-4e29-8b12-66430f3d8935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410200" y="3886200"/>
            <a:ext cx="30480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33" descr="fantasy 884766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791200" y="3276600"/>
            <a:ext cx="237013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34" descr="6b30d4ad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486400" y="4114800"/>
            <a:ext cx="3200400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1" name="Oval 35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152400" y="5867400"/>
            <a:ext cx="914400" cy="852488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/>
              <a:t>Вернуться </a:t>
            </a:r>
          </a:p>
          <a:p>
            <a:pPr algn="ctr"/>
            <a:r>
              <a:rPr lang="ru-RU" sz="1200" b="1"/>
              <a:t>к Барсику</a:t>
            </a:r>
          </a:p>
        </p:txBody>
      </p:sp>
      <p:sp>
        <p:nvSpPr>
          <p:cNvPr id="10262" name="Oval 36"/>
          <p:cNvSpPr>
            <a:spLocks noChangeArrowheads="1"/>
          </p:cNvSpPr>
          <p:nvPr/>
        </p:nvSpPr>
        <p:spPr bwMode="auto">
          <a:xfrm>
            <a:off x="8382000" y="6096000"/>
            <a:ext cx="609600" cy="609600"/>
          </a:xfrm>
          <a:prstGeom prst="ellipse">
            <a:avLst/>
          </a:prstGeom>
          <a:solidFill>
            <a:srgbClr val="CC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>
                <a:solidFill>
                  <a:schemeClr val="bg1"/>
                </a:solidFill>
              </a:rPr>
              <a:t>Далее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5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1000"/>
                                        <p:tgtEl>
                                          <p:spTgt spid="1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" dur="1000"/>
                                        <p:tgtEl>
                                          <p:spTgt spid="15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5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15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5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5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15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15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15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15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15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1" dur="500"/>
                                        <p:tgtEl>
                                          <p:spTgt spid="15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15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1000" fill="hold"/>
                                        <p:tgtEl>
                                          <p:spTgt spid="15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</TotalTime>
  <Words>139</Words>
  <Application>Microsoft PowerPoint</Application>
  <PresentationFormat>Экран (4:3)</PresentationFormat>
  <Paragraphs>49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moto</dc:creator>
  <cp:lastModifiedBy>Bond</cp:lastModifiedBy>
  <cp:revision>21</cp:revision>
  <cp:lastPrinted>1601-01-01T00:00:00Z</cp:lastPrinted>
  <dcterms:created xsi:type="dcterms:W3CDTF">2017-10-26T16:46:47Z</dcterms:created>
  <dcterms:modified xsi:type="dcterms:W3CDTF">2019-12-09T11:52:12Z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