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7" r:id="rId16"/>
    <p:sldId id="276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993300"/>
    <a:srgbClr val="996633"/>
    <a:srgbClr val="990000"/>
    <a:srgbClr val="1C1C1C"/>
    <a:srgbClr val="660033"/>
    <a:srgbClr val="660066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CE0CD-0BA5-4431-9AE3-A344774A969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99211-5286-4D11-8E81-A6DB2D9EA2BB}" type="pres">
      <dgm:prSet presAssocID="{409CE0CD-0BA5-4431-9AE3-A344774A969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804A2C4-F5F9-4593-A234-102220AE16C2}" type="presOf" srcId="{409CE0CD-0BA5-4431-9AE3-A344774A9698}" destId="{03B99211-5286-4D11-8E81-A6DB2D9EA2B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7.jpeg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.gif"/><Relationship Id="rId5" Type="http://schemas.openxmlformats.org/officeDocument/2006/relationships/hyperlink" Target="&#1085;&#1072;%20&#1082;&#1086;&#1085;&#1082;&#1091;&#1088;&#1089;%20&#1055;&#1091;&#1090;&#1077;&#1096;&#1077;&#1089;&#1090;&#1074;&#1080;&#1077;%20&#1074;%20&#1089;&#1090;&#1088;&#1072;&#1085;&#1091;%20%20&#1069;&#1082;&#1086;&#1085;&#1086;&#1084;&#1080;&#1082;&#1072;.pptx" TargetMode="External"/><Relationship Id="rId15" Type="http://schemas.openxmlformats.org/officeDocument/2006/relationships/image" Target="../media/image9.gif"/><Relationship Id="rId10" Type="http://schemas.openxmlformats.org/officeDocument/2006/relationships/image" Target="../media/image4.png"/><Relationship Id="rId4" Type="http://schemas.openxmlformats.org/officeDocument/2006/relationships/image" Target="../media/image2.gif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548681"/>
            <a:ext cx="554461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Путешествие в страну Экономика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060848"/>
            <a:ext cx="2160240" cy="7078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sldjump"/>
              </a:rPr>
              <a:t>Офис кота </a:t>
            </a:r>
            <a:r>
              <a:rPr lang="ru-RU" sz="20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 action="ppaction://hlinksldjump"/>
              </a:rPr>
              <a:t>Матроскина</a:t>
            </a:r>
            <a:endParaRPr lang="ru-RU" sz="20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3" action="ppaction://hlinksldjump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91880" y="4941168"/>
            <a:ext cx="1440160" cy="14401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cs typeface="AngsanaUPC" pitchFamily="18" charset="-34"/>
              </a:rPr>
              <a:t>Экош</a:t>
            </a:r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>
              <a:solidFill>
                <a:schemeClr val="tx1"/>
              </a:solidFill>
              <a:cs typeface="AngsanaUPC" pitchFamily="18" charset="-34"/>
            </a:endParaRPr>
          </a:p>
        </p:txBody>
      </p:sp>
      <p:pic>
        <p:nvPicPr>
          <p:cNvPr id="13" name="Picture 6" descr="http://cdn-frm-eu.wargaming.net/wot/ru/profile/53/77/76/photo-14767753-55f98c44.gif?_r=144241773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5719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80112" y="5949280"/>
            <a:ext cx="31683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Разработчик: </a:t>
            </a:r>
            <a:r>
              <a:rPr lang="ru-RU" sz="1200" dirty="0" err="1" smtClean="0"/>
              <a:t>Гусакова</a:t>
            </a:r>
            <a:r>
              <a:rPr lang="ru-RU" sz="1200" dirty="0" smtClean="0"/>
              <a:t> М.В., </a:t>
            </a:r>
            <a:r>
              <a:rPr lang="ru-RU" sz="1200" dirty="0" err="1" smtClean="0"/>
              <a:t>пдо</a:t>
            </a:r>
            <a:r>
              <a:rPr lang="ru-RU" sz="1200" dirty="0" smtClean="0"/>
              <a:t>  МБУ ДО «ЦДО «Одаренность»</a:t>
            </a:r>
            <a:endParaRPr lang="ru-RU" sz="1200" dirty="0"/>
          </a:p>
        </p:txBody>
      </p:sp>
      <p:sp>
        <p:nvSpPr>
          <p:cNvPr id="16" name="Прямоугольник 15">
            <a:hlinkClick r:id="rId5" action="ppaction://hlinkpres?slideindex=1&amp;slidetitle="/>
          </p:cNvPr>
          <p:cNvSpPr/>
          <p:nvPr/>
        </p:nvSpPr>
        <p:spPr>
          <a:xfrm>
            <a:off x="467545" y="1700808"/>
            <a:ext cx="194421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 action="ppaction://hlinksldjump"/>
              </a:rPr>
              <a:t>Школа Миши-бизнесмена</a:t>
            </a:r>
            <a:endParaRPr lang="ru-RU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3688" y="3933056"/>
            <a:ext cx="2232248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 action="ppaction://hlinksldjump"/>
              </a:rPr>
              <a:t>"Дерево экономической мудрости" 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5085184"/>
            <a:ext cx="2088232" cy="7078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 action="ppaction://hlinksldjump"/>
              </a:rPr>
              <a:t>Фирма «ЛЕШБЯК»</a:t>
            </a:r>
            <a:endParaRPr lang="ru-RU" sz="20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3" action="ppaction://hlinksldjump"/>
            </a:endParaRPr>
          </a:p>
        </p:txBody>
      </p:sp>
      <p:pic>
        <p:nvPicPr>
          <p:cNvPr id="21" name="Picture 2" descr="http://nlmk-baza.com/upload/f09d8f7c9c494da29e546c4e4do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941168"/>
            <a:ext cx="1728190" cy="1296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4" descr="Ð Ð½Ð¾Ð²ÑÑ ÑÐµÑÐ¸ÑÑ &quot;ÐÑÐ¾ÑÑÐ¾ÐºÐ²Ð°ÑÐ¸Ð½Ð¾&quot; ÐºÐ¾ÑÐ° ÐÐ°ÑÑÐ¾ÑÐºÐ¸Ð½Ð° Ð±ÑÐ´ÐµÑ Ð¾Ð·Ð²ÑÑÐ¸Ð²Ð°ÑÑ ÐÐ½ÑÐ¾Ð½ Ð¢Ð°Ð±Ð°ÐºÐ¾Ð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2852936"/>
            <a:ext cx="1681432" cy="1800200"/>
          </a:xfrm>
          <a:prstGeom prst="rect">
            <a:avLst/>
          </a:prstGeom>
          <a:noFill/>
        </p:spPr>
      </p:pic>
      <p:pic>
        <p:nvPicPr>
          <p:cNvPr id="15" name="Picture 3" descr="F:\ШКОЛА ЭКОНОМИКИ\3533254-18c2da065f2a2bf5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4509120"/>
            <a:ext cx="1008112" cy="1411357"/>
          </a:xfrm>
          <a:prstGeom prst="rect">
            <a:avLst/>
          </a:prstGeom>
          <a:noFill/>
        </p:spPr>
      </p:pic>
      <p:pic>
        <p:nvPicPr>
          <p:cNvPr id="18" name="Picture 5" descr="C:\Users\Игорь\Desktop\Одаренность\картинки\f9ce13033a56a7f8355c1c36885d312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45921" y="1916832"/>
            <a:ext cx="2449943" cy="1989355"/>
          </a:xfrm>
          <a:prstGeom prst="rect">
            <a:avLst/>
          </a:prstGeom>
          <a:noFill/>
        </p:spPr>
      </p:pic>
      <p:pic>
        <p:nvPicPr>
          <p:cNvPr id="22" name="Picture 32" descr="https://go2.imgsmail.ru/imgpreview?key=40fea5b14e39db43&amp;mb=imgdb_preview_2000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331640" cy="1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Игорь\Desktop\Kartinki_dlya_detey__Skazochnoe_derevo_1_2903360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2708920"/>
            <a:ext cx="1461527" cy="2028162"/>
          </a:xfrm>
          <a:prstGeom prst="rect">
            <a:avLst/>
          </a:prstGeom>
          <a:noFill/>
        </p:spPr>
      </p:pic>
      <p:pic>
        <p:nvPicPr>
          <p:cNvPr id="24" name="Picture 5" descr="E:\marina\картинки\Деньги\сундучок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2780928"/>
            <a:ext cx="936104" cy="9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9552" y="548680"/>
            <a:ext cx="1080120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2068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Спонсор - это кто? </a:t>
            </a:r>
            <a:endParaRPr lang="ru-RU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5602" name="Picture 2" descr="ÑÐ¿Ð¾Ð½ÑÐ¾Ñ Ð¿ÑÐ¾ÐµÐºÑ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304256" cy="2465554"/>
          </a:xfrm>
          <a:prstGeom prst="rect">
            <a:avLst/>
          </a:prstGeom>
          <a:noFill/>
        </p:spPr>
      </p:pic>
      <p:pic>
        <p:nvPicPr>
          <p:cNvPr id="25604" name="Picture 4" descr="ÑÐ¿Ð¾Ð½ÑÐ¾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132856"/>
            <a:ext cx="3333750" cy="23717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5013176"/>
            <a:ext cx="14401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 или организация,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дающая деньги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 полезные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watermark_3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86916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8">
            <a:hlinkClick r:id="rId5" action="ppaction://hlinksldjump" highlightClick="1"/>
          </p:cNvPr>
          <p:cNvSpPr/>
          <p:nvPr/>
        </p:nvSpPr>
        <p:spPr>
          <a:xfrm>
            <a:off x="7596336" y="5589240"/>
            <a:ext cx="100811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5633273" cy="64633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"Офис кота </a:t>
            </a:r>
            <a:r>
              <a:rPr lang="ru-RU" sz="36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Матроскина</a:t>
            </a:r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Игорь\Desktop\кот Матрос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25144"/>
            <a:ext cx="1512168" cy="1512168"/>
          </a:xfrm>
          <a:prstGeom prst="rect">
            <a:avLst/>
          </a:prstGeom>
          <a:noFill/>
        </p:spPr>
      </p:pic>
      <p:pic>
        <p:nvPicPr>
          <p:cNvPr id="29700" name="Picture 4" descr="Ð Ð½Ð¾Ð²ÑÑ ÑÐµÑÐ¸ÑÑ &quot;ÐÑÐ¾ÑÑÐ¾ÐºÐ²Ð°ÑÐ¸Ð½Ð¾&quot; ÐºÐ¾ÑÐ° ÐÐ°ÑÑÐ¾ÑÐºÐ¸Ð½Ð° Ð±ÑÐ´ÐµÑ Ð¾Ð·Ð²ÑÑÐ¸Ð²Ð°ÑÑ ÐÐ½ÑÐ¾Ð½ Ð¢Ð°Ð±Ð°Ðº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7742"/>
            <a:ext cx="2483768" cy="265921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412776"/>
          <a:ext cx="5832648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0439"/>
                <a:gridCol w="2932209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 «МАКЛЕР»</a:t>
                      </a:r>
                    </a:p>
                    <a:p>
                      <a:pPr algn="ctr"/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Сколько стоит буханка хлеба,</a:t>
                      </a:r>
                    </a:p>
                    <a:p>
                      <a:pPr algn="ctr"/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литр молока,</a:t>
                      </a:r>
                    </a:p>
                    <a:p>
                      <a:pPr algn="ctr"/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пачка макарон?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«БРОКЕР»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Сколько стоит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тетрадь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18листов,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школьная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ручка,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дневник?</a:t>
                      </a:r>
                    </a:p>
                    <a:p>
                      <a:pPr algn="ctr"/>
                      <a:endParaRPr lang="ru-RU" sz="2800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 Ð½Ð¾Ð²ÑÑ ÑÐµÑÐ¸ÑÑ &quot;ÐÑÐ¾ÑÑÐ¾ÐºÐ²Ð°ÑÐ¸Ð½Ð¾&quot; ÐºÐ¾ÑÐ° ÐÐ°ÑÑÐ¾ÑÐºÐ¸Ð½Ð° Ð±ÑÐ´ÐµÑ Ð¾Ð·Ð²ÑÑÐ¸Ð²Ð°ÑÑ ÐÐ½ÑÐ¾Ð½ Ð¢Ð°Ð±Ð°Ðº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555776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6229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«Экономические задачи кота </a:t>
            </a:r>
            <a:r>
              <a:rPr lang="ru-RU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Матроскина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80728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№1 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обещал платить Мише 100 рублей в месяц, если он будет убираться в своей комнате, а он нашел соседскую девочку Люду на эту работу за 70 рублей. Какова прибыль Миши в год?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852936"/>
            <a:ext cx="1051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360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0892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3573016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№2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изготовитель брусничного сока и продаете бутылку сока за 30 рублей. Вдруг на рынке появляется еще один изготовитель такого же сока и продает его по 25 рублей. Что вам нужно делать, чтобы победить конкурента и сохранить свое место на рынке?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5157192"/>
            <a:ext cx="1800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Ответ:  </a:t>
            </a:r>
            <a:r>
              <a:rPr lang="ru-RU" sz="1400" b="1" i="1" dirty="0" smtClean="0"/>
              <a:t>нужно или понизить цену</a:t>
            </a:r>
          </a:p>
          <a:p>
            <a:r>
              <a:rPr lang="ru-RU" sz="1400" b="1" i="1" dirty="0" smtClean="0"/>
              <a:t> или улучшить</a:t>
            </a:r>
          </a:p>
          <a:p>
            <a:r>
              <a:rPr lang="ru-RU" sz="1400" b="1" i="1" dirty="0" smtClean="0"/>
              <a:t> качество</a:t>
            </a:r>
            <a:endParaRPr lang="ru-RU" sz="1400" b="1" i="1" dirty="0"/>
          </a:p>
        </p:txBody>
      </p:sp>
      <p:pic>
        <p:nvPicPr>
          <p:cNvPr id="11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97152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«Экономические задачи кота </a:t>
            </a:r>
            <a:r>
              <a:rPr lang="ru-RU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Матроскина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Ð Ð½Ð¾Ð²ÑÑ ÑÐµÑÐ¸ÑÑ &quot;ÐÑÐ¾ÑÑÐ¾ÐºÐ²Ð°ÑÐ¸Ð½Ð¾&quot; ÐºÐ¾ÑÐ° ÐÐ°ÑÑÐ¾ÑÐºÐ¸Ð½Ð° Ð±ÑÐ´ÐµÑ Ð¾Ð·Ð²ÑÑÐ¸Ð²Ð°ÑÑ ÐÐ½ÑÐ¾Ð½ Ð¢Ð°Ð±Ð°Ðº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76672"/>
            <a:ext cx="2123727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621389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№3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Рассчитайте, сколько кг сена нужно корове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месяц, если хозяин кормит ее дважды в день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дает ей по 10 кг сена за раз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42088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600 кг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3284984"/>
            <a:ext cx="5472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Посчитайте, сколько будет: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237+14 = …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316+18 = …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324-16 = …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215-17 = ...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149080"/>
            <a:ext cx="1224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251</a:t>
            </a:r>
          </a:p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334</a:t>
            </a:r>
          </a:p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308</a:t>
            </a:r>
          </a:p>
          <a:p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</a:t>
            </a:r>
          </a:p>
        </p:txBody>
      </p:sp>
      <p:pic>
        <p:nvPicPr>
          <p:cNvPr id="10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93096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ttp://nelgun.ru/wp-content/uploads/2013/03/zaporogez_thum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4077072"/>
            <a:ext cx="1952392" cy="14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ятиугольник 11">
            <a:hlinkClick r:id="rId5" action="ppaction://hlinksldjump"/>
          </p:cNvPr>
          <p:cNvSpPr/>
          <p:nvPr/>
        </p:nvSpPr>
        <p:spPr>
          <a:xfrm>
            <a:off x="7020272" y="5805264"/>
            <a:ext cx="1584176" cy="576064"/>
          </a:xfrm>
          <a:prstGeom prst="homePlat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главную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ÑÐµÐºÑÑ Ð¿ÑÐ¸ Ð½Ð°Ð²ÐµÐ´ÐµÐ½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6180888" cy="44644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619672" y="476672"/>
            <a:ext cx="6567825" cy="76944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Фирма «ЛЕШБЯК»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3528" y="5598242"/>
            <a:ext cx="15841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репейник,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одуванчик,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крапива, череда,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подорожник.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watermark_3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589240"/>
            <a:ext cx="1296144" cy="93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7092280" y="5877272"/>
            <a:ext cx="1584176" cy="576064"/>
          </a:xfrm>
          <a:prstGeom prst="homePlat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главную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8.depositphotos.com/1109793/973/v/950/depositphotos_9737522-Business-Attention-exclamation-mar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046926" cy="13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285293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Аукционист,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его называют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МАКЛЕР -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 торгов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548680"/>
            <a:ext cx="1440160" cy="14401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cs typeface="AngsanaUPC" pitchFamily="18" charset="-34"/>
              </a:rPr>
              <a:t>Экош</a:t>
            </a:r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>
              <a:solidFill>
                <a:schemeClr val="tx1"/>
              </a:solidFill>
              <a:cs typeface="AngsanaUPC" pitchFamily="18" charset="-34"/>
            </a:endParaRPr>
          </a:p>
        </p:txBody>
      </p:sp>
      <p:pic>
        <p:nvPicPr>
          <p:cNvPr id="8" name="Picture 6" descr="http://cdn-frm-eu.wargaming.net/wot/ru/profile/53/77/76/photo-14767753-55f98c44.gif?_r=14424177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nlmk-baza.com/upload/f09d8f7c9c494da29e546c4e4d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08720"/>
            <a:ext cx="2713484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0" name="Picture 4" descr="https://www.zakupkihelp.ru/wp-content/uploads/2012/03/auction-300x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60648"/>
            <a:ext cx="2857500" cy="244792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11560" y="3212976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ЛОТ №1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Экономические конфеты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их съест, сможет считать без калькулятора в уме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797152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ЛОТ № 2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Набор «Экономическая жевательная резинка»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дольше их жуешь, тем больше они становятся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3933056"/>
            <a:ext cx="337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РЕКОРД</a:t>
            </a:r>
          </a:p>
          <a:p>
            <a:r>
              <a:rPr lang="ru-RU" dirty="0" smtClean="0"/>
              <a:t>замените последнюю букву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oumix.ru/img/posters/13779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7"/>
          <a:stretch/>
        </p:blipFill>
        <p:spPr bwMode="auto">
          <a:xfrm>
            <a:off x="5533512" y="836712"/>
            <a:ext cx="339107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27584" y="548680"/>
            <a:ext cx="5040560" cy="53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Игра подошла к концу.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Ты познакомился с чудной страной,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 признающей застой и покой.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В этой стране крепко помни о том,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Можешь всего ты добиться 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трудом. Первое - дело такое найди,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где среди всех будешь ты впереди.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Хочешь, чтоб ждал тебя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в жизни успех,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Делай работу свою лучше всех.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Это усвоил?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Второе учти.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Нет остановки на этом пути.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Только работа отдачу дает,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В ней вся основа движенья вперед.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iubavyshka.ru/_ph/131/2/238248915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3789709" cy="22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liveinternet.ru/images/attach/c/1/57/873/57873346_Zdorovo163FA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37528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для начальной шко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0126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55776" y="1124745"/>
          <a:ext cx="5688632" cy="12241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659"/>
                <a:gridCol w="2927973"/>
              </a:tblGrid>
              <a:tr h="122413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 </a:t>
                      </a:r>
                      <a:r>
                        <a:rPr lang="ru-RU" sz="32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«МАКЛЕР</a:t>
                      </a:r>
                      <a:r>
                        <a:rPr lang="ru-RU" sz="36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3600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команда</a:t>
                      </a: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«БРОКЕР»</a:t>
                      </a:r>
                      <a:endParaRPr lang="ru-RU" sz="3200" dirty="0">
                        <a:solidFill>
                          <a:srgbClr val="A500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4427984" y="2708920"/>
            <a:ext cx="1440160" cy="14401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cs typeface="AngsanaUPC" pitchFamily="18" charset="-34"/>
              </a:rPr>
              <a:t>Экош</a:t>
            </a:r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>
              <a:solidFill>
                <a:schemeClr val="tx1"/>
              </a:solidFill>
              <a:cs typeface="AngsanaUPC" pitchFamily="18" charset="-34"/>
            </a:endParaRPr>
          </a:p>
        </p:txBody>
      </p:sp>
      <p:pic>
        <p:nvPicPr>
          <p:cNvPr id="6" name="Picture 6" descr="http://cdn-frm-eu.wargaming.net/wot/ru/profile/53/77/76/photo-14767753-55f98c44.gif?_r=14424177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school34-tayga.ucoz.ru/avatar/2015-2016/Natalia/0_14ab8b_9e4994da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808311" cy="23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иугольник 7">
            <a:hlinkClick r:id="rId5" action="ppaction://hlinksldjump"/>
          </p:cNvPr>
          <p:cNvSpPr/>
          <p:nvPr/>
        </p:nvSpPr>
        <p:spPr>
          <a:xfrm>
            <a:off x="3563888" y="5805264"/>
            <a:ext cx="1584176" cy="432048"/>
          </a:xfrm>
          <a:prstGeom prst="homePlat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главную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620688"/>
            <a:ext cx="5780750" cy="584775"/>
          </a:xfrm>
          <a:prstGeom prst="rect">
            <a:avLst/>
          </a:prstGeom>
          <a:ln>
            <a:solidFill>
              <a:srgbClr val="996633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"Школа Миши-бизнесмена" 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32" descr="https://go2.imgsmail.ru/imgpreview?key=40fea5b14e39db43&amp;mb=imgdb_preview_20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64593" cy="15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75656" y="1492188"/>
            <a:ext cx="66967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это его задания: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Миша открыл в лесу свой магазин. Как ему привлечь к себе покупателей?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Какие товары будут покупать медведи, белки, дятлы, лоси, кабаны?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У Миши в магазине есть товары, которые нужно продать как можно быстрее (а то они испортятся). Каждая команда делает рекламу малине и грибам. У кого получится интересная реклама, тому Миша будет благодарен.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Миша решил в лесу свои лесные денежки ввести, да вот не знает, что на денежке нарисовать.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949280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Помогите ему ребята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st.depositphotos.com/1007989/2330/i/950/depositphotos_23303996-Mascot-Exclamation-Poi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147679"/>
            <a:ext cx="750377" cy="12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99592" y="446911"/>
            <a:ext cx="770485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Что это и кто это: банкир,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банкрот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, банк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Calibri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Я есть особый институт, где деньгам строгий счет ведут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Финансами я управляю, вклады ваши помещаю.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3" name="Picture 4" descr="http://rus-coins.ru/wp-content/uploads/2014/06/1-rub-znak-rublya-rus-coi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574" y="5301208"/>
            <a:ext cx="1008314" cy="10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236296" y="548680"/>
            <a:ext cx="1368152" cy="13681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UPC" pitchFamily="18" charset="-34"/>
              </a:rPr>
              <a:t>Экош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  <a:p>
            <a:pPr algn="ctr"/>
            <a:endParaRPr lang="ru-RU" dirty="0" smtClean="0">
              <a:solidFill>
                <a:schemeClr val="tx1"/>
              </a:solidFill>
              <a:cs typeface="AngsanaUPC" pitchFamily="18" charset="-34"/>
            </a:endParaRPr>
          </a:p>
          <a:p>
            <a:pPr algn="ctr"/>
            <a:endParaRPr lang="ru-RU" dirty="0">
              <a:solidFill>
                <a:schemeClr val="tx1"/>
              </a:solidFill>
              <a:cs typeface="AngsanaUPC" pitchFamily="18" charset="-34"/>
            </a:endParaRPr>
          </a:p>
        </p:txBody>
      </p:sp>
      <p:pic>
        <p:nvPicPr>
          <p:cNvPr id="5" name="Picture 6" descr="http://cdn-frm-eu.wargaming.net/wot/ru/profile/53/77/76/photo-14767753-55f98c44.gif?_r=14424177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9269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marina\картинки\Деньги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85184"/>
            <a:ext cx="1105837" cy="140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rus-coins.ru/wp-content/uploads/2014/06/1-rub-znak-rublya-rus-coi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57192"/>
            <a:ext cx="935597" cy="9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rus-coins.ru/wp-content/uploads/2014/06/1-rub-znak-rublya-rus-coi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863489" cy="86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rus-coins.ru/wp-content/uploads/2014/06/1-rub-znak-rublya-rus-coi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720080" cy="71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ятиугольник 11">
            <a:hlinkClick r:id="rId5" action="ppaction://hlinksldjump"/>
          </p:cNvPr>
          <p:cNvSpPr/>
          <p:nvPr/>
        </p:nvSpPr>
        <p:spPr>
          <a:xfrm>
            <a:off x="6948264" y="5733256"/>
            <a:ext cx="1584176" cy="648072"/>
          </a:xfrm>
          <a:prstGeom prst="homePlat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главную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488832" cy="52322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"Древо экономической мудрости" </a:t>
            </a:r>
            <a:endParaRPr lang="ru-RU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Игорь\Desktop\Kartinki_dlya_detey__Skazochnoe_derevo_1_290336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4266647" cy="572097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491880" y="2708920"/>
            <a:ext cx="648072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  <a:hlinkClick r:id="rId3" action="ppaction://hlinksldjump"/>
              </a:rPr>
              <a:t>№1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1484784"/>
            <a:ext cx="648072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№3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2160" y="2492896"/>
            <a:ext cx="584448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hlinkClick r:id="rId5" action="ppaction://hlinksldjump"/>
              </a:rPr>
              <a:t>№5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6016" y="2276872"/>
            <a:ext cx="720080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hlinkClick r:id="rId6" action="ppaction://hlinksldjump"/>
              </a:rPr>
              <a:t>№4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63888" y="1628800"/>
            <a:ext cx="648072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accent3">
                    <a:lumMod val="75000"/>
                  </a:schemeClr>
                </a:solidFill>
                <a:hlinkClick r:id="rId7" action="ppaction://hlinksldjump"/>
              </a:rPr>
              <a:t>№2</a:t>
            </a:r>
            <a:endParaRPr lang="ru-RU" sz="1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Пятиугольник 11">
            <a:hlinkClick r:id="rId8" action="ppaction://hlinksldjump"/>
          </p:cNvPr>
          <p:cNvSpPr/>
          <p:nvPr/>
        </p:nvSpPr>
        <p:spPr>
          <a:xfrm>
            <a:off x="7020272" y="5733256"/>
            <a:ext cx="1584176" cy="576064"/>
          </a:xfrm>
          <a:prstGeom prst="homePlat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главную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642" y="980728"/>
            <a:ext cx="5071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фермер? 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1368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№1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578" name="AutoShape 2" descr="ÐÐ°ÑÑÐ¸Ð½ÐºÐ¸ Ð¿Ð¾ Ð·Ð°Ð¿ÑÐ¾ÑÑ ÐºÐ°ÑÑÐ¸Ð½ÐºÐ° ÑÐµÑÐ¼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Users\Игорь\Desktop\фер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93096"/>
            <a:ext cx="2762250" cy="1657350"/>
          </a:xfrm>
          <a:prstGeom prst="rect">
            <a:avLst/>
          </a:prstGeom>
          <a:noFill/>
        </p:spPr>
      </p:pic>
      <p:pic>
        <p:nvPicPr>
          <p:cNvPr id="24580" name="Picture 4" descr="C:\Users\Игорь\Desktop\depositphotos_189386928-stock-illustration-far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376264" cy="2524781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6660232" y="6309320"/>
          <a:ext cx="2286000" cy="20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72000" y="5445224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Владелец сельскохозяйственного предприятия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3" name="Picture 10" descr="watermark_300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229200"/>
            <a:ext cx="2073832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452320" y="5733256"/>
            <a:ext cx="100811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2" name="Picture 6" descr="ÐÐµÑÐµÐ»ÑÐ¹ ÑÐµÑÐ¼ÐµÑ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1700808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476672"/>
            <a:ext cx="1152128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</a:rPr>
              <a:t>№2</a:t>
            </a:r>
            <a:endParaRPr lang="ru-RU" sz="28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60648"/>
            <a:ext cx="6136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конкуренция? 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s://ds02.infourok.ru/uploads/ex/031a/0000d9f1-e826fec7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880653" cy="4104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5589240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Соперничество,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борьба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за достижение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выгоды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7668344" y="5949280"/>
            <a:ext cx="1080120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watermark_300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229201"/>
            <a:ext cx="15722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67544" y="476672"/>
            <a:ext cx="936104" cy="8640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67744" y="548680"/>
            <a:ext cx="66247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Назовите (подчеркните) слова, относящиеся к рынку: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556792"/>
            <a:ext cx="7560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Деньги выгодно вложил - дивиденды получил.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b="1" dirty="0" smtClean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2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Реклама - правая рука бизнеса.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ru-RU" sz="3200" b="1" dirty="0" smtClean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2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Инфляция пришла - цены подняла.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ru-RU" sz="3200" b="1" dirty="0" smtClean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2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haroni" pitchFamily="2" charset="-79"/>
              </a:rPr>
              <a:t>Штраф - наказание для нерадивых.</a:t>
            </a:r>
            <a:endParaRPr lang="ru-RU" sz="3200" b="1" dirty="0" smtClean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301208"/>
            <a:ext cx="1584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Деньги</a:t>
            </a:r>
            <a:endParaRPr lang="en-US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Дивиденды</a:t>
            </a:r>
          </a:p>
          <a:p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Реклама-Бизнес</a:t>
            </a:r>
          </a:p>
          <a:p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Инфляция-Цена</a:t>
            </a:r>
          </a:p>
          <a:p>
            <a:r>
              <a:rPr lang="ru-RU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Штраф</a:t>
            </a:r>
          </a:p>
          <a:p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watermark_3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301209"/>
            <a:ext cx="150019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7524328" y="5733256"/>
            <a:ext cx="1080120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9552" y="404664"/>
            <a:ext cx="1008112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20688"/>
            <a:ext cx="5210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грош? </a:t>
            </a:r>
            <a:endParaRPr lang="ru-RU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301208"/>
            <a:ext cx="1405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Старинная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медная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watermark_3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41168"/>
            <a:ext cx="150019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s://upload.wikimedia.org/wikipedia/commons/1/1c/Louis_IX_gros_1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281111" cy="2577183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7380312" y="5733256"/>
            <a:ext cx="1152128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451</TotalTime>
  <Words>650</Words>
  <Application>Microsoft Office PowerPoint</Application>
  <PresentationFormat>Экран (4:3)</PresentationFormat>
  <Paragraphs>157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99</cp:revision>
  <dcterms:created xsi:type="dcterms:W3CDTF">2019-06-01T11:41:17Z</dcterms:created>
  <dcterms:modified xsi:type="dcterms:W3CDTF">2019-10-26T16:48:15Z</dcterms:modified>
</cp:coreProperties>
</file>