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9" r:id="rId3"/>
    <p:sldId id="258" r:id="rId4"/>
    <p:sldId id="262" r:id="rId5"/>
    <p:sldId id="263" r:id="rId6"/>
    <p:sldId id="264" r:id="rId7"/>
    <p:sldId id="265" r:id="rId8"/>
    <p:sldId id="266" r:id="rId9"/>
    <p:sldId id="267" r:id="rId10"/>
    <p:sldId id="268" r:id="rId11"/>
    <p:sldId id="270"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er" initials="A" lastIdx="2" clrIdx="0">
    <p:extLst>
      <p:ext uri="{19B8F6BF-5375-455C-9EA6-DF929625EA0E}">
        <p15:presenceInfo xmlns:p15="http://schemas.microsoft.com/office/powerpoint/2012/main" userId="Ac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7A84E4-731A-449A-91AB-4A69297A911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78C2D7A-C21E-4DE4-82EB-8CC2700D07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5E761D9F-B670-409A-8485-D2E715C00630}"/>
              </a:ext>
            </a:extLst>
          </p:cNvPr>
          <p:cNvSpPr>
            <a:spLocks noGrp="1"/>
          </p:cNvSpPr>
          <p:nvPr>
            <p:ph type="dt" sz="half" idx="10"/>
          </p:nvPr>
        </p:nvSpPr>
        <p:spPr/>
        <p:txBody>
          <a:bodyPr/>
          <a:lstStyle/>
          <a:p>
            <a:fld id="{0B2564A6-91A5-4B78-A858-87E681080FF6}" type="datetimeFigureOut">
              <a:rPr lang="ru-RU" smtClean="0"/>
              <a:t>11.11.2020</a:t>
            </a:fld>
            <a:endParaRPr lang="ru-RU"/>
          </a:p>
        </p:txBody>
      </p:sp>
      <p:sp>
        <p:nvSpPr>
          <p:cNvPr id="5" name="Нижний колонтитул 4">
            <a:extLst>
              <a:ext uri="{FF2B5EF4-FFF2-40B4-BE49-F238E27FC236}">
                <a16:creationId xmlns:a16="http://schemas.microsoft.com/office/drawing/2014/main" id="{EB039584-83A2-40C1-9481-80BEAE35F28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52F5152-05FD-4195-B7C2-1D31DFF1A574}"/>
              </a:ext>
            </a:extLst>
          </p:cNvPr>
          <p:cNvSpPr>
            <a:spLocks noGrp="1"/>
          </p:cNvSpPr>
          <p:nvPr>
            <p:ph type="sldNum" sz="quarter" idx="12"/>
          </p:nvPr>
        </p:nvSpPr>
        <p:spPr/>
        <p:txBody>
          <a:bodyPr/>
          <a:lstStyle/>
          <a:p>
            <a:fld id="{D816C15C-1FDA-44AC-AF58-6E4BC52BC41E}" type="slidenum">
              <a:rPr lang="ru-RU" smtClean="0"/>
              <a:t>‹#›</a:t>
            </a:fld>
            <a:endParaRPr lang="ru-RU"/>
          </a:p>
        </p:txBody>
      </p:sp>
    </p:spTree>
    <p:extLst>
      <p:ext uri="{BB962C8B-B14F-4D97-AF65-F5344CB8AC3E}">
        <p14:creationId xmlns:p14="http://schemas.microsoft.com/office/powerpoint/2010/main" val="69025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5C1C20-BF14-4C26-B544-CCEF474FEE1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B610FB2-F9BA-4270-987F-28D4F23C5EE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6AEB196-AB95-41B2-BC20-1760A206460C}"/>
              </a:ext>
            </a:extLst>
          </p:cNvPr>
          <p:cNvSpPr>
            <a:spLocks noGrp="1"/>
          </p:cNvSpPr>
          <p:nvPr>
            <p:ph type="dt" sz="half" idx="10"/>
          </p:nvPr>
        </p:nvSpPr>
        <p:spPr/>
        <p:txBody>
          <a:bodyPr/>
          <a:lstStyle/>
          <a:p>
            <a:fld id="{0B2564A6-91A5-4B78-A858-87E681080FF6}" type="datetimeFigureOut">
              <a:rPr lang="ru-RU" smtClean="0"/>
              <a:t>11.11.2020</a:t>
            </a:fld>
            <a:endParaRPr lang="ru-RU"/>
          </a:p>
        </p:txBody>
      </p:sp>
      <p:sp>
        <p:nvSpPr>
          <p:cNvPr id="5" name="Нижний колонтитул 4">
            <a:extLst>
              <a:ext uri="{FF2B5EF4-FFF2-40B4-BE49-F238E27FC236}">
                <a16:creationId xmlns:a16="http://schemas.microsoft.com/office/drawing/2014/main" id="{5DCBDE82-128C-417A-B2B9-5D36EB4436E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0CC1A50-3B92-41E4-9343-BCD019AD3879}"/>
              </a:ext>
            </a:extLst>
          </p:cNvPr>
          <p:cNvSpPr>
            <a:spLocks noGrp="1"/>
          </p:cNvSpPr>
          <p:nvPr>
            <p:ph type="sldNum" sz="quarter" idx="12"/>
          </p:nvPr>
        </p:nvSpPr>
        <p:spPr/>
        <p:txBody>
          <a:bodyPr/>
          <a:lstStyle/>
          <a:p>
            <a:fld id="{D816C15C-1FDA-44AC-AF58-6E4BC52BC41E}" type="slidenum">
              <a:rPr lang="ru-RU" smtClean="0"/>
              <a:t>‹#›</a:t>
            </a:fld>
            <a:endParaRPr lang="ru-RU"/>
          </a:p>
        </p:txBody>
      </p:sp>
    </p:spTree>
    <p:extLst>
      <p:ext uri="{BB962C8B-B14F-4D97-AF65-F5344CB8AC3E}">
        <p14:creationId xmlns:p14="http://schemas.microsoft.com/office/powerpoint/2010/main" val="400043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E146DA7-E4D9-4248-AE98-DEF016E6B70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A6C2B19-D686-4536-AD21-61393B11114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7D8F0A8-1145-4CD1-86D0-B5D287C5513B}"/>
              </a:ext>
            </a:extLst>
          </p:cNvPr>
          <p:cNvSpPr>
            <a:spLocks noGrp="1"/>
          </p:cNvSpPr>
          <p:nvPr>
            <p:ph type="dt" sz="half" idx="10"/>
          </p:nvPr>
        </p:nvSpPr>
        <p:spPr/>
        <p:txBody>
          <a:bodyPr/>
          <a:lstStyle/>
          <a:p>
            <a:fld id="{0B2564A6-91A5-4B78-A858-87E681080FF6}" type="datetimeFigureOut">
              <a:rPr lang="ru-RU" smtClean="0"/>
              <a:t>11.11.2020</a:t>
            </a:fld>
            <a:endParaRPr lang="ru-RU"/>
          </a:p>
        </p:txBody>
      </p:sp>
      <p:sp>
        <p:nvSpPr>
          <p:cNvPr id="5" name="Нижний колонтитул 4">
            <a:extLst>
              <a:ext uri="{FF2B5EF4-FFF2-40B4-BE49-F238E27FC236}">
                <a16:creationId xmlns:a16="http://schemas.microsoft.com/office/drawing/2014/main" id="{9B42E02B-D1DF-421D-8041-D0CD9D3BBF6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C10D8F5-E259-4FC4-BDD4-F7C0C1878553}"/>
              </a:ext>
            </a:extLst>
          </p:cNvPr>
          <p:cNvSpPr>
            <a:spLocks noGrp="1"/>
          </p:cNvSpPr>
          <p:nvPr>
            <p:ph type="sldNum" sz="quarter" idx="12"/>
          </p:nvPr>
        </p:nvSpPr>
        <p:spPr/>
        <p:txBody>
          <a:bodyPr/>
          <a:lstStyle/>
          <a:p>
            <a:fld id="{D816C15C-1FDA-44AC-AF58-6E4BC52BC41E}" type="slidenum">
              <a:rPr lang="ru-RU" smtClean="0"/>
              <a:t>‹#›</a:t>
            </a:fld>
            <a:endParaRPr lang="ru-RU"/>
          </a:p>
        </p:txBody>
      </p:sp>
    </p:spTree>
    <p:extLst>
      <p:ext uri="{BB962C8B-B14F-4D97-AF65-F5344CB8AC3E}">
        <p14:creationId xmlns:p14="http://schemas.microsoft.com/office/powerpoint/2010/main" val="2826956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5EE9FE-F123-4AB8-BE27-73ABB4161B1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144D3CF-8574-4034-9517-AE11DC9FD44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517B5DF-44FA-4B27-AA65-B3094D0093E3}"/>
              </a:ext>
            </a:extLst>
          </p:cNvPr>
          <p:cNvSpPr>
            <a:spLocks noGrp="1"/>
          </p:cNvSpPr>
          <p:nvPr>
            <p:ph type="dt" sz="half" idx="10"/>
          </p:nvPr>
        </p:nvSpPr>
        <p:spPr/>
        <p:txBody>
          <a:bodyPr/>
          <a:lstStyle/>
          <a:p>
            <a:fld id="{0B2564A6-91A5-4B78-A858-87E681080FF6}" type="datetimeFigureOut">
              <a:rPr lang="ru-RU" smtClean="0"/>
              <a:t>11.11.2020</a:t>
            </a:fld>
            <a:endParaRPr lang="ru-RU"/>
          </a:p>
        </p:txBody>
      </p:sp>
      <p:sp>
        <p:nvSpPr>
          <p:cNvPr id="5" name="Нижний колонтитул 4">
            <a:extLst>
              <a:ext uri="{FF2B5EF4-FFF2-40B4-BE49-F238E27FC236}">
                <a16:creationId xmlns:a16="http://schemas.microsoft.com/office/drawing/2014/main" id="{10B9D65B-DC1B-4803-BC90-A0AA402C3CE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B14A1DE-8AFC-47E5-817C-D6E09D089928}"/>
              </a:ext>
            </a:extLst>
          </p:cNvPr>
          <p:cNvSpPr>
            <a:spLocks noGrp="1"/>
          </p:cNvSpPr>
          <p:nvPr>
            <p:ph type="sldNum" sz="quarter" idx="12"/>
          </p:nvPr>
        </p:nvSpPr>
        <p:spPr/>
        <p:txBody>
          <a:bodyPr/>
          <a:lstStyle/>
          <a:p>
            <a:fld id="{D816C15C-1FDA-44AC-AF58-6E4BC52BC41E}" type="slidenum">
              <a:rPr lang="ru-RU" smtClean="0"/>
              <a:t>‹#›</a:t>
            </a:fld>
            <a:endParaRPr lang="ru-RU"/>
          </a:p>
        </p:txBody>
      </p:sp>
    </p:spTree>
    <p:extLst>
      <p:ext uri="{BB962C8B-B14F-4D97-AF65-F5344CB8AC3E}">
        <p14:creationId xmlns:p14="http://schemas.microsoft.com/office/powerpoint/2010/main" val="2131758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DC0011-82E3-41A4-B1E5-37EBE6F5761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0C127E1-8EF2-4586-A447-D04DD5DD33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31F8909-3D88-4CC0-B64A-DF536D9F9C10}"/>
              </a:ext>
            </a:extLst>
          </p:cNvPr>
          <p:cNvSpPr>
            <a:spLocks noGrp="1"/>
          </p:cNvSpPr>
          <p:nvPr>
            <p:ph type="dt" sz="half" idx="10"/>
          </p:nvPr>
        </p:nvSpPr>
        <p:spPr/>
        <p:txBody>
          <a:bodyPr/>
          <a:lstStyle/>
          <a:p>
            <a:fld id="{0B2564A6-91A5-4B78-A858-87E681080FF6}" type="datetimeFigureOut">
              <a:rPr lang="ru-RU" smtClean="0"/>
              <a:t>11.11.2020</a:t>
            </a:fld>
            <a:endParaRPr lang="ru-RU"/>
          </a:p>
        </p:txBody>
      </p:sp>
      <p:sp>
        <p:nvSpPr>
          <p:cNvPr id="5" name="Нижний колонтитул 4">
            <a:extLst>
              <a:ext uri="{FF2B5EF4-FFF2-40B4-BE49-F238E27FC236}">
                <a16:creationId xmlns:a16="http://schemas.microsoft.com/office/drawing/2014/main" id="{4A50C8A5-76C5-46D2-A4BF-5CAFAA263F6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97A59ED-9D2D-4B82-B4F8-7759ABDB601E}"/>
              </a:ext>
            </a:extLst>
          </p:cNvPr>
          <p:cNvSpPr>
            <a:spLocks noGrp="1"/>
          </p:cNvSpPr>
          <p:nvPr>
            <p:ph type="sldNum" sz="quarter" idx="12"/>
          </p:nvPr>
        </p:nvSpPr>
        <p:spPr/>
        <p:txBody>
          <a:bodyPr/>
          <a:lstStyle/>
          <a:p>
            <a:fld id="{D816C15C-1FDA-44AC-AF58-6E4BC52BC41E}" type="slidenum">
              <a:rPr lang="ru-RU" smtClean="0"/>
              <a:t>‹#›</a:t>
            </a:fld>
            <a:endParaRPr lang="ru-RU"/>
          </a:p>
        </p:txBody>
      </p:sp>
    </p:spTree>
    <p:extLst>
      <p:ext uri="{BB962C8B-B14F-4D97-AF65-F5344CB8AC3E}">
        <p14:creationId xmlns:p14="http://schemas.microsoft.com/office/powerpoint/2010/main" val="261280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2A88A7-9790-4884-A371-F1F4267CD8B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7A21E34-867E-4D93-95D1-BB2F96189B9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7BC9B2FF-390A-4217-BFF2-334CAA04663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C28C005-96F7-4ED5-A2EF-2DD2858EBF14}"/>
              </a:ext>
            </a:extLst>
          </p:cNvPr>
          <p:cNvSpPr>
            <a:spLocks noGrp="1"/>
          </p:cNvSpPr>
          <p:nvPr>
            <p:ph type="dt" sz="half" idx="10"/>
          </p:nvPr>
        </p:nvSpPr>
        <p:spPr/>
        <p:txBody>
          <a:bodyPr/>
          <a:lstStyle/>
          <a:p>
            <a:fld id="{0B2564A6-91A5-4B78-A858-87E681080FF6}" type="datetimeFigureOut">
              <a:rPr lang="ru-RU" smtClean="0"/>
              <a:t>11.11.2020</a:t>
            </a:fld>
            <a:endParaRPr lang="ru-RU"/>
          </a:p>
        </p:txBody>
      </p:sp>
      <p:sp>
        <p:nvSpPr>
          <p:cNvPr id="6" name="Нижний колонтитул 5">
            <a:extLst>
              <a:ext uri="{FF2B5EF4-FFF2-40B4-BE49-F238E27FC236}">
                <a16:creationId xmlns:a16="http://schemas.microsoft.com/office/drawing/2014/main" id="{728D324E-92AD-4730-9A66-858801DD322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9CBD648-8D4C-433B-A10D-B4971F303500}"/>
              </a:ext>
            </a:extLst>
          </p:cNvPr>
          <p:cNvSpPr>
            <a:spLocks noGrp="1"/>
          </p:cNvSpPr>
          <p:nvPr>
            <p:ph type="sldNum" sz="quarter" idx="12"/>
          </p:nvPr>
        </p:nvSpPr>
        <p:spPr/>
        <p:txBody>
          <a:bodyPr/>
          <a:lstStyle/>
          <a:p>
            <a:fld id="{D816C15C-1FDA-44AC-AF58-6E4BC52BC41E}" type="slidenum">
              <a:rPr lang="ru-RU" smtClean="0"/>
              <a:t>‹#›</a:t>
            </a:fld>
            <a:endParaRPr lang="ru-RU"/>
          </a:p>
        </p:txBody>
      </p:sp>
    </p:spTree>
    <p:extLst>
      <p:ext uri="{BB962C8B-B14F-4D97-AF65-F5344CB8AC3E}">
        <p14:creationId xmlns:p14="http://schemas.microsoft.com/office/powerpoint/2010/main" val="237141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355E7D-B358-4490-9AA5-B10BC0AE03D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858E01F-C07F-4646-A779-D271440D5C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46DD746-E4BF-4404-8AEA-CAFE5989813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F828D04-888D-420D-BF88-317267F0B1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3A8F091-E162-46FF-8A5A-19EB127C7B1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1CC5119-5C85-44BD-AADD-8911AABE44B4}"/>
              </a:ext>
            </a:extLst>
          </p:cNvPr>
          <p:cNvSpPr>
            <a:spLocks noGrp="1"/>
          </p:cNvSpPr>
          <p:nvPr>
            <p:ph type="dt" sz="half" idx="10"/>
          </p:nvPr>
        </p:nvSpPr>
        <p:spPr/>
        <p:txBody>
          <a:bodyPr/>
          <a:lstStyle/>
          <a:p>
            <a:fld id="{0B2564A6-91A5-4B78-A858-87E681080FF6}" type="datetimeFigureOut">
              <a:rPr lang="ru-RU" smtClean="0"/>
              <a:t>11.11.2020</a:t>
            </a:fld>
            <a:endParaRPr lang="ru-RU"/>
          </a:p>
        </p:txBody>
      </p:sp>
      <p:sp>
        <p:nvSpPr>
          <p:cNvPr id="8" name="Нижний колонтитул 7">
            <a:extLst>
              <a:ext uri="{FF2B5EF4-FFF2-40B4-BE49-F238E27FC236}">
                <a16:creationId xmlns:a16="http://schemas.microsoft.com/office/drawing/2014/main" id="{8858B8EF-B9EE-4CD6-A01A-2B17C211568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67FB8F8-4DF8-4721-89AD-6EF101BC4124}"/>
              </a:ext>
            </a:extLst>
          </p:cNvPr>
          <p:cNvSpPr>
            <a:spLocks noGrp="1"/>
          </p:cNvSpPr>
          <p:nvPr>
            <p:ph type="sldNum" sz="quarter" idx="12"/>
          </p:nvPr>
        </p:nvSpPr>
        <p:spPr/>
        <p:txBody>
          <a:bodyPr/>
          <a:lstStyle/>
          <a:p>
            <a:fld id="{D816C15C-1FDA-44AC-AF58-6E4BC52BC41E}" type="slidenum">
              <a:rPr lang="ru-RU" smtClean="0"/>
              <a:t>‹#›</a:t>
            </a:fld>
            <a:endParaRPr lang="ru-RU"/>
          </a:p>
        </p:txBody>
      </p:sp>
    </p:spTree>
    <p:extLst>
      <p:ext uri="{BB962C8B-B14F-4D97-AF65-F5344CB8AC3E}">
        <p14:creationId xmlns:p14="http://schemas.microsoft.com/office/powerpoint/2010/main" val="63979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7BC9CA-3E8F-41ED-BC04-56E953BBF83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0BE1C99-7E6B-4889-9D8F-E6F992908735}"/>
              </a:ext>
            </a:extLst>
          </p:cNvPr>
          <p:cNvSpPr>
            <a:spLocks noGrp="1"/>
          </p:cNvSpPr>
          <p:nvPr>
            <p:ph type="dt" sz="half" idx="10"/>
          </p:nvPr>
        </p:nvSpPr>
        <p:spPr/>
        <p:txBody>
          <a:bodyPr/>
          <a:lstStyle/>
          <a:p>
            <a:fld id="{0B2564A6-91A5-4B78-A858-87E681080FF6}" type="datetimeFigureOut">
              <a:rPr lang="ru-RU" smtClean="0"/>
              <a:t>11.11.2020</a:t>
            </a:fld>
            <a:endParaRPr lang="ru-RU"/>
          </a:p>
        </p:txBody>
      </p:sp>
      <p:sp>
        <p:nvSpPr>
          <p:cNvPr id="4" name="Нижний колонтитул 3">
            <a:extLst>
              <a:ext uri="{FF2B5EF4-FFF2-40B4-BE49-F238E27FC236}">
                <a16:creationId xmlns:a16="http://schemas.microsoft.com/office/drawing/2014/main" id="{2EDA4A89-387F-47D5-801B-492BE59DD52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FE44B93-0A4D-4B2D-B3B0-ED78E097A69F}"/>
              </a:ext>
            </a:extLst>
          </p:cNvPr>
          <p:cNvSpPr>
            <a:spLocks noGrp="1"/>
          </p:cNvSpPr>
          <p:nvPr>
            <p:ph type="sldNum" sz="quarter" idx="12"/>
          </p:nvPr>
        </p:nvSpPr>
        <p:spPr/>
        <p:txBody>
          <a:bodyPr/>
          <a:lstStyle/>
          <a:p>
            <a:fld id="{D816C15C-1FDA-44AC-AF58-6E4BC52BC41E}" type="slidenum">
              <a:rPr lang="ru-RU" smtClean="0"/>
              <a:t>‹#›</a:t>
            </a:fld>
            <a:endParaRPr lang="ru-RU"/>
          </a:p>
        </p:txBody>
      </p:sp>
    </p:spTree>
    <p:extLst>
      <p:ext uri="{BB962C8B-B14F-4D97-AF65-F5344CB8AC3E}">
        <p14:creationId xmlns:p14="http://schemas.microsoft.com/office/powerpoint/2010/main" val="157724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FF1F47F-F0E9-440A-B33E-0124A1BA061A}"/>
              </a:ext>
            </a:extLst>
          </p:cNvPr>
          <p:cNvSpPr>
            <a:spLocks noGrp="1"/>
          </p:cNvSpPr>
          <p:nvPr>
            <p:ph type="dt" sz="half" idx="10"/>
          </p:nvPr>
        </p:nvSpPr>
        <p:spPr/>
        <p:txBody>
          <a:bodyPr/>
          <a:lstStyle/>
          <a:p>
            <a:fld id="{0B2564A6-91A5-4B78-A858-87E681080FF6}" type="datetimeFigureOut">
              <a:rPr lang="ru-RU" smtClean="0"/>
              <a:t>11.11.2020</a:t>
            </a:fld>
            <a:endParaRPr lang="ru-RU"/>
          </a:p>
        </p:txBody>
      </p:sp>
      <p:sp>
        <p:nvSpPr>
          <p:cNvPr id="3" name="Нижний колонтитул 2">
            <a:extLst>
              <a:ext uri="{FF2B5EF4-FFF2-40B4-BE49-F238E27FC236}">
                <a16:creationId xmlns:a16="http://schemas.microsoft.com/office/drawing/2014/main" id="{BF684AA1-F32E-4D38-82EC-1B13FD4DBF5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8519FE8-F380-4239-A11D-D797A36DA0D3}"/>
              </a:ext>
            </a:extLst>
          </p:cNvPr>
          <p:cNvSpPr>
            <a:spLocks noGrp="1"/>
          </p:cNvSpPr>
          <p:nvPr>
            <p:ph type="sldNum" sz="quarter" idx="12"/>
          </p:nvPr>
        </p:nvSpPr>
        <p:spPr/>
        <p:txBody>
          <a:bodyPr/>
          <a:lstStyle/>
          <a:p>
            <a:fld id="{D816C15C-1FDA-44AC-AF58-6E4BC52BC41E}" type="slidenum">
              <a:rPr lang="ru-RU" smtClean="0"/>
              <a:t>‹#›</a:t>
            </a:fld>
            <a:endParaRPr lang="ru-RU"/>
          </a:p>
        </p:txBody>
      </p:sp>
    </p:spTree>
    <p:extLst>
      <p:ext uri="{BB962C8B-B14F-4D97-AF65-F5344CB8AC3E}">
        <p14:creationId xmlns:p14="http://schemas.microsoft.com/office/powerpoint/2010/main" val="2044111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A34DB0-9A65-447D-ACE1-11745DA5F2C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984826C-308B-4B16-9524-EED11695D8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57FE101-8BC3-42C0-A3EB-424871FFC4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F376273-FAA8-4874-848A-0D54AEF2C793}"/>
              </a:ext>
            </a:extLst>
          </p:cNvPr>
          <p:cNvSpPr>
            <a:spLocks noGrp="1"/>
          </p:cNvSpPr>
          <p:nvPr>
            <p:ph type="dt" sz="half" idx="10"/>
          </p:nvPr>
        </p:nvSpPr>
        <p:spPr/>
        <p:txBody>
          <a:bodyPr/>
          <a:lstStyle/>
          <a:p>
            <a:fld id="{0B2564A6-91A5-4B78-A858-87E681080FF6}" type="datetimeFigureOut">
              <a:rPr lang="ru-RU" smtClean="0"/>
              <a:t>11.11.2020</a:t>
            </a:fld>
            <a:endParaRPr lang="ru-RU"/>
          </a:p>
        </p:txBody>
      </p:sp>
      <p:sp>
        <p:nvSpPr>
          <p:cNvPr id="6" name="Нижний колонтитул 5">
            <a:extLst>
              <a:ext uri="{FF2B5EF4-FFF2-40B4-BE49-F238E27FC236}">
                <a16:creationId xmlns:a16="http://schemas.microsoft.com/office/drawing/2014/main" id="{9AA91E00-1335-4C63-86F4-9A0D19C8798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AA8D6B3-6A7F-4539-89B0-C8559B53BF2F}"/>
              </a:ext>
            </a:extLst>
          </p:cNvPr>
          <p:cNvSpPr>
            <a:spLocks noGrp="1"/>
          </p:cNvSpPr>
          <p:nvPr>
            <p:ph type="sldNum" sz="quarter" idx="12"/>
          </p:nvPr>
        </p:nvSpPr>
        <p:spPr/>
        <p:txBody>
          <a:bodyPr/>
          <a:lstStyle/>
          <a:p>
            <a:fld id="{D816C15C-1FDA-44AC-AF58-6E4BC52BC41E}" type="slidenum">
              <a:rPr lang="ru-RU" smtClean="0"/>
              <a:t>‹#›</a:t>
            </a:fld>
            <a:endParaRPr lang="ru-RU"/>
          </a:p>
        </p:txBody>
      </p:sp>
    </p:spTree>
    <p:extLst>
      <p:ext uri="{BB962C8B-B14F-4D97-AF65-F5344CB8AC3E}">
        <p14:creationId xmlns:p14="http://schemas.microsoft.com/office/powerpoint/2010/main" val="87416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896656-FDE2-439B-ACAE-49FDA807E04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0EDBBC4-4ABC-4323-B938-C5E9D9F9FB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95CD5E7-49DD-4DFC-92E4-2C9172C2D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AC99549-875B-47C2-B26E-179755B45030}"/>
              </a:ext>
            </a:extLst>
          </p:cNvPr>
          <p:cNvSpPr>
            <a:spLocks noGrp="1"/>
          </p:cNvSpPr>
          <p:nvPr>
            <p:ph type="dt" sz="half" idx="10"/>
          </p:nvPr>
        </p:nvSpPr>
        <p:spPr/>
        <p:txBody>
          <a:bodyPr/>
          <a:lstStyle/>
          <a:p>
            <a:fld id="{0B2564A6-91A5-4B78-A858-87E681080FF6}" type="datetimeFigureOut">
              <a:rPr lang="ru-RU" smtClean="0"/>
              <a:t>11.11.2020</a:t>
            </a:fld>
            <a:endParaRPr lang="ru-RU"/>
          </a:p>
        </p:txBody>
      </p:sp>
      <p:sp>
        <p:nvSpPr>
          <p:cNvPr id="6" name="Нижний колонтитул 5">
            <a:extLst>
              <a:ext uri="{FF2B5EF4-FFF2-40B4-BE49-F238E27FC236}">
                <a16:creationId xmlns:a16="http://schemas.microsoft.com/office/drawing/2014/main" id="{B7964ED6-E178-42C0-A4E2-425E9E3D287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E2BF104-8FB3-4EFF-A654-1177E1F20DF4}"/>
              </a:ext>
            </a:extLst>
          </p:cNvPr>
          <p:cNvSpPr>
            <a:spLocks noGrp="1"/>
          </p:cNvSpPr>
          <p:nvPr>
            <p:ph type="sldNum" sz="quarter" idx="12"/>
          </p:nvPr>
        </p:nvSpPr>
        <p:spPr/>
        <p:txBody>
          <a:bodyPr/>
          <a:lstStyle/>
          <a:p>
            <a:fld id="{D816C15C-1FDA-44AC-AF58-6E4BC52BC41E}" type="slidenum">
              <a:rPr lang="ru-RU" smtClean="0"/>
              <a:t>‹#›</a:t>
            </a:fld>
            <a:endParaRPr lang="ru-RU"/>
          </a:p>
        </p:txBody>
      </p:sp>
    </p:spTree>
    <p:extLst>
      <p:ext uri="{BB962C8B-B14F-4D97-AF65-F5344CB8AC3E}">
        <p14:creationId xmlns:p14="http://schemas.microsoft.com/office/powerpoint/2010/main" val="581352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EC823E-C158-47D9-8291-F7A1E8EA65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38D8049-C210-47EA-8D02-E1B6F2D084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ED12C17-B9AA-4D61-90EE-83CCC521FE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564A6-91A5-4B78-A858-87E681080FF6}" type="datetimeFigureOut">
              <a:rPr lang="ru-RU" smtClean="0"/>
              <a:t>11.11.2020</a:t>
            </a:fld>
            <a:endParaRPr lang="ru-RU"/>
          </a:p>
        </p:txBody>
      </p:sp>
      <p:sp>
        <p:nvSpPr>
          <p:cNvPr id="5" name="Нижний колонтитул 4">
            <a:extLst>
              <a:ext uri="{FF2B5EF4-FFF2-40B4-BE49-F238E27FC236}">
                <a16:creationId xmlns:a16="http://schemas.microsoft.com/office/drawing/2014/main" id="{69BC0023-6309-448E-B70A-54B9BA780B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974D1F80-996A-4452-AAA8-643A4C09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6C15C-1FDA-44AC-AF58-6E4BC52BC41E}" type="slidenum">
              <a:rPr lang="ru-RU" smtClean="0"/>
              <a:t>‹#›</a:t>
            </a:fld>
            <a:endParaRPr lang="ru-RU"/>
          </a:p>
        </p:txBody>
      </p:sp>
    </p:spTree>
    <p:extLst>
      <p:ext uri="{BB962C8B-B14F-4D97-AF65-F5344CB8AC3E}">
        <p14:creationId xmlns:p14="http://schemas.microsoft.com/office/powerpoint/2010/main" val="280509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1.jpg"/><Relationship Id="rId5" Type="http://schemas.microsoft.com/office/2007/relationships/hdphoto" Target="../media/hdphoto4.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png"/><Relationship Id="rId5" Type="http://schemas.microsoft.com/office/2007/relationships/hdphoto" Target="../media/hdphoto6.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1.xml"/><Relationship Id="rId5" Type="http://schemas.microsoft.com/office/2007/relationships/hdphoto" Target="../media/hdphoto8.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10.wdp"/><Relationship Id="rId5" Type="http://schemas.openxmlformats.org/officeDocument/2006/relationships/image" Target="../media/image19.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2E4C40-532B-42ED-B971-B01B83BF5770}"/>
              </a:ext>
            </a:extLst>
          </p:cNvPr>
          <p:cNvSpPr>
            <a:spLocks noGrp="1"/>
          </p:cNvSpPr>
          <p:nvPr>
            <p:ph type="ctrTitle"/>
          </p:nvPr>
        </p:nvSpPr>
        <p:spPr>
          <a:xfrm>
            <a:off x="745435" y="1321904"/>
            <a:ext cx="7971183" cy="1053548"/>
          </a:xfrm>
        </p:spPr>
        <p:txBody>
          <a:bodyPr>
            <a:normAutofit/>
          </a:bodyPr>
          <a:lstStyle/>
          <a:p>
            <a:pPr algn="ctr"/>
            <a:r>
              <a:rPr lang="en-US" dirty="0">
                <a:solidFill>
                  <a:srgbClr val="FFFF00"/>
                </a:solidFill>
              </a:rPr>
              <a:t>The golden Ring of Russia</a:t>
            </a:r>
            <a:endParaRPr lang="ru-RU" dirty="0">
              <a:solidFill>
                <a:srgbClr val="FFFF00"/>
              </a:solidFill>
            </a:endParaRPr>
          </a:p>
        </p:txBody>
      </p:sp>
      <p:sp>
        <p:nvSpPr>
          <p:cNvPr id="6" name="Подзаголовок 5">
            <a:extLst>
              <a:ext uri="{FF2B5EF4-FFF2-40B4-BE49-F238E27FC236}">
                <a16:creationId xmlns:a16="http://schemas.microsoft.com/office/drawing/2014/main" id="{CD09AF12-CBF0-4D0A-9351-79BE2221F667}"/>
              </a:ext>
            </a:extLst>
          </p:cNvPr>
          <p:cNvSpPr>
            <a:spLocks noGrp="1"/>
          </p:cNvSpPr>
          <p:nvPr>
            <p:ph type="subTitle" idx="1"/>
          </p:nvPr>
        </p:nvSpPr>
        <p:spPr>
          <a:xfrm>
            <a:off x="1311965" y="3602038"/>
            <a:ext cx="9356035" cy="1934058"/>
          </a:xfrm>
        </p:spPr>
        <p:txBody>
          <a:bodyPr/>
          <a:lstStyle/>
          <a:p>
            <a:pPr algn="l"/>
            <a:r>
              <a:rPr lang="en-US" dirty="0"/>
              <a:t>authors: </a:t>
            </a:r>
            <a:r>
              <a:rPr lang="en-US" dirty="0" err="1"/>
              <a:t>Saprykina</a:t>
            </a:r>
            <a:r>
              <a:rPr lang="en-US" dirty="0"/>
              <a:t> L.W </a:t>
            </a:r>
            <a:r>
              <a:rPr lang="en-US" dirty="0" err="1"/>
              <a:t>Khomiakova</a:t>
            </a:r>
            <a:r>
              <a:rPr lang="en-US" dirty="0"/>
              <a:t> M.N </a:t>
            </a:r>
            <a:endParaRPr lang="ru-RU" dirty="0"/>
          </a:p>
        </p:txBody>
      </p:sp>
      <p:pic>
        <p:nvPicPr>
          <p:cNvPr id="5" name="Объект 4">
            <a:extLst>
              <a:ext uri="{FF2B5EF4-FFF2-40B4-BE49-F238E27FC236}">
                <a16:creationId xmlns:a16="http://schemas.microsoft.com/office/drawing/2014/main" id="{16CDF1EF-30FE-4B6E-B1CF-9DC421DE1BC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579086" y="0"/>
            <a:ext cx="612913" cy="6858000"/>
          </a:xfrm>
        </p:spPr>
      </p:pic>
    </p:spTree>
    <p:extLst>
      <p:ext uri="{BB962C8B-B14F-4D97-AF65-F5344CB8AC3E}">
        <p14:creationId xmlns:p14="http://schemas.microsoft.com/office/powerpoint/2010/main" val="2866935030"/>
      </p:ext>
    </p:extLst>
  </p:cSld>
  <p:clrMapOvr>
    <a:masterClrMapping/>
  </p:clrMapOvr>
  <mc:AlternateContent xmlns:mc="http://schemas.openxmlformats.org/markup-compatibility/2006" xmlns:p14="http://schemas.microsoft.com/office/powerpoint/2010/main">
    <mc:Choice Requires="p14">
      <p:transition spd="slow" p14:dur="2000" advTm="16329"/>
    </mc:Choice>
    <mc:Fallback xmlns="">
      <p:transition spd="slow" advTm="1632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AB3D93-BE8D-4DDA-87BD-D07724137948}"/>
              </a:ext>
            </a:extLst>
          </p:cNvPr>
          <p:cNvSpPr>
            <a:spLocks noGrp="1"/>
          </p:cNvSpPr>
          <p:nvPr>
            <p:ph type="title"/>
          </p:nvPr>
        </p:nvSpPr>
        <p:spPr>
          <a:xfrm>
            <a:off x="838200" y="43934"/>
            <a:ext cx="10515600" cy="1048019"/>
          </a:xfrm>
        </p:spPr>
        <p:txBody>
          <a:bodyPr/>
          <a:lstStyle/>
          <a:p>
            <a:pPr algn="ctr"/>
            <a:r>
              <a:rPr lang="en-US" dirty="0"/>
              <a:t>The most important thing</a:t>
            </a:r>
            <a:endParaRPr lang="ru-RU" dirty="0"/>
          </a:p>
        </p:txBody>
      </p:sp>
      <p:graphicFrame>
        <p:nvGraphicFramePr>
          <p:cNvPr id="4" name="Объект 3">
            <a:extLst>
              <a:ext uri="{FF2B5EF4-FFF2-40B4-BE49-F238E27FC236}">
                <a16:creationId xmlns:a16="http://schemas.microsoft.com/office/drawing/2014/main" id="{F75BBDF8-3140-428A-8813-AEC21FAF8421}"/>
              </a:ext>
            </a:extLst>
          </p:cNvPr>
          <p:cNvGraphicFramePr>
            <a:graphicFrameLocks noGrp="1"/>
          </p:cNvGraphicFramePr>
          <p:nvPr>
            <p:ph idx="1"/>
            <p:extLst>
              <p:ext uri="{D42A27DB-BD31-4B8C-83A1-F6EECF244321}">
                <p14:modId xmlns:p14="http://schemas.microsoft.com/office/powerpoint/2010/main" val="3851896072"/>
              </p:ext>
            </p:extLst>
          </p:nvPr>
        </p:nvGraphicFramePr>
        <p:xfrm>
          <a:off x="838197" y="1624614"/>
          <a:ext cx="9575310" cy="4160038"/>
        </p:xfrm>
        <a:graphic>
          <a:graphicData uri="http://schemas.openxmlformats.org/drawingml/2006/table">
            <a:tbl>
              <a:tblPr firstRow="1" firstCol="1" bandRow="1">
                <a:tableStyleId>{5C22544A-7EE6-4342-B048-85BDC9FD1C3A}</a:tableStyleId>
              </a:tblPr>
              <a:tblGrid>
                <a:gridCol w="1915062">
                  <a:extLst>
                    <a:ext uri="{9D8B030D-6E8A-4147-A177-3AD203B41FA5}">
                      <a16:colId xmlns:a16="http://schemas.microsoft.com/office/drawing/2014/main" val="2522159847"/>
                    </a:ext>
                  </a:extLst>
                </a:gridCol>
                <a:gridCol w="1915062">
                  <a:extLst>
                    <a:ext uri="{9D8B030D-6E8A-4147-A177-3AD203B41FA5}">
                      <a16:colId xmlns:a16="http://schemas.microsoft.com/office/drawing/2014/main" val="128192751"/>
                    </a:ext>
                  </a:extLst>
                </a:gridCol>
                <a:gridCol w="1915062">
                  <a:extLst>
                    <a:ext uri="{9D8B030D-6E8A-4147-A177-3AD203B41FA5}">
                      <a16:colId xmlns:a16="http://schemas.microsoft.com/office/drawing/2014/main" val="28882762"/>
                    </a:ext>
                  </a:extLst>
                </a:gridCol>
                <a:gridCol w="1915062">
                  <a:extLst>
                    <a:ext uri="{9D8B030D-6E8A-4147-A177-3AD203B41FA5}">
                      <a16:colId xmlns:a16="http://schemas.microsoft.com/office/drawing/2014/main" val="2662298958"/>
                    </a:ext>
                  </a:extLst>
                </a:gridCol>
                <a:gridCol w="1915062">
                  <a:extLst>
                    <a:ext uri="{9D8B030D-6E8A-4147-A177-3AD203B41FA5}">
                      <a16:colId xmlns:a16="http://schemas.microsoft.com/office/drawing/2014/main" val="1256935093"/>
                    </a:ext>
                  </a:extLst>
                </a:gridCol>
              </a:tblGrid>
              <a:tr h="619957">
                <a:tc>
                  <a:txBody>
                    <a:bodyPr/>
                    <a:lstStyle/>
                    <a:p>
                      <a:pPr>
                        <a:lnSpc>
                          <a:spcPct val="115000"/>
                        </a:lnSpc>
                        <a:spcAft>
                          <a:spcPts val="0"/>
                        </a:spcAft>
                      </a:pPr>
                      <a:r>
                        <a:rPr lang="ru-RU" sz="1200">
                          <a:effectLst/>
                        </a:rPr>
                        <a:t>Town</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ru-RU" sz="1200">
                          <a:effectLst/>
                        </a:rPr>
                        <a:t>Year of foundation</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ru-RU" sz="1200">
                          <a:effectLst/>
                        </a:rPr>
                        <a:t>Founder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ru-RU" sz="1200" dirty="0" err="1">
                          <a:effectLst/>
                        </a:rPr>
                        <a:t>Location</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200" dirty="0">
                          <a:solidFill>
                            <a:schemeClr val="bg1"/>
                          </a:solidFill>
                        </a:rPr>
                        <a:t>main Attraction</a:t>
                      </a:r>
                      <a:endParaRPr lang="ru-R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3783492427"/>
                  </a:ext>
                </a:extLst>
              </a:tr>
              <a:tr h="619957">
                <a:tc>
                  <a:txBody>
                    <a:bodyPr/>
                    <a:lstStyle/>
                    <a:p>
                      <a:pPr>
                        <a:lnSpc>
                          <a:spcPct val="115000"/>
                        </a:lnSpc>
                        <a:spcAft>
                          <a:spcPts val="0"/>
                        </a:spcAft>
                      </a:pPr>
                      <a:r>
                        <a:rPr lang="ru-RU" sz="1200">
                          <a:effectLst/>
                        </a:rPr>
                        <a:t>Sergiev Posad</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200" dirty="0">
                          <a:solidFill>
                            <a:schemeClr val="tx1"/>
                          </a:solidFill>
                        </a:rPr>
                        <a:t>14</a:t>
                      </a:r>
                      <a:r>
                        <a:rPr lang="en-US" sz="1200" baseline="30000" dirty="0">
                          <a:solidFill>
                            <a:schemeClr val="tx1"/>
                          </a:solidFill>
                        </a:rPr>
                        <a:t>th</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ru-RU" sz="1200" dirty="0">
                          <a:effectLst/>
                        </a:rPr>
                        <a:t> </a:t>
                      </a:r>
                      <a:r>
                        <a:rPr lang="en-US" sz="1200" dirty="0" err="1">
                          <a:effectLst/>
                        </a:rPr>
                        <a:t>Sergius</a:t>
                      </a:r>
                      <a:r>
                        <a:rPr lang="en-US" sz="1200" dirty="0">
                          <a:effectLst/>
                        </a:rPr>
                        <a:t> of </a:t>
                      </a:r>
                      <a:r>
                        <a:rPr lang="en-US" sz="1200" dirty="0" err="1">
                          <a:effectLst/>
                        </a:rPr>
                        <a:t>Radonezh</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200" dirty="0">
                          <a:solidFill>
                            <a:schemeClr val="tx1"/>
                          </a:solidFill>
                          <a:effectLst/>
                        </a:rPr>
                        <a:t>On </a:t>
                      </a:r>
                      <a:r>
                        <a:rPr lang="en-US" sz="1100" dirty="0">
                          <a:solidFill>
                            <a:schemeClr val="tx1"/>
                          </a:solidFill>
                        </a:rPr>
                        <a:t>the </a:t>
                      </a:r>
                      <a:r>
                        <a:rPr lang="en-US" sz="1100" dirty="0" err="1">
                          <a:solidFill>
                            <a:schemeClr val="tx1"/>
                          </a:solidFill>
                        </a:rPr>
                        <a:t>Konchura</a:t>
                      </a:r>
                      <a:r>
                        <a:rPr lang="en-US" sz="1100" dirty="0">
                          <a:solidFill>
                            <a:schemeClr val="tx1"/>
                          </a:solidFill>
                        </a:rPr>
                        <a:t> River flows through its territory, dividing the city into three parts.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ru-RU" sz="1200" dirty="0">
                          <a:solidFill>
                            <a:schemeClr val="tx1"/>
                          </a:solidFill>
                          <a:effectLst/>
                        </a:rPr>
                        <a:t> </a:t>
                      </a:r>
                      <a:r>
                        <a:rPr lang="en-US" sz="1100" dirty="0">
                          <a:solidFill>
                            <a:schemeClr val="tx1"/>
                          </a:solidFill>
                        </a:rPr>
                        <a:t>Trinity Monastery </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4214658492"/>
                  </a:ext>
                </a:extLst>
              </a:tr>
              <a:tr h="619957">
                <a:tc>
                  <a:txBody>
                    <a:bodyPr/>
                    <a:lstStyle/>
                    <a:p>
                      <a:pPr>
                        <a:lnSpc>
                          <a:spcPct val="115000"/>
                        </a:lnSpc>
                        <a:spcAft>
                          <a:spcPts val="0"/>
                        </a:spcAft>
                      </a:pPr>
                      <a:r>
                        <a:rPr lang="ru-RU" sz="1200">
                          <a:effectLst/>
                        </a:rPr>
                        <a:t>Pereslavl Zalessky</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ru-RU" sz="1200" dirty="0">
                          <a:effectLst/>
                        </a:rPr>
                        <a:t> </a:t>
                      </a:r>
                      <a:r>
                        <a:rPr lang="en-US" sz="1100" dirty="0">
                          <a:solidFill>
                            <a:schemeClr val="tx1"/>
                          </a:solidFill>
                        </a:rPr>
                        <a:t>1152</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ru-RU" sz="1200" dirty="0">
                          <a:solidFill>
                            <a:schemeClr val="tx1"/>
                          </a:solidFill>
                          <a:effectLst/>
                        </a:rPr>
                        <a:t> </a:t>
                      </a:r>
                      <a:r>
                        <a:rPr lang="en-US" sz="1100" dirty="0">
                          <a:solidFill>
                            <a:schemeClr val="tx1"/>
                          </a:solidFill>
                        </a:rPr>
                        <a:t>Prince Yuri Dolgoruky</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200" dirty="0">
                          <a:effectLst/>
                        </a:rPr>
                        <a:t>On the shore of Lake </a:t>
                      </a:r>
                      <a:r>
                        <a:rPr lang="en-US" sz="1200" dirty="0" err="1">
                          <a:effectLst/>
                        </a:rPr>
                        <a:t>Pleshcheev</a:t>
                      </a:r>
                      <a:r>
                        <a:rPr lang="en-US" sz="1200" dirty="0">
                          <a:effectLst/>
                        </a:rPr>
                        <a:t>, at the confluence of the </a:t>
                      </a:r>
                      <a:r>
                        <a:rPr lang="en-US" sz="1200" dirty="0" err="1">
                          <a:effectLst/>
                        </a:rPr>
                        <a:t>Trubezh</a:t>
                      </a:r>
                      <a:r>
                        <a:rPr lang="en-US" sz="1200" dirty="0">
                          <a:effectLst/>
                        </a:rPr>
                        <a:t> River</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ru-RU" sz="1200" dirty="0">
                          <a:effectLst/>
                        </a:rPr>
                        <a:t> </a:t>
                      </a:r>
                      <a:r>
                        <a:rPr lang="en-US" sz="1100" dirty="0">
                          <a:solidFill>
                            <a:schemeClr val="tx1"/>
                          </a:solidFill>
                        </a:rPr>
                        <a:t>Lake </a:t>
                      </a:r>
                      <a:r>
                        <a:rPr lang="en-US" sz="1100" dirty="0" err="1">
                          <a:solidFill>
                            <a:schemeClr val="tx1"/>
                          </a:solidFill>
                        </a:rPr>
                        <a:t>Pleshcheyevo</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1700196313"/>
                  </a:ext>
                </a:extLst>
              </a:tr>
              <a:tr h="619957">
                <a:tc>
                  <a:txBody>
                    <a:bodyPr/>
                    <a:lstStyle/>
                    <a:p>
                      <a:pPr>
                        <a:lnSpc>
                          <a:spcPct val="115000"/>
                        </a:lnSpc>
                        <a:spcAft>
                          <a:spcPts val="0"/>
                        </a:spcAft>
                      </a:pPr>
                      <a:r>
                        <a:rPr lang="ru-RU" sz="1200">
                          <a:effectLst/>
                        </a:rPr>
                        <a:t>Rostov the Great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ru-RU" sz="1200" dirty="0">
                          <a:solidFill>
                            <a:schemeClr val="tx1"/>
                          </a:solidFill>
                          <a:effectLst/>
                        </a:rPr>
                        <a:t> </a:t>
                      </a:r>
                      <a:r>
                        <a:rPr lang="en-US" sz="1100" dirty="0">
                          <a:solidFill>
                            <a:schemeClr val="tx1"/>
                          </a:solidFill>
                        </a:rPr>
                        <a:t>862</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ru-RU" sz="1200" dirty="0">
                          <a:effectLst/>
                        </a:rPr>
                        <a:t> </a:t>
                      </a:r>
                      <a:r>
                        <a:rPr lang="en-US" sz="1100" dirty="0" err="1">
                          <a:effectLst/>
                        </a:rPr>
                        <a:t>Meryan</a:t>
                      </a:r>
                      <a:r>
                        <a:rPr lang="en-US" sz="1100" dirty="0">
                          <a:effectLst/>
                        </a:rPr>
                        <a:t> leader of </a:t>
                      </a:r>
                      <a:r>
                        <a:rPr lang="en-US" sz="1100" dirty="0" err="1">
                          <a:effectLst/>
                        </a:rPr>
                        <a:t>Rost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200" dirty="0">
                          <a:solidFill>
                            <a:schemeClr val="tx1"/>
                          </a:solidFill>
                          <a:effectLst/>
                        </a:rPr>
                        <a:t>On</a:t>
                      </a:r>
                      <a:r>
                        <a:rPr lang="en-US" sz="1100" dirty="0">
                          <a:solidFill>
                            <a:schemeClr val="tx1"/>
                          </a:solidFill>
                        </a:rPr>
                        <a:t> the lower reaches of the Don River</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ru-RU" sz="1200" dirty="0">
                          <a:effectLst/>
                        </a:rPr>
                        <a:t> </a:t>
                      </a:r>
                      <a:r>
                        <a:rPr lang="en-US" sz="1200" dirty="0">
                          <a:effectLst/>
                        </a:rPr>
                        <a:t>Abraham Monastery</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473135926"/>
                  </a:ext>
                </a:extLst>
              </a:tr>
              <a:tr h="619957">
                <a:tc>
                  <a:txBody>
                    <a:bodyPr/>
                    <a:lstStyle/>
                    <a:p>
                      <a:pPr>
                        <a:lnSpc>
                          <a:spcPct val="115000"/>
                        </a:lnSpc>
                        <a:spcAft>
                          <a:spcPts val="0"/>
                        </a:spcAft>
                      </a:pPr>
                      <a:r>
                        <a:rPr lang="ru-RU" sz="1200">
                          <a:effectLst/>
                        </a:rPr>
                        <a:t>Yaroslavl</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ru-RU" sz="1200" dirty="0">
                          <a:solidFill>
                            <a:schemeClr val="tx1"/>
                          </a:solidFill>
                          <a:effectLst/>
                        </a:rPr>
                        <a:t> </a:t>
                      </a:r>
                      <a:r>
                        <a:rPr lang="en-US" sz="1100" dirty="0">
                          <a:solidFill>
                            <a:schemeClr val="tx1"/>
                          </a:solidFill>
                        </a:rPr>
                        <a:t>11</a:t>
                      </a:r>
                      <a:r>
                        <a:rPr lang="en-US" sz="1100" baseline="30000" dirty="0">
                          <a:solidFill>
                            <a:schemeClr val="tx1"/>
                          </a:solidFill>
                        </a:rPr>
                        <a:t>th</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ru-RU" sz="1200" dirty="0">
                          <a:solidFill>
                            <a:schemeClr val="tx1"/>
                          </a:solidFill>
                          <a:effectLst/>
                        </a:rPr>
                        <a:t> </a:t>
                      </a:r>
                      <a:r>
                        <a:rPr lang="en-US" sz="1100" dirty="0">
                          <a:solidFill>
                            <a:schemeClr val="tx1"/>
                          </a:solidFill>
                        </a:rPr>
                        <a:t>Prince </a:t>
                      </a:r>
                      <a:r>
                        <a:rPr lang="en-US" sz="1100" dirty="0" err="1">
                          <a:solidFill>
                            <a:schemeClr val="tx1"/>
                          </a:solidFill>
                        </a:rPr>
                        <a:t>Yaroslav</a:t>
                      </a:r>
                      <a:r>
                        <a:rPr lang="en-US" sz="1100" dirty="0">
                          <a:solidFill>
                            <a:schemeClr val="tx1"/>
                          </a:solidFill>
                        </a:rPr>
                        <a:t> </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100" dirty="0">
                          <a:solidFill>
                            <a:schemeClr val="tx1"/>
                          </a:solidFill>
                          <a:effectLst/>
                        </a:rPr>
                        <a:t>O</a:t>
                      </a:r>
                      <a:r>
                        <a:rPr lang="en-US" sz="1100" dirty="0">
                          <a:solidFill>
                            <a:schemeClr val="tx1"/>
                          </a:solidFill>
                        </a:rPr>
                        <a:t>n the banks of the Volga River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ru-RU" sz="1200" dirty="0">
                          <a:effectLst/>
                        </a:rPr>
                        <a:t> </a:t>
                      </a:r>
                      <a:r>
                        <a:rPr lang="en-US" sz="1100" dirty="0" err="1">
                          <a:solidFill>
                            <a:schemeClr val="tx1"/>
                          </a:solidFill>
                        </a:rPr>
                        <a:t>Sovietskaya</a:t>
                      </a:r>
                      <a:r>
                        <a:rPr lang="ru-RU" sz="1100" dirty="0">
                          <a:solidFill>
                            <a:schemeClr val="tx1"/>
                          </a:solidFill>
                        </a:rPr>
                        <a:t> </a:t>
                      </a:r>
                      <a:r>
                        <a:rPr lang="en-US" sz="1100" dirty="0">
                          <a:solidFill>
                            <a:schemeClr val="tx1"/>
                          </a:solidFill>
                        </a:rPr>
                        <a:t>square</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3929980567"/>
                  </a:ext>
                </a:extLst>
              </a:tr>
              <a:tr h="619957">
                <a:tc>
                  <a:txBody>
                    <a:bodyPr/>
                    <a:lstStyle/>
                    <a:p>
                      <a:pPr>
                        <a:lnSpc>
                          <a:spcPct val="115000"/>
                        </a:lnSpc>
                        <a:spcAft>
                          <a:spcPts val="0"/>
                        </a:spcAft>
                      </a:pPr>
                      <a:r>
                        <a:rPr lang="ru-RU" sz="1200">
                          <a:effectLst/>
                        </a:rPr>
                        <a:t>Kostroma</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ru-RU" sz="1200" dirty="0">
                          <a:solidFill>
                            <a:schemeClr val="tx1"/>
                          </a:solidFill>
                          <a:effectLst/>
                        </a:rPr>
                        <a:t> </a:t>
                      </a:r>
                      <a:r>
                        <a:rPr lang="en-US" sz="1100" dirty="0">
                          <a:solidFill>
                            <a:schemeClr val="tx1"/>
                          </a:solidFill>
                        </a:rPr>
                        <a:t>1151</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ru-RU" sz="1200" dirty="0">
                          <a:effectLst/>
                        </a:rPr>
                        <a:t> </a:t>
                      </a:r>
                      <a:r>
                        <a:rPr lang="en-US" sz="1100" dirty="0">
                          <a:solidFill>
                            <a:schemeClr val="tx1"/>
                          </a:solidFill>
                        </a:rPr>
                        <a:t>Prince Yuri </a:t>
                      </a:r>
                      <a:r>
                        <a:rPr lang="en-US" sz="1100" dirty="0" err="1">
                          <a:solidFill>
                            <a:schemeClr val="tx1"/>
                          </a:solidFill>
                        </a:rPr>
                        <a:t>Dolgoruki</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200" dirty="0">
                          <a:solidFill>
                            <a:schemeClr val="tx1"/>
                          </a:solidFill>
                          <a:effectLst/>
                        </a:rPr>
                        <a:t>On </a:t>
                      </a:r>
                      <a:r>
                        <a:rPr lang="en-US" sz="1100" dirty="0">
                          <a:solidFill>
                            <a:schemeClr val="tx1"/>
                          </a:solidFill>
                          <a:effectLst/>
                        </a:rPr>
                        <a:t>t</a:t>
                      </a:r>
                      <a:r>
                        <a:rPr lang="en-US" sz="1100" dirty="0">
                          <a:solidFill>
                            <a:schemeClr val="tx1"/>
                          </a:solidFill>
                        </a:rPr>
                        <a:t>he left bank of the Volga River</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ru-RU" sz="1200" dirty="0">
                          <a:effectLst/>
                        </a:rPr>
                        <a:t> </a:t>
                      </a:r>
                      <a:r>
                        <a:rPr lang="en-US" sz="1100" dirty="0">
                          <a:solidFill>
                            <a:schemeClr val="tx1"/>
                          </a:solidFill>
                        </a:rPr>
                        <a:t>The </a:t>
                      </a:r>
                      <a:r>
                        <a:rPr lang="en-US" sz="1100" dirty="0" err="1">
                          <a:solidFill>
                            <a:schemeClr val="tx1"/>
                          </a:solidFill>
                        </a:rPr>
                        <a:t>Hypatian</a:t>
                      </a:r>
                      <a:r>
                        <a:rPr lang="en-US" sz="1100" dirty="0">
                          <a:solidFill>
                            <a:schemeClr val="tx1"/>
                          </a:solidFill>
                        </a:rPr>
                        <a:t> Monastery</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1791739357"/>
                  </a:ext>
                </a:extLst>
              </a:tr>
            </a:tbl>
          </a:graphicData>
        </a:graphic>
      </p:graphicFrame>
      <p:sp>
        <p:nvSpPr>
          <p:cNvPr id="5" name="Rectangle 1">
            <a:extLst>
              <a:ext uri="{FF2B5EF4-FFF2-40B4-BE49-F238E27FC236}">
                <a16:creationId xmlns:a16="http://schemas.microsoft.com/office/drawing/2014/main" id="{3FD7A920-FB28-47BD-A842-AECAF66052E5}"/>
              </a:ext>
            </a:extLst>
          </p:cNvPr>
          <p:cNvSpPr>
            <a:spLocks noChangeArrowheads="1"/>
          </p:cNvSpPr>
          <p:nvPr/>
        </p:nvSpPr>
        <p:spPr bwMode="auto">
          <a:xfrm>
            <a:off x="6003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7" name="Рисунок 6">
            <a:extLst>
              <a:ext uri="{FF2B5EF4-FFF2-40B4-BE49-F238E27FC236}">
                <a16:creationId xmlns:a16="http://schemas.microsoft.com/office/drawing/2014/main" id="{5749FC9B-1C58-4360-958C-4FD00B210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7338" y="0"/>
            <a:ext cx="635000" cy="6858000"/>
          </a:xfrm>
          <a:prstGeom prst="rect">
            <a:avLst/>
          </a:prstGeom>
        </p:spPr>
      </p:pic>
    </p:spTree>
    <p:extLst>
      <p:ext uri="{BB962C8B-B14F-4D97-AF65-F5344CB8AC3E}">
        <p14:creationId xmlns:p14="http://schemas.microsoft.com/office/powerpoint/2010/main" val="1668960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5CF9EB-539B-4E09-833C-F1FD886E0AA5}"/>
              </a:ext>
            </a:extLst>
          </p:cNvPr>
          <p:cNvSpPr>
            <a:spLocks noGrp="1"/>
          </p:cNvSpPr>
          <p:nvPr>
            <p:ph type="title"/>
          </p:nvPr>
        </p:nvSpPr>
        <p:spPr>
          <a:xfrm>
            <a:off x="838200" y="2766218"/>
            <a:ext cx="10515600" cy="1325563"/>
          </a:xfrm>
        </p:spPr>
        <p:txBody>
          <a:bodyPr/>
          <a:lstStyle/>
          <a:p>
            <a:pPr algn="ctr"/>
            <a:r>
              <a:rPr lang="en-US" dirty="0"/>
              <a:t>Thank you for attention!</a:t>
            </a:r>
            <a:endParaRPr lang="ru-RU" dirty="0"/>
          </a:p>
        </p:txBody>
      </p:sp>
    </p:spTree>
    <p:extLst>
      <p:ext uri="{BB962C8B-B14F-4D97-AF65-F5344CB8AC3E}">
        <p14:creationId xmlns:p14="http://schemas.microsoft.com/office/powerpoint/2010/main" val="209349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AFB698AE-D316-43A1-AF24-28F71277504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695739"/>
            <a:ext cx="12192000" cy="6858000"/>
          </a:xfrm>
          <a:prstGeom prst="rect">
            <a:avLst/>
          </a:prstGeom>
        </p:spPr>
      </p:pic>
      <p:sp>
        <p:nvSpPr>
          <p:cNvPr id="3" name="Подзаголовок 2">
            <a:extLst>
              <a:ext uri="{FF2B5EF4-FFF2-40B4-BE49-F238E27FC236}">
                <a16:creationId xmlns:a16="http://schemas.microsoft.com/office/drawing/2014/main" id="{29AD56F5-B9C4-42AB-A48A-9E87521DFBFD}"/>
              </a:ext>
            </a:extLst>
          </p:cNvPr>
          <p:cNvSpPr>
            <a:spLocks noGrp="1"/>
          </p:cNvSpPr>
          <p:nvPr>
            <p:ph type="subTitle" idx="1"/>
          </p:nvPr>
        </p:nvSpPr>
        <p:spPr>
          <a:xfrm>
            <a:off x="8213099" y="4025348"/>
            <a:ext cx="3935768" cy="1747068"/>
          </a:xfrm>
        </p:spPr>
        <p:txBody>
          <a:bodyPr>
            <a:normAutofit fontScale="92500" lnSpcReduction="20000"/>
          </a:bodyPr>
          <a:lstStyle/>
          <a:p>
            <a:pPr algn="l"/>
            <a:r>
              <a:rPr lang="en-US" dirty="0">
                <a:solidFill>
                  <a:schemeClr val="tx1">
                    <a:lumMod val="95000"/>
                    <a:lumOff val="5000"/>
                  </a:schemeClr>
                </a:solidFill>
              </a:rPr>
              <a:t>  The Golden Ring is one of Russia’s most famous tourist routes</a:t>
            </a:r>
            <a:r>
              <a:rPr lang="en-US" b="1" dirty="0">
                <a:solidFill>
                  <a:schemeClr val="tx1">
                    <a:lumMod val="95000"/>
                    <a:lumOff val="5000"/>
                  </a:schemeClr>
                </a:solidFill>
              </a:rPr>
              <a:t>.</a:t>
            </a:r>
            <a:r>
              <a:rPr lang="en-US" dirty="0">
                <a:solidFill>
                  <a:schemeClr val="tx1">
                    <a:lumMod val="95000"/>
                    <a:lumOff val="5000"/>
                  </a:schemeClr>
                </a:solidFill>
              </a:rPr>
              <a:t> It includes some very special towns that lie to the northeast of Moscow. </a:t>
            </a:r>
            <a:r>
              <a:rPr lang="ru-RU" dirty="0" err="1">
                <a:solidFill>
                  <a:schemeClr val="tx1">
                    <a:lumMod val="95000"/>
                    <a:lumOff val="5000"/>
                  </a:schemeClr>
                </a:solidFill>
              </a:rPr>
              <a:t>Each</a:t>
            </a:r>
            <a:r>
              <a:rPr lang="ru-RU" dirty="0">
                <a:solidFill>
                  <a:schemeClr val="tx1">
                    <a:lumMod val="95000"/>
                    <a:lumOff val="5000"/>
                  </a:schemeClr>
                </a:solidFill>
              </a:rPr>
              <a:t> </a:t>
            </a:r>
            <a:r>
              <a:rPr lang="ru-RU" dirty="0" err="1">
                <a:solidFill>
                  <a:schemeClr val="tx1">
                    <a:lumMod val="95000"/>
                    <a:lumOff val="5000"/>
                  </a:schemeClr>
                </a:solidFill>
              </a:rPr>
              <a:t>town</a:t>
            </a:r>
            <a:r>
              <a:rPr lang="ru-RU" dirty="0">
                <a:solidFill>
                  <a:schemeClr val="tx1">
                    <a:lumMod val="95000"/>
                    <a:lumOff val="5000"/>
                  </a:schemeClr>
                </a:solidFill>
              </a:rPr>
              <a:t> </a:t>
            </a:r>
            <a:r>
              <a:rPr lang="ru-RU" dirty="0" err="1">
                <a:solidFill>
                  <a:schemeClr val="tx1">
                    <a:lumMod val="95000"/>
                    <a:lumOff val="5000"/>
                  </a:schemeClr>
                </a:solidFill>
              </a:rPr>
              <a:t>has</a:t>
            </a:r>
            <a:r>
              <a:rPr lang="ru-RU" dirty="0">
                <a:solidFill>
                  <a:schemeClr val="tx1">
                    <a:lumMod val="95000"/>
                    <a:lumOff val="5000"/>
                  </a:schemeClr>
                </a:solidFill>
              </a:rPr>
              <a:t> </a:t>
            </a:r>
            <a:r>
              <a:rPr lang="ru-RU" dirty="0" err="1">
                <a:solidFill>
                  <a:schemeClr val="tx1">
                    <a:lumMod val="95000"/>
                    <a:lumOff val="5000"/>
                  </a:schemeClr>
                </a:solidFill>
              </a:rPr>
              <a:t>its</a:t>
            </a:r>
            <a:r>
              <a:rPr lang="ru-RU" dirty="0">
                <a:solidFill>
                  <a:schemeClr val="tx1">
                    <a:lumMod val="95000"/>
                    <a:lumOff val="5000"/>
                  </a:schemeClr>
                </a:solidFill>
              </a:rPr>
              <a:t> </a:t>
            </a:r>
            <a:r>
              <a:rPr lang="ru-RU" dirty="0" err="1">
                <a:solidFill>
                  <a:schemeClr val="tx1">
                    <a:lumMod val="95000"/>
                    <a:lumOff val="5000"/>
                  </a:schemeClr>
                </a:solidFill>
              </a:rPr>
              <a:t>own</a:t>
            </a:r>
            <a:r>
              <a:rPr lang="ru-RU" dirty="0">
                <a:solidFill>
                  <a:schemeClr val="tx1">
                    <a:lumMod val="95000"/>
                    <a:lumOff val="5000"/>
                  </a:schemeClr>
                </a:solidFill>
              </a:rPr>
              <a:t> </a:t>
            </a:r>
            <a:r>
              <a:rPr lang="ru-RU" dirty="0" err="1">
                <a:solidFill>
                  <a:schemeClr val="tx1">
                    <a:lumMod val="95000"/>
                    <a:lumOff val="5000"/>
                  </a:schemeClr>
                </a:solidFill>
              </a:rPr>
              <a:t>special</a:t>
            </a:r>
            <a:r>
              <a:rPr lang="ru-RU" dirty="0">
                <a:solidFill>
                  <a:schemeClr val="tx1">
                    <a:lumMod val="95000"/>
                    <a:lumOff val="5000"/>
                  </a:schemeClr>
                </a:solidFill>
              </a:rPr>
              <a:t> </a:t>
            </a:r>
            <a:r>
              <a:rPr lang="ru-RU" dirty="0" err="1">
                <a:solidFill>
                  <a:schemeClr val="tx1">
                    <a:lumMod val="95000"/>
                    <a:lumOff val="5000"/>
                  </a:schemeClr>
                </a:solidFill>
              </a:rPr>
              <a:t>charm</a:t>
            </a:r>
            <a:r>
              <a:rPr lang="ru-RU" dirty="0">
                <a:solidFill>
                  <a:schemeClr val="tx1">
                    <a:lumMod val="95000"/>
                    <a:lumOff val="5000"/>
                  </a:schemeClr>
                </a:solidFill>
              </a:rPr>
              <a:t> </a:t>
            </a:r>
            <a:r>
              <a:rPr lang="ru-RU" dirty="0" err="1">
                <a:solidFill>
                  <a:schemeClr val="tx1">
                    <a:lumMod val="95000"/>
                    <a:lumOff val="5000"/>
                  </a:schemeClr>
                </a:solidFill>
              </a:rPr>
              <a:t>and</a:t>
            </a:r>
            <a:r>
              <a:rPr lang="ru-RU" dirty="0">
                <a:solidFill>
                  <a:schemeClr val="tx1">
                    <a:lumMod val="95000"/>
                    <a:lumOff val="5000"/>
                  </a:schemeClr>
                </a:solidFill>
              </a:rPr>
              <a:t> </a:t>
            </a:r>
            <a:r>
              <a:rPr lang="ru-RU" dirty="0" err="1">
                <a:solidFill>
                  <a:schemeClr val="tx1">
                    <a:lumMod val="95000"/>
                    <a:lumOff val="5000"/>
                  </a:schemeClr>
                </a:solidFill>
              </a:rPr>
              <a:t>history</a:t>
            </a:r>
            <a:r>
              <a:rPr lang="ru-RU" dirty="0">
                <a:solidFill>
                  <a:schemeClr val="tx1">
                    <a:lumMod val="95000"/>
                    <a:lumOff val="5000"/>
                  </a:schemeClr>
                </a:solidFill>
              </a:rPr>
              <a:t>.</a:t>
            </a:r>
          </a:p>
          <a:p>
            <a:pPr algn="l"/>
            <a:endParaRPr lang="ru-RU" dirty="0">
              <a:solidFill>
                <a:schemeClr val="tx1">
                  <a:lumMod val="95000"/>
                  <a:lumOff val="5000"/>
                </a:schemeClr>
              </a:solidFill>
            </a:endParaRPr>
          </a:p>
        </p:txBody>
      </p:sp>
      <p:pic>
        <p:nvPicPr>
          <p:cNvPr id="15" name="Рисунок 14">
            <a:extLst>
              <a:ext uri="{FF2B5EF4-FFF2-40B4-BE49-F238E27FC236}">
                <a16:creationId xmlns:a16="http://schemas.microsoft.com/office/drawing/2014/main" id="{7A401630-FFFD-40C5-B52B-C498676702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4862" y="3697357"/>
            <a:ext cx="4065104" cy="3160643"/>
          </a:xfrm>
          <a:prstGeom prst="rect">
            <a:avLst/>
          </a:prstGeom>
        </p:spPr>
      </p:pic>
    </p:spTree>
    <p:extLst>
      <p:ext uri="{BB962C8B-B14F-4D97-AF65-F5344CB8AC3E}">
        <p14:creationId xmlns:p14="http://schemas.microsoft.com/office/powerpoint/2010/main" val="1773651989"/>
      </p:ext>
    </p:extLst>
  </p:cSld>
  <p:clrMapOvr>
    <a:masterClrMapping/>
  </p:clrMapOvr>
  <mc:AlternateContent xmlns:mc="http://schemas.openxmlformats.org/markup-compatibility/2006" xmlns:p14="http://schemas.microsoft.com/office/powerpoint/2010/main">
    <mc:Choice Requires="p14">
      <p:transition spd="slow" p14:dur="2000" advTm="445"/>
    </mc:Choice>
    <mc:Fallback xmlns="">
      <p:transition spd="slow" advTm="44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5297DB8F-7E7B-4ED3-8425-1498202DD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6938" y="0"/>
            <a:ext cx="635000" cy="6858000"/>
          </a:xfrm>
          <a:prstGeom prst="rect">
            <a:avLst/>
          </a:prstGeom>
        </p:spPr>
      </p:pic>
      <p:pic>
        <p:nvPicPr>
          <p:cNvPr id="6" name="Рисунок 5">
            <a:extLst>
              <a:ext uri="{FF2B5EF4-FFF2-40B4-BE49-F238E27FC236}">
                <a16:creationId xmlns:a16="http://schemas.microsoft.com/office/drawing/2014/main" id="{9A9F0A5E-8468-4ACE-9F7C-2695758DA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301" y="0"/>
            <a:ext cx="6834267" cy="6858000"/>
          </a:xfrm>
          <a:prstGeom prst="rect">
            <a:avLst/>
          </a:prstGeom>
        </p:spPr>
      </p:pic>
      <p:sp>
        <p:nvSpPr>
          <p:cNvPr id="26" name="Скругленный прямоугольник 7">
            <a:extLst>
              <a:ext uri="{FF2B5EF4-FFF2-40B4-BE49-F238E27FC236}">
                <a16:creationId xmlns:a16="http://schemas.microsoft.com/office/drawing/2014/main" id="{8BD26EC0-FF17-47FF-986A-E66FE543130D}"/>
              </a:ext>
            </a:extLst>
          </p:cNvPr>
          <p:cNvSpPr/>
          <p:nvPr/>
        </p:nvSpPr>
        <p:spPr>
          <a:xfrm>
            <a:off x="4513565" y="3803478"/>
            <a:ext cx="2236242" cy="770075"/>
          </a:xfrm>
          <a:prstGeom prst="roundRect">
            <a:avLst/>
          </a:prstGeom>
          <a:solidFill>
            <a:schemeClr val="bg1"/>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The city of </a:t>
            </a:r>
            <a:r>
              <a:rPr lang="en-US" sz="900" dirty="0" err="1">
                <a:solidFill>
                  <a:schemeClr val="tx1"/>
                </a:solidFill>
              </a:rPr>
              <a:t>Sergiev</a:t>
            </a:r>
            <a:r>
              <a:rPr lang="en-US" sz="900" dirty="0">
                <a:solidFill>
                  <a:schemeClr val="tx1"/>
                </a:solidFill>
              </a:rPr>
              <a:t> </a:t>
            </a:r>
            <a:r>
              <a:rPr lang="en-US" sz="900" dirty="0" err="1">
                <a:solidFill>
                  <a:schemeClr val="tx1"/>
                </a:solidFill>
              </a:rPr>
              <a:t>Posad</a:t>
            </a:r>
            <a:r>
              <a:rPr lang="en-US" sz="900" dirty="0">
                <a:solidFill>
                  <a:schemeClr val="tx1"/>
                </a:solidFill>
              </a:rPr>
              <a:t> is located in the north-east of the Moscow region, more than 50 kilometers from the capital, the </a:t>
            </a:r>
            <a:r>
              <a:rPr lang="en-US" sz="900" dirty="0" err="1">
                <a:solidFill>
                  <a:schemeClr val="tx1"/>
                </a:solidFill>
              </a:rPr>
              <a:t>Konchura</a:t>
            </a:r>
            <a:r>
              <a:rPr lang="en-US" sz="900" dirty="0">
                <a:solidFill>
                  <a:schemeClr val="tx1"/>
                </a:solidFill>
              </a:rPr>
              <a:t> River flows through its territory, dividing the city into three parts.</a:t>
            </a:r>
            <a:endParaRPr lang="ru-RU" sz="900" dirty="0">
              <a:solidFill>
                <a:schemeClr val="tx1"/>
              </a:solidFill>
            </a:endParaRPr>
          </a:p>
        </p:txBody>
      </p:sp>
      <p:sp>
        <p:nvSpPr>
          <p:cNvPr id="27" name="Скругленный прямоугольник 8">
            <a:extLst>
              <a:ext uri="{FF2B5EF4-FFF2-40B4-BE49-F238E27FC236}">
                <a16:creationId xmlns:a16="http://schemas.microsoft.com/office/drawing/2014/main" id="{7EF25DA9-F177-4744-B10E-59A73CAF600F}"/>
              </a:ext>
            </a:extLst>
          </p:cNvPr>
          <p:cNvSpPr/>
          <p:nvPr/>
        </p:nvSpPr>
        <p:spPr>
          <a:xfrm>
            <a:off x="4065455" y="3803478"/>
            <a:ext cx="368728" cy="361520"/>
          </a:xfrm>
          <a:prstGeom prst="roundRect">
            <a:avLst/>
          </a:prstGeom>
          <a:blipFill>
            <a:blip r:embed="rId4" cstate="print"/>
            <a:stretch>
              <a:fillRect/>
            </a:stretch>
          </a:blip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28" name="Скругленный прямоугольник 9">
            <a:extLst>
              <a:ext uri="{FF2B5EF4-FFF2-40B4-BE49-F238E27FC236}">
                <a16:creationId xmlns:a16="http://schemas.microsoft.com/office/drawing/2014/main" id="{72C24D40-7387-419E-8BB4-A163CC36F79B}"/>
              </a:ext>
            </a:extLst>
          </p:cNvPr>
          <p:cNvSpPr/>
          <p:nvPr/>
        </p:nvSpPr>
        <p:spPr>
          <a:xfrm>
            <a:off x="4065455" y="3803478"/>
            <a:ext cx="368728" cy="361521"/>
          </a:xfrm>
          <a:prstGeom prst="roundRect">
            <a:avLst>
              <a:gd name="adj" fmla="val 0"/>
            </a:avLst>
          </a:prstGeom>
          <a:solidFill>
            <a:schemeClr val="bg1">
              <a:alpha val="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30" name="Скругленный прямоугольник 7">
            <a:extLst>
              <a:ext uri="{FF2B5EF4-FFF2-40B4-BE49-F238E27FC236}">
                <a16:creationId xmlns:a16="http://schemas.microsoft.com/office/drawing/2014/main" id="{502AF1DD-55CC-4CB4-BF7A-0F3243289901}"/>
              </a:ext>
            </a:extLst>
          </p:cNvPr>
          <p:cNvSpPr/>
          <p:nvPr/>
        </p:nvSpPr>
        <p:spPr>
          <a:xfrm>
            <a:off x="4592946" y="1745285"/>
            <a:ext cx="2459633" cy="603453"/>
          </a:xfrm>
          <a:prstGeom prst="roundRect">
            <a:avLst/>
          </a:prstGeom>
          <a:solidFill>
            <a:schemeClr val="bg1"/>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solidFill>
                  <a:schemeClr val="tx1"/>
                </a:solidFill>
              </a:rPr>
              <a:t>Pereslavl-Zalessky</a:t>
            </a:r>
            <a:r>
              <a:rPr lang="en-US" sz="900" dirty="0">
                <a:solidFill>
                  <a:schemeClr val="tx1"/>
                </a:solidFill>
              </a:rPr>
              <a:t> is located</a:t>
            </a:r>
            <a:r>
              <a:rPr lang="ru-RU" sz="900" dirty="0">
                <a:solidFill>
                  <a:schemeClr val="tx1"/>
                </a:solidFill>
              </a:rPr>
              <a:t> </a:t>
            </a:r>
            <a:r>
              <a:rPr lang="en-US" sz="900" dirty="0">
                <a:solidFill>
                  <a:schemeClr val="tx1"/>
                </a:solidFill>
              </a:rPr>
              <a:t>130 km north-east of Moscow and 120 km south of Yaroslavl, on the shore of Lake </a:t>
            </a:r>
            <a:r>
              <a:rPr lang="en-US" sz="900" dirty="0" err="1">
                <a:solidFill>
                  <a:schemeClr val="tx1"/>
                </a:solidFill>
              </a:rPr>
              <a:t>Pleshcheev</a:t>
            </a:r>
            <a:r>
              <a:rPr lang="en-US" sz="900" dirty="0">
                <a:solidFill>
                  <a:schemeClr val="tx1"/>
                </a:solidFill>
              </a:rPr>
              <a:t>, at the confluence of the </a:t>
            </a:r>
            <a:r>
              <a:rPr lang="en-US" sz="900" dirty="0" err="1">
                <a:solidFill>
                  <a:schemeClr val="tx1"/>
                </a:solidFill>
              </a:rPr>
              <a:t>Trubezh</a:t>
            </a:r>
            <a:r>
              <a:rPr lang="en-US" sz="900" dirty="0">
                <a:solidFill>
                  <a:schemeClr val="tx1"/>
                </a:solidFill>
              </a:rPr>
              <a:t> River.</a:t>
            </a:r>
          </a:p>
        </p:txBody>
      </p:sp>
      <p:sp>
        <p:nvSpPr>
          <p:cNvPr id="31" name="Скругленный прямоугольник 8">
            <a:extLst>
              <a:ext uri="{FF2B5EF4-FFF2-40B4-BE49-F238E27FC236}">
                <a16:creationId xmlns:a16="http://schemas.microsoft.com/office/drawing/2014/main" id="{974547AB-CBE9-4D7C-AD12-E88D6C1991CA}"/>
              </a:ext>
            </a:extLst>
          </p:cNvPr>
          <p:cNvSpPr/>
          <p:nvPr/>
        </p:nvSpPr>
        <p:spPr>
          <a:xfrm>
            <a:off x="4144837" y="1731145"/>
            <a:ext cx="368728" cy="361520"/>
          </a:xfrm>
          <a:prstGeom prst="roundRect">
            <a:avLst/>
          </a:prstGeom>
          <a:blipFill>
            <a:blip r:embed="rId4" cstate="print"/>
            <a:stretch>
              <a:fillRect/>
            </a:stretch>
          </a:blip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32" name="Скругленный прямоугольник 9">
            <a:extLst>
              <a:ext uri="{FF2B5EF4-FFF2-40B4-BE49-F238E27FC236}">
                <a16:creationId xmlns:a16="http://schemas.microsoft.com/office/drawing/2014/main" id="{2BE9E84E-38A2-4861-9E40-48652D125B31}"/>
              </a:ext>
            </a:extLst>
          </p:cNvPr>
          <p:cNvSpPr/>
          <p:nvPr/>
        </p:nvSpPr>
        <p:spPr>
          <a:xfrm>
            <a:off x="4144837" y="1731145"/>
            <a:ext cx="368728" cy="361521"/>
          </a:xfrm>
          <a:prstGeom prst="roundRect">
            <a:avLst>
              <a:gd name="adj" fmla="val 0"/>
            </a:avLst>
          </a:prstGeom>
          <a:solidFill>
            <a:schemeClr val="bg1">
              <a:alpha val="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33" name="Скругленный прямоугольник 7">
            <a:extLst>
              <a:ext uri="{FF2B5EF4-FFF2-40B4-BE49-F238E27FC236}">
                <a16:creationId xmlns:a16="http://schemas.microsoft.com/office/drawing/2014/main" id="{8E5DC24D-7ECE-4DCB-BBED-9603E7D1F8C0}"/>
              </a:ext>
            </a:extLst>
          </p:cNvPr>
          <p:cNvSpPr/>
          <p:nvPr/>
        </p:nvSpPr>
        <p:spPr>
          <a:xfrm>
            <a:off x="5907877" y="272790"/>
            <a:ext cx="1631709" cy="487037"/>
          </a:xfrm>
          <a:prstGeom prst="roundRect">
            <a:avLst/>
          </a:prstGeom>
          <a:solidFill>
            <a:schemeClr val="bg1"/>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Yaroslavl is located on the banks of the Volga River 282 km north-east of Moscow.</a:t>
            </a:r>
            <a:endParaRPr lang="ru-RU" sz="900" dirty="0">
              <a:solidFill>
                <a:schemeClr val="tx1"/>
              </a:solidFill>
            </a:endParaRPr>
          </a:p>
        </p:txBody>
      </p:sp>
      <p:sp>
        <p:nvSpPr>
          <p:cNvPr id="34" name="Скругленный прямоугольник 8">
            <a:extLst>
              <a:ext uri="{FF2B5EF4-FFF2-40B4-BE49-F238E27FC236}">
                <a16:creationId xmlns:a16="http://schemas.microsoft.com/office/drawing/2014/main" id="{6EFCB470-7966-42E0-8094-14C9F0B57914}"/>
              </a:ext>
            </a:extLst>
          </p:cNvPr>
          <p:cNvSpPr/>
          <p:nvPr/>
        </p:nvSpPr>
        <p:spPr>
          <a:xfrm>
            <a:off x="5459767" y="276406"/>
            <a:ext cx="368728" cy="361520"/>
          </a:xfrm>
          <a:prstGeom prst="roundRect">
            <a:avLst/>
          </a:prstGeom>
          <a:blipFill>
            <a:blip r:embed="rId4" cstate="print"/>
            <a:stretch>
              <a:fillRect/>
            </a:stretch>
          </a:blip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35" name="Скругленный прямоугольник 9">
            <a:extLst>
              <a:ext uri="{FF2B5EF4-FFF2-40B4-BE49-F238E27FC236}">
                <a16:creationId xmlns:a16="http://schemas.microsoft.com/office/drawing/2014/main" id="{23E73401-EED4-4C98-815E-99E09F16FE77}"/>
              </a:ext>
            </a:extLst>
          </p:cNvPr>
          <p:cNvSpPr/>
          <p:nvPr/>
        </p:nvSpPr>
        <p:spPr>
          <a:xfrm>
            <a:off x="5459767" y="276406"/>
            <a:ext cx="368728" cy="361521"/>
          </a:xfrm>
          <a:prstGeom prst="roundRect">
            <a:avLst>
              <a:gd name="adj" fmla="val 0"/>
            </a:avLst>
          </a:prstGeom>
          <a:solidFill>
            <a:schemeClr val="bg1">
              <a:alpha val="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36" name="Скругленный прямоугольник 7">
            <a:extLst>
              <a:ext uri="{FF2B5EF4-FFF2-40B4-BE49-F238E27FC236}">
                <a16:creationId xmlns:a16="http://schemas.microsoft.com/office/drawing/2014/main" id="{0EEFE113-31F9-4BAF-B695-C6DEB6C33FD3}"/>
              </a:ext>
            </a:extLst>
          </p:cNvPr>
          <p:cNvSpPr/>
          <p:nvPr/>
        </p:nvSpPr>
        <p:spPr>
          <a:xfrm>
            <a:off x="8067075" y="207486"/>
            <a:ext cx="3056646" cy="552342"/>
          </a:xfrm>
          <a:prstGeom prst="roundRect">
            <a:avLst/>
          </a:prstGeom>
          <a:solidFill>
            <a:schemeClr val="bg1"/>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Rostov-on-Don is located in the south of Russia, in the lower reaches of the Don River, not far from the place of its confluence with the Sea of Azov.</a:t>
            </a:r>
            <a:endParaRPr lang="ru-RU" sz="900" dirty="0">
              <a:solidFill>
                <a:schemeClr val="tx1"/>
              </a:solidFill>
            </a:endParaRPr>
          </a:p>
        </p:txBody>
      </p:sp>
      <p:sp>
        <p:nvSpPr>
          <p:cNvPr id="37" name="Скругленный прямоугольник 8">
            <a:extLst>
              <a:ext uri="{FF2B5EF4-FFF2-40B4-BE49-F238E27FC236}">
                <a16:creationId xmlns:a16="http://schemas.microsoft.com/office/drawing/2014/main" id="{D6E99765-983B-4A96-8BE2-40B88A0FA612}"/>
              </a:ext>
            </a:extLst>
          </p:cNvPr>
          <p:cNvSpPr/>
          <p:nvPr/>
        </p:nvSpPr>
        <p:spPr>
          <a:xfrm>
            <a:off x="7618966" y="211100"/>
            <a:ext cx="368728" cy="361520"/>
          </a:xfrm>
          <a:prstGeom prst="roundRect">
            <a:avLst/>
          </a:prstGeom>
          <a:blipFill>
            <a:blip r:embed="rId4" cstate="print"/>
            <a:stretch>
              <a:fillRect/>
            </a:stretch>
          </a:blip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38" name="Скругленный прямоугольник 9">
            <a:extLst>
              <a:ext uri="{FF2B5EF4-FFF2-40B4-BE49-F238E27FC236}">
                <a16:creationId xmlns:a16="http://schemas.microsoft.com/office/drawing/2014/main" id="{33CF2701-C1CE-42E6-B207-B4F0969AA417}"/>
              </a:ext>
            </a:extLst>
          </p:cNvPr>
          <p:cNvSpPr/>
          <p:nvPr/>
        </p:nvSpPr>
        <p:spPr>
          <a:xfrm>
            <a:off x="7618966" y="211100"/>
            <a:ext cx="368728" cy="361521"/>
          </a:xfrm>
          <a:prstGeom prst="roundRect">
            <a:avLst>
              <a:gd name="adj" fmla="val 0"/>
            </a:avLst>
          </a:prstGeom>
          <a:solidFill>
            <a:schemeClr val="bg1">
              <a:alpha val="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39" name="Скругленный прямоугольник 7">
            <a:extLst>
              <a:ext uri="{FF2B5EF4-FFF2-40B4-BE49-F238E27FC236}">
                <a16:creationId xmlns:a16="http://schemas.microsoft.com/office/drawing/2014/main" id="{4A7CF6C3-FFF8-4571-A996-3AE04B1E1F26}"/>
              </a:ext>
            </a:extLst>
          </p:cNvPr>
          <p:cNvSpPr/>
          <p:nvPr/>
        </p:nvSpPr>
        <p:spPr>
          <a:xfrm>
            <a:off x="9730303" y="1911905"/>
            <a:ext cx="2236242" cy="704807"/>
          </a:xfrm>
          <a:prstGeom prst="roundRect">
            <a:avLst/>
          </a:prstGeom>
          <a:solidFill>
            <a:schemeClr val="bg1"/>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Kostroma is located in the central part of Russia, northeast of Moscow (about 300 km), on both banks of the Volga, not far from the Gorky reservoir.</a:t>
            </a:r>
            <a:endParaRPr lang="ru-RU" sz="900" dirty="0">
              <a:solidFill>
                <a:schemeClr val="tx1"/>
              </a:solidFill>
            </a:endParaRPr>
          </a:p>
        </p:txBody>
      </p:sp>
      <p:sp>
        <p:nvSpPr>
          <p:cNvPr id="40" name="Скругленный прямоугольник 8">
            <a:extLst>
              <a:ext uri="{FF2B5EF4-FFF2-40B4-BE49-F238E27FC236}">
                <a16:creationId xmlns:a16="http://schemas.microsoft.com/office/drawing/2014/main" id="{A410E291-57A0-4ABB-AC42-989755BAA9DF}"/>
              </a:ext>
            </a:extLst>
          </p:cNvPr>
          <p:cNvSpPr/>
          <p:nvPr/>
        </p:nvSpPr>
        <p:spPr>
          <a:xfrm>
            <a:off x="9282193" y="1911904"/>
            <a:ext cx="368728" cy="361520"/>
          </a:xfrm>
          <a:prstGeom prst="roundRect">
            <a:avLst/>
          </a:prstGeom>
          <a:blipFill>
            <a:blip r:embed="rId4" cstate="print"/>
            <a:stretch>
              <a:fillRect/>
            </a:stretch>
          </a:blip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41" name="Скругленный прямоугольник 9">
            <a:extLst>
              <a:ext uri="{FF2B5EF4-FFF2-40B4-BE49-F238E27FC236}">
                <a16:creationId xmlns:a16="http://schemas.microsoft.com/office/drawing/2014/main" id="{4DA581C5-E7C6-413F-9F9A-C7F7B8955FD3}"/>
              </a:ext>
            </a:extLst>
          </p:cNvPr>
          <p:cNvSpPr/>
          <p:nvPr/>
        </p:nvSpPr>
        <p:spPr>
          <a:xfrm>
            <a:off x="9282193" y="1911904"/>
            <a:ext cx="368728" cy="361521"/>
          </a:xfrm>
          <a:prstGeom prst="roundRect">
            <a:avLst>
              <a:gd name="adj" fmla="val 0"/>
            </a:avLst>
          </a:prstGeom>
          <a:solidFill>
            <a:schemeClr val="bg1">
              <a:alpha val="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42" name="Скругленный прямоугольник 7">
            <a:extLst>
              <a:ext uri="{FF2B5EF4-FFF2-40B4-BE49-F238E27FC236}">
                <a16:creationId xmlns:a16="http://schemas.microsoft.com/office/drawing/2014/main" id="{55CEAB38-8D95-49AC-A49D-991E591C1782}"/>
              </a:ext>
            </a:extLst>
          </p:cNvPr>
          <p:cNvSpPr/>
          <p:nvPr/>
        </p:nvSpPr>
        <p:spPr>
          <a:xfrm>
            <a:off x="9707896" y="4071287"/>
            <a:ext cx="2117160" cy="502266"/>
          </a:xfrm>
          <a:prstGeom prst="roundRect">
            <a:avLst/>
          </a:prstGeom>
          <a:solidFill>
            <a:schemeClr val="bg1"/>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Ivanovo is located on the banks of the </a:t>
            </a:r>
            <a:r>
              <a:rPr lang="en-US" sz="900" dirty="0" err="1">
                <a:solidFill>
                  <a:schemeClr val="tx1"/>
                </a:solidFill>
              </a:rPr>
              <a:t>Uvod</a:t>
            </a:r>
            <a:r>
              <a:rPr lang="en-US" sz="900" dirty="0">
                <a:solidFill>
                  <a:schemeClr val="tx1"/>
                </a:solidFill>
              </a:rPr>
              <a:t> river, the distance from Moscow is 275 kilometers.</a:t>
            </a:r>
            <a:endParaRPr lang="ru-RU" sz="900" dirty="0">
              <a:solidFill>
                <a:schemeClr val="tx1"/>
              </a:solidFill>
            </a:endParaRPr>
          </a:p>
        </p:txBody>
      </p:sp>
      <p:sp>
        <p:nvSpPr>
          <p:cNvPr id="43" name="Скругленный прямоугольник 8">
            <a:extLst>
              <a:ext uri="{FF2B5EF4-FFF2-40B4-BE49-F238E27FC236}">
                <a16:creationId xmlns:a16="http://schemas.microsoft.com/office/drawing/2014/main" id="{BF1768F6-9665-429B-8B8B-D560F578537F}"/>
              </a:ext>
            </a:extLst>
          </p:cNvPr>
          <p:cNvSpPr/>
          <p:nvPr/>
        </p:nvSpPr>
        <p:spPr>
          <a:xfrm>
            <a:off x="9259786" y="4071287"/>
            <a:ext cx="368728" cy="361520"/>
          </a:xfrm>
          <a:prstGeom prst="roundRect">
            <a:avLst/>
          </a:prstGeom>
          <a:blipFill>
            <a:blip r:embed="rId4" cstate="print"/>
            <a:stretch>
              <a:fillRect/>
            </a:stretch>
          </a:blip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44" name="Скругленный прямоугольник 9">
            <a:extLst>
              <a:ext uri="{FF2B5EF4-FFF2-40B4-BE49-F238E27FC236}">
                <a16:creationId xmlns:a16="http://schemas.microsoft.com/office/drawing/2014/main" id="{65599095-18CC-4A36-9EAF-EBBD6648BE1E}"/>
              </a:ext>
            </a:extLst>
          </p:cNvPr>
          <p:cNvSpPr/>
          <p:nvPr/>
        </p:nvSpPr>
        <p:spPr>
          <a:xfrm>
            <a:off x="9259786" y="4071287"/>
            <a:ext cx="368728" cy="361521"/>
          </a:xfrm>
          <a:prstGeom prst="roundRect">
            <a:avLst>
              <a:gd name="adj" fmla="val 0"/>
            </a:avLst>
          </a:prstGeom>
          <a:solidFill>
            <a:schemeClr val="bg1">
              <a:alpha val="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45" name="Скругленный прямоугольник 7">
            <a:extLst>
              <a:ext uri="{FF2B5EF4-FFF2-40B4-BE49-F238E27FC236}">
                <a16:creationId xmlns:a16="http://schemas.microsoft.com/office/drawing/2014/main" id="{3410AF39-8391-4B19-A945-60CDD6263A43}"/>
              </a:ext>
            </a:extLst>
          </p:cNvPr>
          <p:cNvSpPr/>
          <p:nvPr/>
        </p:nvSpPr>
        <p:spPr>
          <a:xfrm>
            <a:off x="8330821" y="5686676"/>
            <a:ext cx="2236242" cy="464323"/>
          </a:xfrm>
          <a:prstGeom prst="roundRect">
            <a:avLst/>
          </a:prstGeom>
          <a:solidFill>
            <a:schemeClr val="bg1"/>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Vladimir is predominantly on the left bank of the </a:t>
            </a:r>
            <a:r>
              <a:rPr lang="en-US" sz="900" dirty="0" err="1">
                <a:solidFill>
                  <a:schemeClr val="tx1"/>
                </a:solidFill>
              </a:rPr>
              <a:t>Klyazma</a:t>
            </a:r>
            <a:r>
              <a:rPr lang="en-US" sz="900" dirty="0">
                <a:solidFill>
                  <a:schemeClr val="tx1"/>
                </a:solidFill>
              </a:rPr>
              <a:t> River, 176 km east of Moscow.</a:t>
            </a:r>
            <a:endParaRPr lang="ru-RU" sz="900" dirty="0">
              <a:solidFill>
                <a:schemeClr val="tx1"/>
              </a:solidFill>
            </a:endParaRPr>
          </a:p>
        </p:txBody>
      </p:sp>
      <p:sp>
        <p:nvSpPr>
          <p:cNvPr id="46" name="Скругленный прямоугольник 8">
            <a:extLst>
              <a:ext uri="{FF2B5EF4-FFF2-40B4-BE49-F238E27FC236}">
                <a16:creationId xmlns:a16="http://schemas.microsoft.com/office/drawing/2014/main" id="{E79C67E1-25EF-40DE-BB91-DBA5ED3C314B}"/>
              </a:ext>
            </a:extLst>
          </p:cNvPr>
          <p:cNvSpPr/>
          <p:nvPr/>
        </p:nvSpPr>
        <p:spPr>
          <a:xfrm>
            <a:off x="7882711" y="5668920"/>
            <a:ext cx="368728" cy="361520"/>
          </a:xfrm>
          <a:prstGeom prst="roundRect">
            <a:avLst/>
          </a:prstGeom>
          <a:blipFill>
            <a:blip r:embed="rId4" cstate="print"/>
            <a:stretch>
              <a:fillRect/>
            </a:stretch>
          </a:blip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47" name="Скругленный прямоугольник 9">
            <a:extLst>
              <a:ext uri="{FF2B5EF4-FFF2-40B4-BE49-F238E27FC236}">
                <a16:creationId xmlns:a16="http://schemas.microsoft.com/office/drawing/2014/main" id="{44478064-2D4A-42C6-B1F9-547D24AD6702}"/>
              </a:ext>
            </a:extLst>
          </p:cNvPr>
          <p:cNvSpPr/>
          <p:nvPr/>
        </p:nvSpPr>
        <p:spPr>
          <a:xfrm>
            <a:off x="7882711" y="5668920"/>
            <a:ext cx="368728" cy="361521"/>
          </a:xfrm>
          <a:prstGeom prst="roundRect">
            <a:avLst>
              <a:gd name="adj" fmla="val 0"/>
            </a:avLst>
          </a:prstGeom>
          <a:solidFill>
            <a:schemeClr val="bg1">
              <a:alpha val="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48" name="Скругленный прямоугольник 7">
            <a:extLst>
              <a:ext uri="{FF2B5EF4-FFF2-40B4-BE49-F238E27FC236}">
                <a16:creationId xmlns:a16="http://schemas.microsoft.com/office/drawing/2014/main" id="{08A7CCB4-58FD-449D-9063-B17EE5EA6092}"/>
              </a:ext>
            </a:extLst>
          </p:cNvPr>
          <p:cNvSpPr/>
          <p:nvPr/>
        </p:nvSpPr>
        <p:spPr>
          <a:xfrm>
            <a:off x="6092241" y="5237826"/>
            <a:ext cx="1329491" cy="603454"/>
          </a:xfrm>
          <a:prstGeom prst="roundRect">
            <a:avLst/>
          </a:prstGeom>
          <a:solidFill>
            <a:schemeClr val="bg1"/>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solidFill>
                  <a:schemeClr val="tx1"/>
                </a:solidFill>
              </a:rPr>
              <a:t>Suzdal</a:t>
            </a:r>
            <a:r>
              <a:rPr lang="en-US" sz="900" dirty="0">
                <a:solidFill>
                  <a:schemeClr val="tx1"/>
                </a:solidFill>
              </a:rPr>
              <a:t> is located on the shallow </a:t>
            </a:r>
            <a:r>
              <a:rPr lang="en-US" sz="900" dirty="0" err="1">
                <a:solidFill>
                  <a:schemeClr val="tx1"/>
                </a:solidFill>
              </a:rPr>
              <a:t>Kamenka</a:t>
            </a:r>
            <a:r>
              <a:rPr lang="en-US" sz="900" dirty="0">
                <a:solidFill>
                  <a:schemeClr val="tx1"/>
                </a:solidFill>
              </a:rPr>
              <a:t> River in the Vladimir region.</a:t>
            </a:r>
            <a:endParaRPr lang="ru-RU" sz="900" dirty="0">
              <a:solidFill>
                <a:schemeClr val="tx1"/>
              </a:solidFill>
            </a:endParaRPr>
          </a:p>
        </p:txBody>
      </p:sp>
      <p:sp>
        <p:nvSpPr>
          <p:cNvPr id="49" name="Скругленный прямоугольник 8">
            <a:extLst>
              <a:ext uri="{FF2B5EF4-FFF2-40B4-BE49-F238E27FC236}">
                <a16:creationId xmlns:a16="http://schemas.microsoft.com/office/drawing/2014/main" id="{1E16E53E-E4A7-43C0-80A5-065E9DF50B58}"/>
              </a:ext>
            </a:extLst>
          </p:cNvPr>
          <p:cNvSpPr/>
          <p:nvPr/>
        </p:nvSpPr>
        <p:spPr>
          <a:xfrm>
            <a:off x="5644131" y="5559011"/>
            <a:ext cx="368728" cy="361520"/>
          </a:xfrm>
          <a:prstGeom prst="roundRect">
            <a:avLst/>
          </a:prstGeom>
          <a:blipFill>
            <a:blip r:embed="rId4" cstate="print"/>
            <a:stretch>
              <a:fillRect/>
            </a:stretch>
          </a:blip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50" name="Скругленный прямоугольник 9">
            <a:extLst>
              <a:ext uri="{FF2B5EF4-FFF2-40B4-BE49-F238E27FC236}">
                <a16:creationId xmlns:a16="http://schemas.microsoft.com/office/drawing/2014/main" id="{542E08D9-FB50-40B8-A5A5-1F4072BE5A87}"/>
              </a:ext>
            </a:extLst>
          </p:cNvPr>
          <p:cNvSpPr/>
          <p:nvPr/>
        </p:nvSpPr>
        <p:spPr>
          <a:xfrm>
            <a:off x="5644131" y="5559011"/>
            <a:ext cx="368728" cy="361521"/>
          </a:xfrm>
          <a:prstGeom prst="roundRect">
            <a:avLst>
              <a:gd name="adj" fmla="val 0"/>
            </a:avLst>
          </a:prstGeom>
          <a:solidFill>
            <a:schemeClr val="bg1">
              <a:alpha val="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2" name="Заголовок 1">
            <a:extLst>
              <a:ext uri="{FF2B5EF4-FFF2-40B4-BE49-F238E27FC236}">
                <a16:creationId xmlns:a16="http://schemas.microsoft.com/office/drawing/2014/main" id="{0D12AE04-A44E-4E4B-88B4-B46CC666EC8A}"/>
              </a:ext>
            </a:extLst>
          </p:cNvPr>
          <p:cNvSpPr>
            <a:spLocks noGrp="1"/>
          </p:cNvSpPr>
          <p:nvPr>
            <p:ph type="title"/>
          </p:nvPr>
        </p:nvSpPr>
        <p:spPr>
          <a:xfrm>
            <a:off x="124287" y="207485"/>
            <a:ext cx="3825608" cy="1293791"/>
          </a:xfrm>
        </p:spPr>
        <p:txBody>
          <a:bodyPr>
            <a:normAutofit fontScale="90000"/>
          </a:bodyPr>
          <a:lstStyle/>
          <a:p>
            <a:r>
              <a:rPr lang="en-US" dirty="0"/>
              <a:t>Golden ring cities on the map</a:t>
            </a:r>
            <a:endParaRPr lang="ru-RU" dirty="0"/>
          </a:p>
        </p:txBody>
      </p:sp>
    </p:spTree>
    <p:extLst>
      <p:ext uri="{BB962C8B-B14F-4D97-AF65-F5344CB8AC3E}">
        <p14:creationId xmlns:p14="http://schemas.microsoft.com/office/powerpoint/2010/main" val="37883673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grpId="0" nodeType="clickEffect">
                                  <p:stCondLst>
                                    <p:cond delay="0"/>
                                  </p:stCondLst>
                                  <p:childTnLst>
                                    <p:anim calcmode="lin" valueType="num">
                                      <p:cBhvr>
                                        <p:cTn id="6" dur="500"/>
                                        <p:tgtEl>
                                          <p:spTgt spid="27"/>
                                        </p:tgtEl>
                                        <p:attrNameLst>
                                          <p:attrName>ppt_h</p:attrName>
                                        </p:attrNameLst>
                                      </p:cBhvr>
                                      <p:tavLst>
                                        <p:tav tm="0">
                                          <p:val>
                                            <p:strVal val="ppt_h"/>
                                          </p:val>
                                        </p:tav>
                                        <p:tav tm="100000">
                                          <p:val>
                                            <p:strVal val="ppt_h"/>
                                          </p:val>
                                        </p:tav>
                                      </p:tavLst>
                                    </p:anim>
                                    <p:anim calcmode="lin" valueType="num">
                                      <p:cBhvr>
                                        <p:cTn id="7" dur="500"/>
                                        <p:tgtEl>
                                          <p:spTgt spid="2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
                                          </p:stCondLst>
                                        </p:cTn>
                                        <p:tgtEl>
                                          <p:spTgt spid="27"/>
                                        </p:tgtEl>
                                        <p:attrNameLst>
                                          <p:attrName>style.visibility</p:attrName>
                                        </p:attrNameLst>
                                      </p:cBhvr>
                                      <p:to>
                                        <p:strVal val="hidden"/>
                                      </p:to>
                                    </p:set>
                                  </p:childTnLst>
                                </p:cTn>
                              </p:par>
                            </p:childTnLst>
                          </p:cTn>
                        </p:par>
                        <p:par>
                          <p:cTn id="9" fill="hold">
                            <p:stCondLst>
                              <p:cond delay="500"/>
                            </p:stCondLst>
                            <p:childTnLst>
                              <p:par>
                                <p:cTn id="10" presetID="45" presetClass="entr" presetSubtype="0" fill="hold" grpId="2"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ppt_w</p:attrName>
                                        </p:attrNameLst>
                                      </p:cBhvr>
                                      <p:tavLst>
                                        <p:tav tm="0" fmla="#ppt_w*sin(2.5*pi*$)">
                                          <p:val>
                                            <p:fltVal val="0"/>
                                          </p:val>
                                        </p:tav>
                                        <p:tav tm="100000">
                                          <p:val>
                                            <p:fltVal val="1"/>
                                          </p:val>
                                        </p:tav>
                                      </p:tavLst>
                                    </p:anim>
                                    <p:anim calcmode="lin" valueType="num">
                                      <p:cBhvr>
                                        <p:cTn id="14" dur="500" fill="hold"/>
                                        <p:tgtEl>
                                          <p:spTgt spid="27"/>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ppt_w</p:attrName>
                                        </p:attrNameLst>
                                      </p:cBhvr>
                                      <p:tavLst>
                                        <p:tav tm="0" fmla="#ppt_w*sin(2.5*pi*$)">
                                          <p:val>
                                            <p:fltVal val="0"/>
                                          </p:val>
                                        </p:tav>
                                        <p:tav tm="100000">
                                          <p:val>
                                            <p:fltVal val="1"/>
                                          </p:val>
                                        </p:tav>
                                      </p:tavLst>
                                    </p:anim>
                                    <p:anim calcmode="lin" valueType="num">
                                      <p:cBhvr>
                                        <p:cTn id="19"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9" presetClass="exit" presetSubtype="10" fill="hold" grpId="1" nodeType="clickEffect">
                                  <p:stCondLst>
                                    <p:cond delay="0"/>
                                  </p:stCondLst>
                                  <p:childTnLst>
                                    <p:anim calcmode="lin" valueType="num">
                                      <p:cBhvr>
                                        <p:cTn id="23" dur="500"/>
                                        <p:tgtEl>
                                          <p:spTgt spid="26"/>
                                        </p:tgtEl>
                                        <p:attrNameLst>
                                          <p:attrName>ppt_h</p:attrName>
                                        </p:attrNameLst>
                                      </p:cBhvr>
                                      <p:tavLst>
                                        <p:tav tm="0">
                                          <p:val>
                                            <p:strVal val="ppt_h"/>
                                          </p:val>
                                        </p:tav>
                                        <p:tav tm="100000">
                                          <p:val>
                                            <p:strVal val="ppt_h"/>
                                          </p:val>
                                        </p:tav>
                                      </p:tavLst>
                                    </p:anim>
                                    <p:anim calcmode="lin" valueType="num">
                                      <p:cBhvr>
                                        <p:cTn id="24" dur="50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5" dur="1" fill="hold">
                                          <p:stCondLst>
                                            <p:cond delay="499"/>
                                          </p:stCondLst>
                                        </p:cTn>
                                        <p:tgtEl>
                                          <p:spTgt spid="26"/>
                                        </p:tgtEl>
                                        <p:attrNameLst>
                                          <p:attrName>style.visibility</p:attrName>
                                        </p:attrNameLst>
                                      </p:cBhvr>
                                      <p:to>
                                        <p:strVal val="hidden"/>
                                      </p:to>
                                    </p:set>
                                  </p:childTnLst>
                                </p:cTn>
                              </p:par>
                              <p:par>
                                <p:cTn id="26" presetID="19" presetClass="entr" presetSubtype="10" fill="hold" grpId="1"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fmla="#ppt_w*sin(2.5*pi*$)">
                                          <p:val>
                                            <p:fltVal val="0"/>
                                          </p:val>
                                        </p:tav>
                                        <p:tav tm="100000">
                                          <p:val>
                                            <p:fltVal val="1"/>
                                          </p:val>
                                        </p:tav>
                                      </p:tavLst>
                                    </p:anim>
                                    <p:anim calcmode="lin" valueType="num">
                                      <p:cBhvr>
                                        <p:cTn id="29"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8"/>
                  </p:tgtEl>
                </p:cond>
              </p:nextCondLst>
            </p:seq>
            <p:seq concurrent="1" nextAc="seek">
              <p:cTn id="30" restart="whenNotActive" fill="hold" evtFilter="cancelBubble" nodeType="interactiveSeq">
                <p:stCondLst>
                  <p:cond evt="onClick" delay="0">
                    <p:tgtEl>
                      <p:spTgt spid="32"/>
                    </p:tgtEl>
                  </p:cond>
                </p:stCondLst>
                <p:endSync evt="end" delay="0">
                  <p:rtn val="all"/>
                </p:endSync>
                <p:childTnLst>
                  <p:par>
                    <p:cTn id="31" fill="hold">
                      <p:stCondLst>
                        <p:cond delay="0"/>
                      </p:stCondLst>
                      <p:childTnLst>
                        <p:par>
                          <p:cTn id="32" fill="hold">
                            <p:stCondLst>
                              <p:cond delay="0"/>
                            </p:stCondLst>
                            <p:childTnLst>
                              <p:par>
                                <p:cTn id="33" presetID="19" presetClass="exit" presetSubtype="10" fill="hold" grpId="0" nodeType="clickEffect">
                                  <p:stCondLst>
                                    <p:cond delay="0"/>
                                  </p:stCondLst>
                                  <p:childTnLst>
                                    <p:anim calcmode="lin" valueType="num">
                                      <p:cBhvr>
                                        <p:cTn id="34" dur="500"/>
                                        <p:tgtEl>
                                          <p:spTgt spid="31"/>
                                        </p:tgtEl>
                                        <p:attrNameLst>
                                          <p:attrName>ppt_h</p:attrName>
                                        </p:attrNameLst>
                                      </p:cBhvr>
                                      <p:tavLst>
                                        <p:tav tm="0">
                                          <p:val>
                                            <p:strVal val="ppt_h"/>
                                          </p:val>
                                        </p:tav>
                                        <p:tav tm="100000">
                                          <p:val>
                                            <p:strVal val="ppt_h"/>
                                          </p:val>
                                        </p:tav>
                                      </p:tavLst>
                                    </p:anim>
                                    <p:anim calcmode="lin" valueType="num">
                                      <p:cBhvr>
                                        <p:cTn id="35" dur="500"/>
                                        <p:tgtEl>
                                          <p:spTgt spid="3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36" dur="1" fill="hold">
                                          <p:stCondLst>
                                            <p:cond delay="499"/>
                                          </p:stCondLst>
                                        </p:cTn>
                                        <p:tgtEl>
                                          <p:spTgt spid="31"/>
                                        </p:tgtEl>
                                        <p:attrNameLst>
                                          <p:attrName>style.visibility</p:attrName>
                                        </p:attrNameLst>
                                      </p:cBhvr>
                                      <p:to>
                                        <p:strVal val="hidden"/>
                                      </p:to>
                                    </p:set>
                                  </p:childTnLst>
                                </p:cTn>
                              </p:par>
                            </p:childTnLst>
                          </p:cTn>
                        </p:par>
                        <p:par>
                          <p:cTn id="37" fill="hold">
                            <p:stCondLst>
                              <p:cond delay="500"/>
                            </p:stCondLst>
                            <p:childTnLst>
                              <p:par>
                                <p:cTn id="38" presetID="45" presetClass="entr" presetSubtype="0" fill="hold" grpId="2"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anim calcmode="lin" valueType="num">
                                      <p:cBhvr>
                                        <p:cTn id="41" dur="500" fill="hold"/>
                                        <p:tgtEl>
                                          <p:spTgt spid="31"/>
                                        </p:tgtEl>
                                        <p:attrNameLst>
                                          <p:attrName>ppt_w</p:attrName>
                                        </p:attrNameLst>
                                      </p:cBhvr>
                                      <p:tavLst>
                                        <p:tav tm="0" fmla="#ppt_w*sin(2.5*pi*$)">
                                          <p:val>
                                            <p:fltVal val="0"/>
                                          </p:val>
                                        </p:tav>
                                        <p:tav tm="100000">
                                          <p:val>
                                            <p:fltVal val="1"/>
                                          </p:val>
                                        </p:tav>
                                      </p:tavLst>
                                    </p:anim>
                                    <p:anim calcmode="lin" valueType="num">
                                      <p:cBhvr>
                                        <p:cTn id="42" dur="500" fill="hold"/>
                                        <p:tgtEl>
                                          <p:spTgt spid="31"/>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anim calcmode="lin" valueType="num">
                                      <p:cBhvr>
                                        <p:cTn id="46" dur="500" fill="hold"/>
                                        <p:tgtEl>
                                          <p:spTgt spid="30"/>
                                        </p:tgtEl>
                                        <p:attrNameLst>
                                          <p:attrName>ppt_w</p:attrName>
                                        </p:attrNameLst>
                                      </p:cBhvr>
                                      <p:tavLst>
                                        <p:tav tm="0" fmla="#ppt_w*sin(2.5*pi*$)">
                                          <p:val>
                                            <p:fltVal val="0"/>
                                          </p:val>
                                        </p:tav>
                                        <p:tav tm="100000">
                                          <p:val>
                                            <p:fltVal val="1"/>
                                          </p:val>
                                        </p:tav>
                                      </p:tavLst>
                                    </p:anim>
                                    <p:anim calcmode="lin" valueType="num">
                                      <p:cBhvr>
                                        <p:cTn id="47"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9" presetClass="exit" presetSubtype="10" fill="hold" grpId="1" nodeType="clickEffect">
                                  <p:stCondLst>
                                    <p:cond delay="0"/>
                                  </p:stCondLst>
                                  <p:childTnLst>
                                    <p:anim calcmode="lin" valueType="num">
                                      <p:cBhvr>
                                        <p:cTn id="51" dur="500"/>
                                        <p:tgtEl>
                                          <p:spTgt spid="30"/>
                                        </p:tgtEl>
                                        <p:attrNameLst>
                                          <p:attrName>ppt_h</p:attrName>
                                        </p:attrNameLst>
                                      </p:cBhvr>
                                      <p:tavLst>
                                        <p:tav tm="0">
                                          <p:val>
                                            <p:strVal val="ppt_h"/>
                                          </p:val>
                                        </p:tav>
                                        <p:tav tm="100000">
                                          <p:val>
                                            <p:strVal val="ppt_h"/>
                                          </p:val>
                                        </p:tav>
                                      </p:tavLst>
                                    </p:anim>
                                    <p:anim calcmode="lin" valueType="num">
                                      <p:cBhvr>
                                        <p:cTn id="52" dur="500"/>
                                        <p:tgtEl>
                                          <p:spTgt spid="3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53" dur="1" fill="hold">
                                          <p:stCondLst>
                                            <p:cond delay="499"/>
                                          </p:stCondLst>
                                        </p:cTn>
                                        <p:tgtEl>
                                          <p:spTgt spid="30"/>
                                        </p:tgtEl>
                                        <p:attrNameLst>
                                          <p:attrName>style.visibility</p:attrName>
                                        </p:attrNameLst>
                                      </p:cBhvr>
                                      <p:to>
                                        <p:strVal val="hidden"/>
                                      </p:to>
                                    </p:set>
                                  </p:childTnLst>
                                </p:cTn>
                              </p:par>
                              <p:par>
                                <p:cTn id="54" presetID="19" presetClass="entr" presetSubtype="10" fill="hold" grpId="1"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fmla="#ppt_w*sin(2.5*pi*$)">
                                          <p:val>
                                            <p:fltVal val="0"/>
                                          </p:val>
                                        </p:tav>
                                        <p:tav tm="100000">
                                          <p:val>
                                            <p:fltVal val="1"/>
                                          </p:val>
                                        </p:tav>
                                      </p:tavLst>
                                    </p:anim>
                                    <p:anim calcmode="lin" valueType="num">
                                      <p:cBhvr>
                                        <p:cTn id="57"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2"/>
                  </p:tgtEl>
                </p:cond>
              </p:nextCondLst>
            </p:seq>
            <p:seq concurrent="1" nextAc="seek">
              <p:cTn id="58" restart="whenNotActive" fill="hold" evtFilter="cancelBubble" nodeType="interactiveSeq">
                <p:stCondLst>
                  <p:cond evt="onClick" delay="0">
                    <p:tgtEl>
                      <p:spTgt spid="35"/>
                    </p:tgtEl>
                  </p:cond>
                </p:stCondLst>
                <p:endSync evt="end" delay="0">
                  <p:rtn val="all"/>
                </p:endSync>
                <p:childTnLst>
                  <p:par>
                    <p:cTn id="59" fill="hold">
                      <p:stCondLst>
                        <p:cond delay="0"/>
                      </p:stCondLst>
                      <p:childTnLst>
                        <p:par>
                          <p:cTn id="60" fill="hold">
                            <p:stCondLst>
                              <p:cond delay="0"/>
                            </p:stCondLst>
                            <p:childTnLst>
                              <p:par>
                                <p:cTn id="61" presetID="19" presetClass="exit" presetSubtype="10" fill="hold" grpId="0" nodeType="clickEffect">
                                  <p:stCondLst>
                                    <p:cond delay="0"/>
                                  </p:stCondLst>
                                  <p:childTnLst>
                                    <p:anim calcmode="lin" valueType="num">
                                      <p:cBhvr>
                                        <p:cTn id="62" dur="500"/>
                                        <p:tgtEl>
                                          <p:spTgt spid="34"/>
                                        </p:tgtEl>
                                        <p:attrNameLst>
                                          <p:attrName>ppt_h</p:attrName>
                                        </p:attrNameLst>
                                      </p:cBhvr>
                                      <p:tavLst>
                                        <p:tav tm="0">
                                          <p:val>
                                            <p:strVal val="ppt_h"/>
                                          </p:val>
                                        </p:tav>
                                        <p:tav tm="100000">
                                          <p:val>
                                            <p:strVal val="ppt_h"/>
                                          </p:val>
                                        </p:tav>
                                      </p:tavLst>
                                    </p:anim>
                                    <p:anim calcmode="lin" valueType="num">
                                      <p:cBhvr>
                                        <p:cTn id="63" dur="500"/>
                                        <p:tgtEl>
                                          <p:spTgt spid="3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64" dur="1" fill="hold">
                                          <p:stCondLst>
                                            <p:cond delay="499"/>
                                          </p:stCondLst>
                                        </p:cTn>
                                        <p:tgtEl>
                                          <p:spTgt spid="34"/>
                                        </p:tgtEl>
                                        <p:attrNameLst>
                                          <p:attrName>style.visibility</p:attrName>
                                        </p:attrNameLst>
                                      </p:cBhvr>
                                      <p:to>
                                        <p:strVal val="hidden"/>
                                      </p:to>
                                    </p:set>
                                  </p:childTnLst>
                                </p:cTn>
                              </p:par>
                            </p:childTnLst>
                          </p:cTn>
                        </p:par>
                        <p:par>
                          <p:cTn id="65" fill="hold">
                            <p:stCondLst>
                              <p:cond delay="500"/>
                            </p:stCondLst>
                            <p:childTnLst>
                              <p:par>
                                <p:cTn id="66" presetID="45" presetClass="entr" presetSubtype="0" fill="hold" grpId="2"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anim calcmode="lin" valueType="num">
                                      <p:cBhvr>
                                        <p:cTn id="69" dur="500" fill="hold"/>
                                        <p:tgtEl>
                                          <p:spTgt spid="34"/>
                                        </p:tgtEl>
                                        <p:attrNameLst>
                                          <p:attrName>ppt_w</p:attrName>
                                        </p:attrNameLst>
                                      </p:cBhvr>
                                      <p:tavLst>
                                        <p:tav tm="0" fmla="#ppt_w*sin(2.5*pi*$)">
                                          <p:val>
                                            <p:fltVal val="0"/>
                                          </p:val>
                                        </p:tav>
                                        <p:tav tm="100000">
                                          <p:val>
                                            <p:fltVal val="1"/>
                                          </p:val>
                                        </p:tav>
                                      </p:tavLst>
                                    </p:anim>
                                    <p:anim calcmode="lin" valueType="num">
                                      <p:cBhvr>
                                        <p:cTn id="70" dur="500" fill="hold"/>
                                        <p:tgtEl>
                                          <p:spTgt spid="34"/>
                                        </p:tgtEl>
                                        <p:attrNameLst>
                                          <p:attrName>ppt_h</p:attrName>
                                        </p:attrNameLst>
                                      </p:cBhvr>
                                      <p:tavLst>
                                        <p:tav tm="0">
                                          <p:val>
                                            <p:strVal val="#ppt_h"/>
                                          </p:val>
                                        </p:tav>
                                        <p:tav tm="100000">
                                          <p:val>
                                            <p:strVal val="#ppt_h"/>
                                          </p:val>
                                        </p:tav>
                                      </p:tavLst>
                                    </p:anim>
                                  </p:childTnLst>
                                </p:cTn>
                              </p:par>
                              <p:par>
                                <p:cTn id="71" presetID="45"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anim calcmode="lin" valueType="num">
                                      <p:cBhvr>
                                        <p:cTn id="74" dur="500" fill="hold"/>
                                        <p:tgtEl>
                                          <p:spTgt spid="33"/>
                                        </p:tgtEl>
                                        <p:attrNameLst>
                                          <p:attrName>ppt_w</p:attrName>
                                        </p:attrNameLst>
                                      </p:cBhvr>
                                      <p:tavLst>
                                        <p:tav tm="0" fmla="#ppt_w*sin(2.5*pi*$)">
                                          <p:val>
                                            <p:fltVal val="0"/>
                                          </p:val>
                                        </p:tav>
                                        <p:tav tm="100000">
                                          <p:val>
                                            <p:fltVal val="1"/>
                                          </p:val>
                                        </p:tav>
                                      </p:tavLst>
                                    </p:anim>
                                    <p:anim calcmode="lin" valueType="num">
                                      <p:cBhvr>
                                        <p:cTn id="75"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19" presetClass="exit" presetSubtype="10" fill="hold" grpId="1" nodeType="clickEffect">
                                  <p:stCondLst>
                                    <p:cond delay="0"/>
                                  </p:stCondLst>
                                  <p:childTnLst>
                                    <p:anim calcmode="lin" valueType="num">
                                      <p:cBhvr>
                                        <p:cTn id="79" dur="500"/>
                                        <p:tgtEl>
                                          <p:spTgt spid="33"/>
                                        </p:tgtEl>
                                        <p:attrNameLst>
                                          <p:attrName>ppt_h</p:attrName>
                                        </p:attrNameLst>
                                      </p:cBhvr>
                                      <p:tavLst>
                                        <p:tav tm="0">
                                          <p:val>
                                            <p:strVal val="ppt_h"/>
                                          </p:val>
                                        </p:tav>
                                        <p:tav tm="100000">
                                          <p:val>
                                            <p:strVal val="ppt_h"/>
                                          </p:val>
                                        </p:tav>
                                      </p:tavLst>
                                    </p:anim>
                                    <p:anim calcmode="lin" valueType="num">
                                      <p:cBhvr>
                                        <p:cTn id="80" dur="500"/>
                                        <p:tgtEl>
                                          <p:spTgt spid="3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1" dur="1" fill="hold">
                                          <p:stCondLst>
                                            <p:cond delay="499"/>
                                          </p:stCondLst>
                                        </p:cTn>
                                        <p:tgtEl>
                                          <p:spTgt spid="33"/>
                                        </p:tgtEl>
                                        <p:attrNameLst>
                                          <p:attrName>style.visibility</p:attrName>
                                        </p:attrNameLst>
                                      </p:cBhvr>
                                      <p:to>
                                        <p:strVal val="hidden"/>
                                      </p:to>
                                    </p:set>
                                  </p:childTnLst>
                                </p:cTn>
                              </p:par>
                              <p:par>
                                <p:cTn id="82" presetID="19" presetClass="entr" presetSubtype="10" fill="hold" grpId="1" nodeType="with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fmla="#ppt_w*sin(2.5*pi*$)">
                                          <p:val>
                                            <p:fltVal val="0"/>
                                          </p:val>
                                        </p:tav>
                                        <p:tav tm="100000">
                                          <p:val>
                                            <p:fltVal val="1"/>
                                          </p:val>
                                        </p:tav>
                                      </p:tavLst>
                                    </p:anim>
                                    <p:anim calcmode="lin" valueType="num">
                                      <p:cBhvr>
                                        <p:cTn id="85"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5"/>
                  </p:tgtEl>
                </p:cond>
              </p:nextCondLst>
            </p:seq>
            <p:seq concurrent="1" nextAc="seek">
              <p:cTn id="86" restart="whenNotActive" fill="hold" evtFilter="cancelBubble" nodeType="interactiveSeq">
                <p:stCondLst>
                  <p:cond evt="onClick" delay="0">
                    <p:tgtEl>
                      <p:spTgt spid="38"/>
                    </p:tgtEl>
                  </p:cond>
                </p:stCondLst>
                <p:endSync evt="end" delay="0">
                  <p:rtn val="all"/>
                </p:endSync>
                <p:childTnLst>
                  <p:par>
                    <p:cTn id="87" fill="hold">
                      <p:stCondLst>
                        <p:cond delay="0"/>
                      </p:stCondLst>
                      <p:childTnLst>
                        <p:par>
                          <p:cTn id="88" fill="hold">
                            <p:stCondLst>
                              <p:cond delay="0"/>
                            </p:stCondLst>
                            <p:childTnLst>
                              <p:par>
                                <p:cTn id="89" presetID="19" presetClass="exit" presetSubtype="10" fill="hold" grpId="0" nodeType="clickEffect">
                                  <p:stCondLst>
                                    <p:cond delay="0"/>
                                  </p:stCondLst>
                                  <p:childTnLst>
                                    <p:anim calcmode="lin" valueType="num">
                                      <p:cBhvr>
                                        <p:cTn id="90" dur="500"/>
                                        <p:tgtEl>
                                          <p:spTgt spid="37"/>
                                        </p:tgtEl>
                                        <p:attrNameLst>
                                          <p:attrName>ppt_h</p:attrName>
                                        </p:attrNameLst>
                                      </p:cBhvr>
                                      <p:tavLst>
                                        <p:tav tm="0">
                                          <p:val>
                                            <p:strVal val="ppt_h"/>
                                          </p:val>
                                        </p:tav>
                                        <p:tav tm="100000">
                                          <p:val>
                                            <p:strVal val="ppt_h"/>
                                          </p:val>
                                        </p:tav>
                                      </p:tavLst>
                                    </p:anim>
                                    <p:anim calcmode="lin" valueType="num">
                                      <p:cBhvr>
                                        <p:cTn id="91" dur="500"/>
                                        <p:tgtEl>
                                          <p:spTgt spid="3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92" dur="1" fill="hold">
                                          <p:stCondLst>
                                            <p:cond delay="499"/>
                                          </p:stCondLst>
                                        </p:cTn>
                                        <p:tgtEl>
                                          <p:spTgt spid="37"/>
                                        </p:tgtEl>
                                        <p:attrNameLst>
                                          <p:attrName>style.visibility</p:attrName>
                                        </p:attrNameLst>
                                      </p:cBhvr>
                                      <p:to>
                                        <p:strVal val="hidden"/>
                                      </p:to>
                                    </p:set>
                                  </p:childTnLst>
                                </p:cTn>
                              </p:par>
                            </p:childTnLst>
                          </p:cTn>
                        </p:par>
                        <p:par>
                          <p:cTn id="93" fill="hold">
                            <p:stCondLst>
                              <p:cond delay="500"/>
                            </p:stCondLst>
                            <p:childTnLst>
                              <p:par>
                                <p:cTn id="94" presetID="45" presetClass="entr" presetSubtype="0" fill="hold" grpId="2"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anim calcmode="lin" valueType="num">
                                      <p:cBhvr>
                                        <p:cTn id="97" dur="500" fill="hold"/>
                                        <p:tgtEl>
                                          <p:spTgt spid="37"/>
                                        </p:tgtEl>
                                        <p:attrNameLst>
                                          <p:attrName>ppt_w</p:attrName>
                                        </p:attrNameLst>
                                      </p:cBhvr>
                                      <p:tavLst>
                                        <p:tav tm="0" fmla="#ppt_w*sin(2.5*pi*$)">
                                          <p:val>
                                            <p:fltVal val="0"/>
                                          </p:val>
                                        </p:tav>
                                        <p:tav tm="100000">
                                          <p:val>
                                            <p:fltVal val="1"/>
                                          </p:val>
                                        </p:tav>
                                      </p:tavLst>
                                    </p:anim>
                                    <p:anim calcmode="lin" valueType="num">
                                      <p:cBhvr>
                                        <p:cTn id="98" dur="500" fill="hold"/>
                                        <p:tgtEl>
                                          <p:spTgt spid="37"/>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500"/>
                                        <p:tgtEl>
                                          <p:spTgt spid="36"/>
                                        </p:tgtEl>
                                      </p:cBhvr>
                                    </p:animEffect>
                                    <p:anim calcmode="lin" valueType="num">
                                      <p:cBhvr>
                                        <p:cTn id="102" dur="500" fill="hold"/>
                                        <p:tgtEl>
                                          <p:spTgt spid="36"/>
                                        </p:tgtEl>
                                        <p:attrNameLst>
                                          <p:attrName>ppt_w</p:attrName>
                                        </p:attrNameLst>
                                      </p:cBhvr>
                                      <p:tavLst>
                                        <p:tav tm="0" fmla="#ppt_w*sin(2.5*pi*$)">
                                          <p:val>
                                            <p:fltVal val="0"/>
                                          </p:val>
                                        </p:tav>
                                        <p:tav tm="100000">
                                          <p:val>
                                            <p:fltVal val="1"/>
                                          </p:val>
                                        </p:tav>
                                      </p:tavLst>
                                    </p:anim>
                                    <p:anim calcmode="lin" valueType="num">
                                      <p:cBhvr>
                                        <p:cTn id="103"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19" presetClass="exit" presetSubtype="10" fill="hold" grpId="1" nodeType="clickEffect">
                                  <p:stCondLst>
                                    <p:cond delay="0"/>
                                  </p:stCondLst>
                                  <p:childTnLst>
                                    <p:anim calcmode="lin" valueType="num">
                                      <p:cBhvr>
                                        <p:cTn id="107" dur="500"/>
                                        <p:tgtEl>
                                          <p:spTgt spid="36"/>
                                        </p:tgtEl>
                                        <p:attrNameLst>
                                          <p:attrName>ppt_h</p:attrName>
                                        </p:attrNameLst>
                                      </p:cBhvr>
                                      <p:tavLst>
                                        <p:tav tm="0">
                                          <p:val>
                                            <p:strVal val="ppt_h"/>
                                          </p:val>
                                        </p:tav>
                                        <p:tav tm="100000">
                                          <p:val>
                                            <p:strVal val="ppt_h"/>
                                          </p:val>
                                        </p:tav>
                                      </p:tavLst>
                                    </p:anim>
                                    <p:anim calcmode="lin" valueType="num">
                                      <p:cBhvr>
                                        <p:cTn id="108" dur="500"/>
                                        <p:tgtEl>
                                          <p:spTgt spid="3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09" dur="1" fill="hold">
                                          <p:stCondLst>
                                            <p:cond delay="499"/>
                                          </p:stCondLst>
                                        </p:cTn>
                                        <p:tgtEl>
                                          <p:spTgt spid="36"/>
                                        </p:tgtEl>
                                        <p:attrNameLst>
                                          <p:attrName>style.visibility</p:attrName>
                                        </p:attrNameLst>
                                      </p:cBhvr>
                                      <p:to>
                                        <p:strVal val="hidden"/>
                                      </p:to>
                                    </p:set>
                                  </p:childTnLst>
                                </p:cTn>
                              </p:par>
                              <p:par>
                                <p:cTn id="110" presetID="19" presetClass="entr" presetSubtype="10" fill="hold" grpId="1" nodeType="with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p:cTn id="112" dur="500" fill="hold"/>
                                        <p:tgtEl>
                                          <p:spTgt spid="37"/>
                                        </p:tgtEl>
                                        <p:attrNameLst>
                                          <p:attrName>ppt_w</p:attrName>
                                        </p:attrNameLst>
                                      </p:cBhvr>
                                      <p:tavLst>
                                        <p:tav tm="0" fmla="#ppt_w*sin(2.5*pi*$)">
                                          <p:val>
                                            <p:fltVal val="0"/>
                                          </p:val>
                                        </p:tav>
                                        <p:tav tm="100000">
                                          <p:val>
                                            <p:fltVal val="1"/>
                                          </p:val>
                                        </p:tav>
                                      </p:tavLst>
                                    </p:anim>
                                    <p:anim calcmode="lin" valueType="num">
                                      <p:cBhvr>
                                        <p:cTn id="113" dur="50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8"/>
                  </p:tgtEl>
                </p:cond>
              </p:nextCondLst>
            </p:seq>
            <p:seq concurrent="1" nextAc="seek">
              <p:cTn id="114" restart="whenNotActive" fill="hold" evtFilter="cancelBubble" nodeType="interactiveSeq">
                <p:stCondLst>
                  <p:cond evt="onClick" delay="0">
                    <p:tgtEl>
                      <p:spTgt spid="41"/>
                    </p:tgtEl>
                  </p:cond>
                </p:stCondLst>
                <p:endSync evt="end" delay="0">
                  <p:rtn val="all"/>
                </p:endSync>
                <p:childTnLst>
                  <p:par>
                    <p:cTn id="115" fill="hold">
                      <p:stCondLst>
                        <p:cond delay="0"/>
                      </p:stCondLst>
                      <p:childTnLst>
                        <p:par>
                          <p:cTn id="116" fill="hold">
                            <p:stCondLst>
                              <p:cond delay="0"/>
                            </p:stCondLst>
                            <p:childTnLst>
                              <p:par>
                                <p:cTn id="117" presetID="19" presetClass="exit" presetSubtype="10" fill="hold" grpId="0" nodeType="clickEffect">
                                  <p:stCondLst>
                                    <p:cond delay="0"/>
                                  </p:stCondLst>
                                  <p:childTnLst>
                                    <p:anim calcmode="lin" valueType="num">
                                      <p:cBhvr>
                                        <p:cTn id="118" dur="500"/>
                                        <p:tgtEl>
                                          <p:spTgt spid="40"/>
                                        </p:tgtEl>
                                        <p:attrNameLst>
                                          <p:attrName>ppt_h</p:attrName>
                                        </p:attrNameLst>
                                      </p:cBhvr>
                                      <p:tavLst>
                                        <p:tav tm="0">
                                          <p:val>
                                            <p:strVal val="ppt_h"/>
                                          </p:val>
                                        </p:tav>
                                        <p:tav tm="100000">
                                          <p:val>
                                            <p:strVal val="ppt_h"/>
                                          </p:val>
                                        </p:tav>
                                      </p:tavLst>
                                    </p:anim>
                                    <p:anim calcmode="lin" valueType="num">
                                      <p:cBhvr>
                                        <p:cTn id="119" dur="500"/>
                                        <p:tgtEl>
                                          <p:spTgt spid="4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20" dur="1" fill="hold">
                                          <p:stCondLst>
                                            <p:cond delay="499"/>
                                          </p:stCondLst>
                                        </p:cTn>
                                        <p:tgtEl>
                                          <p:spTgt spid="40"/>
                                        </p:tgtEl>
                                        <p:attrNameLst>
                                          <p:attrName>style.visibility</p:attrName>
                                        </p:attrNameLst>
                                      </p:cBhvr>
                                      <p:to>
                                        <p:strVal val="hidden"/>
                                      </p:to>
                                    </p:set>
                                  </p:childTnLst>
                                </p:cTn>
                              </p:par>
                            </p:childTnLst>
                          </p:cTn>
                        </p:par>
                        <p:par>
                          <p:cTn id="121" fill="hold">
                            <p:stCondLst>
                              <p:cond delay="500"/>
                            </p:stCondLst>
                            <p:childTnLst>
                              <p:par>
                                <p:cTn id="122" presetID="45" presetClass="entr" presetSubtype="0" fill="hold" grpId="2" nodeType="after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fade">
                                      <p:cBhvr>
                                        <p:cTn id="124" dur="500"/>
                                        <p:tgtEl>
                                          <p:spTgt spid="40"/>
                                        </p:tgtEl>
                                      </p:cBhvr>
                                    </p:animEffect>
                                    <p:anim calcmode="lin" valueType="num">
                                      <p:cBhvr>
                                        <p:cTn id="125" dur="500" fill="hold"/>
                                        <p:tgtEl>
                                          <p:spTgt spid="40"/>
                                        </p:tgtEl>
                                        <p:attrNameLst>
                                          <p:attrName>ppt_w</p:attrName>
                                        </p:attrNameLst>
                                      </p:cBhvr>
                                      <p:tavLst>
                                        <p:tav tm="0" fmla="#ppt_w*sin(2.5*pi*$)">
                                          <p:val>
                                            <p:fltVal val="0"/>
                                          </p:val>
                                        </p:tav>
                                        <p:tav tm="100000">
                                          <p:val>
                                            <p:fltVal val="1"/>
                                          </p:val>
                                        </p:tav>
                                      </p:tavLst>
                                    </p:anim>
                                    <p:anim calcmode="lin" valueType="num">
                                      <p:cBhvr>
                                        <p:cTn id="126" dur="500" fill="hold"/>
                                        <p:tgtEl>
                                          <p:spTgt spid="40"/>
                                        </p:tgtEl>
                                        <p:attrNameLst>
                                          <p:attrName>ppt_h</p:attrName>
                                        </p:attrNameLst>
                                      </p:cBhvr>
                                      <p:tavLst>
                                        <p:tav tm="0">
                                          <p:val>
                                            <p:strVal val="#ppt_h"/>
                                          </p:val>
                                        </p:tav>
                                        <p:tav tm="100000">
                                          <p:val>
                                            <p:strVal val="#ppt_h"/>
                                          </p:val>
                                        </p:tav>
                                      </p:tavLst>
                                    </p:anim>
                                  </p:childTnLst>
                                </p:cTn>
                              </p:par>
                              <p:par>
                                <p:cTn id="127" presetID="45" presetClass="entr" presetSubtype="0" fill="hold" grpId="0" nodeType="with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500"/>
                                        <p:tgtEl>
                                          <p:spTgt spid="39"/>
                                        </p:tgtEl>
                                      </p:cBhvr>
                                    </p:animEffect>
                                    <p:anim calcmode="lin" valueType="num">
                                      <p:cBhvr>
                                        <p:cTn id="130" dur="500" fill="hold"/>
                                        <p:tgtEl>
                                          <p:spTgt spid="39"/>
                                        </p:tgtEl>
                                        <p:attrNameLst>
                                          <p:attrName>ppt_w</p:attrName>
                                        </p:attrNameLst>
                                      </p:cBhvr>
                                      <p:tavLst>
                                        <p:tav tm="0" fmla="#ppt_w*sin(2.5*pi*$)">
                                          <p:val>
                                            <p:fltVal val="0"/>
                                          </p:val>
                                        </p:tav>
                                        <p:tav tm="100000">
                                          <p:val>
                                            <p:fltVal val="1"/>
                                          </p:val>
                                        </p:tav>
                                      </p:tavLst>
                                    </p:anim>
                                    <p:anim calcmode="lin" valueType="num">
                                      <p:cBhvr>
                                        <p:cTn id="131" dur="5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132" fill="hold">
                      <p:stCondLst>
                        <p:cond delay="indefinite"/>
                      </p:stCondLst>
                      <p:childTnLst>
                        <p:par>
                          <p:cTn id="133" fill="hold">
                            <p:stCondLst>
                              <p:cond delay="0"/>
                            </p:stCondLst>
                            <p:childTnLst>
                              <p:par>
                                <p:cTn id="134" presetID="19" presetClass="exit" presetSubtype="10" fill="hold" grpId="1" nodeType="clickEffect">
                                  <p:stCondLst>
                                    <p:cond delay="0"/>
                                  </p:stCondLst>
                                  <p:childTnLst>
                                    <p:anim calcmode="lin" valueType="num">
                                      <p:cBhvr>
                                        <p:cTn id="135" dur="500"/>
                                        <p:tgtEl>
                                          <p:spTgt spid="39"/>
                                        </p:tgtEl>
                                        <p:attrNameLst>
                                          <p:attrName>ppt_h</p:attrName>
                                        </p:attrNameLst>
                                      </p:cBhvr>
                                      <p:tavLst>
                                        <p:tav tm="0">
                                          <p:val>
                                            <p:strVal val="ppt_h"/>
                                          </p:val>
                                        </p:tav>
                                        <p:tav tm="100000">
                                          <p:val>
                                            <p:strVal val="ppt_h"/>
                                          </p:val>
                                        </p:tav>
                                      </p:tavLst>
                                    </p:anim>
                                    <p:anim calcmode="lin" valueType="num">
                                      <p:cBhvr>
                                        <p:cTn id="136" dur="500"/>
                                        <p:tgtEl>
                                          <p:spTgt spid="3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37" dur="1" fill="hold">
                                          <p:stCondLst>
                                            <p:cond delay="499"/>
                                          </p:stCondLst>
                                        </p:cTn>
                                        <p:tgtEl>
                                          <p:spTgt spid="39"/>
                                        </p:tgtEl>
                                        <p:attrNameLst>
                                          <p:attrName>style.visibility</p:attrName>
                                        </p:attrNameLst>
                                      </p:cBhvr>
                                      <p:to>
                                        <p:strVal val="hidden"/>
                                      </p:to>
                                    </p:set>
                                  </p:childTnLst>
                                </p:cTn>
                              </p:par>
                              <p:par>
                                <p:cTn id="138" presetID="19" presetClass="entr" presetSubtype="10" fill="hold" grpId="1" nodeType="withEffect">
                                  <p:stCondLst>
                                    <p:cond delay="0"/>
                                  </p:stCondLst>
                                  <p:childTnLst>
                                    <p:set>
                                      <p:cBhvr>
                                        <p:cTn id="139" dur="1" fill="hold">
                                          <p:stCondLst>
                                            <p:cond delay="0"/>
                                          </p:stCondLst>
                                        </p:cTn>
                                        <p:tgtEl>
                                          <p:spTgt spid="40"/>
                                        </p:tgtEl>
                                        <p:attrNameLst>
                                          <p:attrName>style.visibility</p:attrName>
                                        </p:attrNameLst>
                                      </p:cBhvr>
                                      <p:to>
                                        <p:strVal val="visible"/>
                                      </p:to>
                                    </p:set>
                                    <p:anim calcmode="lin" valueType="num">
                                      <p:cBhvr>
                                        <p:cTn id="140" dur="500" fill="hold"/>
                                        <p:tgtEl>
                                          <p:spTgt spid="40"/>
                                        </p:tgtEl>
                                        <p:attrNameLst>
                                          <p:attrName>ppt_w</p:attrName>
                                        </p:attrNameLst>
                                      </p:cBhvr>
                                      <p:tavLst>
                                        <p:tav tm="0" fmla="#ppt_w*sin(2.5*pi*$)">
                                          <p:val>
                                            <p:fltVal val="0"/>
                                          </p:val>
                                        </p:tav>
                                        <p:tav tm="100000">
                                          <p:val>
                                            <p:fltVal val="1"/>
                                          </p:val>
                                        </p:tav>
                                      </p:tavLst>
                                    </p:anim>
                                    <p:anim calcmode="lin" valueType="num">
                                      <p:cBhvr>
                                        <p:cTn id="141" dur="5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1"/>
                  </p:tgtEl>
                </p:cond>
              </p:nextCondLst>
            </p:seq>
            <p:seq concurrent="1" nextAc="seek">
              <p:cTn id="142" restart="whenNotActive" fill="hold" evtFilter="cancelBubble" nodeType="interactiveSeq">
                <p:stCondLst>
                  <p:cond evt="onClick" delay="0">
                    <p:tgtEl>
                      <p:spTgt spid="44"/>
                    </p:tgtEl>
                  </p:cond>
                </p:stCondLst>
                <p:endSync evt="end" delay="0">
                  <p:rtn val="all"/>
                </p:endSync>
                <p:childTnLst>
                  <p:par>
                    <p:cTn id="143" fill="hold">
                      <p:stCondLst>
                        <p:cond delay="0"/>
                      </p:stCondLst>
                      <p:childTnLst>
                        <p:par>
                          <p:cTn id="144" fill="hold">
                            <p:stCondLst>
                              <p:cond delay="0"/>
                            </p:stCondLst>
                            <p:childTnLst>
                              <p:par>
                                <p:cTn id="145" presetID="19" presetClass="exit" presetSubtype="10" fill="hold" grpId="0" nodeType="clickEffect">
                                  <p:stCondLst>
                                    <p:cond delay="0"/>
                                  </p:stCondLst>
                                  <p:childTnLst>
                                    <p:anim calcmode="lin" valueType="num">
                                      <p:cBhvr>
                                        <p:cTn id="146" dur="500"/>
                                        <p:tgtEl>
                                          <p:spTgt spid="43"/>
                                        </p:tgtEl>
                                        <p:attrNameLst>
                                          <p:attrName>ppt_h</p:attrName>
                                        </p:attrNameLst>
                                      </p:cBhvr>
                                      <p:tavLst>
                                        <p:tav tm="0">
                                          <p:val>
                                            <p:strVal val="ppt_h"/>
                                          </p:val>
                                        </p:tav>
                                        <p:tav tm="100000">
                                          <p:val>
                                            <p:strVal val="ppt_h"/>
                                          </p:val>
                                        </p:tav>
                                      </p:tavLst>
                                    </p:anim>
                                    <p:anim calcmode="lin" valueType="num">
                                      <p:cBhvr>
                                        <p:cTn id="147" dur="500"/>
                                        <p:tgtEl>
                                          <p:spTgt spid="4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48" dur="1" fill="hold">
                                          <p:stCondLst>
                                            <p:cond delay="499"/>
                                          </p:stCondLst>
                                        </p:cTn>
                                        <p:tgtEl>
                                          <p:spTgt spid="43"/>
                                        </p:tgtEl>
                                        <p:attrNameLst>
                                          <p:attrName>style.visibility</p:attrName>
                                        </p:attrNameLst>
                                      </p:cBhvr>
                                      <p:to>
                                        <p:strVal val="hidden"/>
                                      </p:to>
                                    </p:set>
                                  </p:childTnLst>
                                </p:cTn>
                              </p:par>
                            </p:childTnLst>
                          </p:cTn>
                        </p:par>
                        <p:par>
                          <p:cTn id="149" fill="hold">
                            <p:stCondLst>
                              <p:cond delay="500"/>
                            </p:stCondLst>
                            <p:childTnLst>
                              <p:par>
                                <p:cTn id="150" presetID="45" presetClass="entr" presetSubtype="0" fill="hold" grpId="2" nodeType="afterEffect">
                                  <p:stCondLst>
                                    <p:cond delay="0"/>
                                  </p:stCondLst>
                                  <p:childTnLst>
                                    <p:set>
                                      <p:cBhvr>
                                        <p:cTn id="151" dur="1" fill="hold">
                                          <p:stCondLst>
                                            <p:cond delay="0"/>
                                          </p:stCondLst>
                                        </p:cTn>
                                        <p:tgtEl>
                                          <p:spTgt spid="43"/>
                                        </p:tgtEl>
                                        <p:attrNameLst>
                                          <p:attrName>style.visibility</p:attrName>
                                        </p:attrNameLst>
                                      </p:cBhvr>
                                      <p:to>
                                        <p:strVal val="visible"/>
                                      </p:to>
                                    </p:set>
                                    <p:animEffect transition="in" filter="fade">
                                      <p:cBhvr>
                                        <p:cTn id="152" dur="500"/>
                                        <p:tgtEl>
                                          <p:spTgt spid="43"/>
                                        </p:tgtEl>
                                      </p:cBhvr>
                                    </p:animEffect>
                                    <p:anim calcmode="lin" valueType="num">
                                      <p:cBhvr>
                                        <p:cTn id="153" dur="500" fill="hold"/>
                                        <p:tgtEl>
                                          <p:spTgt spid="43"/>
                                        </p:tgtEl>
                                        <p:attrNameLst>
                                          <p:attrName>ppt_w</p:attrName>
                                        </p:attrNameLst>
                                      </p:cBhvr>
                                      <p:tavLst>
                                        <p:tav tm="0" fmla="#ppt_w*sin(2.5*pi*$)">
                                          <p:val>
                                            <p:fltVal val="0"/>
                                          </p:val>
                                        </p:tav>
                                        <p:tav tm="100000">
                                          <p:val>
                                            <p:fltVal val="1"/>
                                          </p:val>
                                        </p:tav>
                                      </p:tavLst>
                                    </p:anim>
                                    <p:anim calcmode="lin" valueType="num">
                                      <p:cBhvr>
                                        <p:cTn id="154" dur="500" fill="hold"/>
                                        <p:tgtEl>
                                          <p:spTgt spid="43"/>
                                        </p:tgtEl>
                                        <p:attrNameLst>
                                          <p:attrName>ppt_h</p:attrName>
                                        </p:attrNameLst>
                                      </p:cBhvr>
                                      <p:tavLst>
                                        <p:tav tm="0">
                                          <p:val>
                                            <p:strVal val="#ppt_h"/>
                                          </p:val>
                                        </p:tav>
                                        <p:tav tm="100000">
                                          <p:val>
                                            <p:strVal val="#ppt_h"/>
                                          </p:val>
                                        </p:tav>
                                      </p:tavLst>
                                    </p:anim>
                                  </p:childTnLst>
                                </p:cTn>
                              </p:par>
                              <p:par>
                                <p:cTn id="155" presetID="45" presetClass="entr" presetSubtype="0" fill="hold" grpId="0" nodeType="withEffect">
                                  <p:stCondLst>
                                    <p:cond delay="0"/>
                                  </p:stCondLst>
                                  <p:childTnLst>
                                    <p:set>
                                      <p:cBhvr>
                                        <p:cTn id="156" dur="1" fill="hold">
                                          <p:stCondLst>
                                            <p:cond delay="0"/>
                                          </p:stCondLst>
                                        </p:cTn>
                                        <p:tgtEl>
                                          <p:spTgt spid="42"/>
                                        </p:tgtEl>
                                        <p:attrNameLst>
                                          <p:attrName>style.visibility</p:attrName>
                                        </p:attrNameLst>
                                      </p:cBhvr>
                                      <p:to>
                                        <p:strVal val="visible"/>
                                      </p:to>
                                    </p:set>
                                    <p:animEffect transition="in" filter="fade">
                                      <p:cBhvr>
                                        <p:cTn id="157" dur="500"/>
                                        <p:tgtEl>
                                          <p:spTgt spid="42"/>
                                        </p:tgtEl>
                                      </p:cBhvr>
                                    </p:animEffect>
                                    <p:anim calcmode="lin" valueType="num">
                                      <p:cBhvr>
                                        <p:cTn id="158" dur="500" fill="hold"/>
                                        <p:tgtEl>
                                          <p:spTgt spid="42"/>
                                        </p:tgtEl>
                                        <p:attrNameLst>
                                          <p:attrName>ppt_w</p:attrName>
                                        </p:attrNameLst>
                                      </p:cBhvr>
                                      <p:tavLst>
                                        <p:tav tm="0" fmla="#ppt_w*sin(2.5*pi*$)">
                                          <p:val>
                                            <p:fltVal val="0"/>
                                          </p:val>
                                        </p:tav>
                                        <p:tav tm="100000">
                                          <p:val>
                                            <p:fltVal val="1"/>
                                          </p:val>
                                        </p:tav>
                                      </p:tavLst>
                                    </p:anim>
                                    <p:anim calcmode="lin" valueType="num">
                                      <p:cBhvr>
                                        <p:cTn id="159"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160" fill="hold">
                      <p:stCondLst>
                        <p:cond delay="indefinite"/>
                      </p:stCondLst>
                      <p:childTnLst>
                        <p:par>
                          <p:cTn id="161" fill="hold">
                            <p:stCondLst>
                              <p:cond delay="0"/>
                            </p:stCondLst>
                            <p:childTnLst>
                              <p:par>
                                <p:cTn id="162" presetID="19" presetClass="exit" presetSubtype="10" fill="hold" grpId="1" nodeType="clickEffect">
                                  <p:stCondLst>
                                    <p:cond delay="0"/>
                                  </p:stCondLst>
                                  <p:childTnLst>
                                    <p:anim calcmode="lin" valueType="num">
                                      <p:cBhvr>
                                        <p:cTn id="163" dur="500"/>
                                        <p:tgtEl>
                                          <p:spTgt spid="42"/>
                                        </p:tgtEl>
                                        <p:attrNameLst>
                                          <p:attrName>ppt_h</p:attrName>
                                        </p:attrNameLst>
                                      </p:cBhvr>
                                      <p:tavLst>
                                        <p:tav tm="0">
                                          <p:val>
                                            <p:strVal val="ppt_h"/>
                                          </p:val>
                                        </p:tav>
                                        <p:tav tm="100000">
                                          <p:val>
                                            <p:strVal val="ppt_h"/>
                                          </p:val>
                                        </p:tav>
                                      </p:tavLst>
                                    </p:anim>
                                    <p:anim calcmode="lin" valueType="num">
                                      <p:cBhvr>
                                        <p:cTn id="164" dur="500"/>
                                        <p:tgtEl>
                                          <p:spTgt spid="4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65" dur="1" fill="hold">
                                          <p:stCondLst>
                                            <p:cond delay="499"/>
                                          </p:stCondLst>
                                        </p:cTn>
                                        <p:tgtEl>
                                          <p:spTgt spid="42"/>
                                        </p:tgtEl>
                                        <p:attrNameLst>
                                          <p:attrName>style.visibility</p:attrName>
                                        </p:attrNameLst>
                                      </p:cBhvr>
                                      <p:to>
                                        <p:strVal val="hidden"/>
                                      </p:to>
                                    </p:set>
                                  </p:childTnLst>
                                </p:cTn>
                              </p:par>
                              <p:par>
                                <p:cTn id="166" presetID="19" presetClass="entr" presetSubtype="10" fill="hold" grpId="1" nodeType="withEffect">
                                  <p:stCondLst>
                                    <p:cond delay="0"/>
                                  </p:stCondLst>
                                  <p:childTnLst>
                                    <p:set>
                                      <p:cBhvr>
                                        <p:cTn id="167" dur="1" fill="hold">
                                          <p:stCondLst>
                                            <p:cond delay="0"/>
                                          </p:stCondLst>
                                        </p:cTn>
                                        <p:tgtEl>
                                          <p:spTgt spid="43"/>
                                        </p:tgtEl>
                                        <p:attrNameLst>
                                          <p:attrName>style.visibility</p:attrName>
                                        </p:attrNameLst>
                                      </p:cBhvr>
                                      <p:to>
                                        <p:strVal val="visible"/>
                                      </p:to>
                                    </p:set>
                                    <p:anim calcmode="lin" valueType="num">
                                      <p:cBhvr>
                                        <p:cTn id="168" dur="500" fill="hold"/>
                                        <p:tgtEl>
                                          <p:spTgt spid="43"/>
                                        </p:tgtEl>
                                        <p:attrNameLst>
                                          <p:attrName>ppt_w</p:attrName>
                                        </p:attrNameLst>
                                      </p:cBhvr>
                                      <p:tavLst>
                                        <p:tav tm="0" fmla="#ppt_w*sin(2.5*pi*$)">
                                          <p:val>
                                            <p:fltVal val="0"/>
                                          </p:val>
                                        </p:tav>
                                        <p:tav tm="100000">
                                          <p:val>
                                            <p:fltVal val="1"/>
                                          </p:val>
                                        </p:tav>
                                      </p:tavLst>
                                    </p:anim>
                                    <p:anim calcmode="lin" valueType="num">
                                      <p:cBhvr>
                                        <p:cTn id="169" dur="500" fill="hold"/>
                                        <p:tgtEl>
                                          <p:spTgt spid="4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4"/>
                  </p:tgtEl>
                </p:cond>
              </p:nextCondLst>
            </p:seq>
            <p:seq concurrent="1" nextAc="seek">
              <p:cTn id="170" restart="whenNotActive" fill="hold" evtFilter="cancelBubble" nodeType="interactiveSeq">
                <p:stCondLst>
                  <p:cond evt="onClick" delay="0">
                    <p:tgtEl>
                      <p:spTgt spid="47"/>
                    </p:tgtEl>
                  </p:cond>
                </p:stCondLst>
                <p:endSync evt="end" delay="0">
                  <p:rtn val="all"/>
                </p:endSync>
                <p:childTnLst>
                  <p:par>
                    <p:cTn id="171" fill="hold">
                      <p:stCondLst>
                        <p:cond delay="0"/>
                      </p:stCondLst>
                      <p:childTnLst>
                        <p:par>
                          <p:cTn id="172" fill="hold">
                            <p:stCondLst>
                              <p:cond delay="0"/>
                            </p:stCondLst>
                            <p:childTnLst>
                              <p:par>
                                <p:cTn id="173" presetID="19" presetClass="exit" presetSubtype="10" fill="hold" grpId="0" nodeType="clickEffect">
                                  <p:stCondLst>
                                    <p:cond delay="0"/>
                                  </p:stCondLst>
                                  <p:childTnLst>
                                    <p:anim calcmode="lin" valueType="num">
                                      <p:cBhvr>
                                        <p:cTn id="174" dur="500"/>
                                        <p:tgtEl>
                                          <p:spTgt spid="46"/>
                                        </p:tgtEl>
                                        <p:attrNameLst>
                                          <p:attrName>ppt_h</p:attrName>
                                        </p:attrNameLst>
                                      </p:cBhvr>
                                      <p:tavLst>
                                        <p:tav tm="0">
                                          <p:val>
                                            <p:strVal val="ppt_h"/>
                                          </p:val>
                                        </p:tav>
                                        <p:tav tm="100000">
                                          <p:val>
                                            <p:strVal val="ppt_h"/>
                                          </p:val>
                                        </p:tav>
                                      </p:tavLst>
                                    </p:anim>
                                    <p:anim calcmode="lin" valueType="num">
                                      <p:cBhvr>
                                        <p:cTn id="175" dur="500"/>
                                        <p:tgtEl>
                                          <p:spTgt spid="4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76" dur="1" fill="hold">
                                          <p:stCondLst>
                                            <p:cond delay="499"/>
                                          </p:stCondLst>
                                        </p:cTn>
                                        <p:tgtEl>
                                          <p:spTgt spid="46"/>
                                        </p:tgtEl>
                                        <p:attrNameLst>
                                          <p:attrName>style.visibility</p:attrName>
                                        </p:attrNameLst>
                                      </p:cBhvr>
                                      <p:to>
                                        <p:strVal val="hidden"/>
                                      </p:to>
                                    </p:set>
                                  </p:childTnLst>
                                </p:cTn>
                              </p:par>
                            </p:childTnLst>
                          </p:cTn>
                        </p:par>
                        <p:par>
                          <p:cTn id="177" fill="hold">
                            <p:stCondLst>
                              <p:cond delay="500"/>
                            </p:stCondLst>
                            <p:childTnLst>
                              <p:par>
                                <p:cTn id="178" presetID="45" presetClass="entr" presetSubtype="0" fill="hold" grpId="2" nodeType="afterEffect">
                                  <p:stCondLst>
                                    <p:cond delay="0"/>
                                  </p:stCondLst>
                                  <p:childTnLst>
                                    <p:set>
                                      <p:cBhvr>
                                        <p:cTn id="179" dur="1" fill="hold">
                                          <p:stCondLst>
                                            <p:cond delay="0"/>
                                          </p:stCondLst>
                                        </p:cTn>
                                        <p:tgtEl>
                                          <p:spTgt spid="46"/>
                                        </p:tgtEl>
                                        <p:attrNameLst>
                                          <p:attrName>style.visibility</p:attrName>
                                        </p:attrNameLst>
                                      </p:cBhvr>
                                      <p:to>
                                        <p:strVal val="visible"/>
                                      </p:to>
                                    </p:set>
                                    <p:animEffect transition="in" filter="fade">
                                      <p:cBhvr>
                                        <p:cTn id="180" dur="500"/>
                                        <p:tgtEl>
                                          <p:spTgt spid="46"/>
                                        </p:tgtEl>
                                      </p:cBhvr>
                                    </p:animEffect>
                                    <p:anim calcmode="lin" valueType="num">
                                      <p:cBhvr>
                                        <p:cTn id="181" dur="500" fill="hold"/>
                                        <p:tgtEl>
                                          <p:spTgt spid="46"/>
                                        </p:tgtEl>
                                        <p:attrNameLst>
                                          <p:attrName>ppt_w</p:attrName>
                                        </p:attrNameLst>
                                      </p:cBhvr>
                                      <p:tavLst>
                                        <p:tav tm="0" fmla="#ppt_w*sin(2.5*pi*$)">
                                          <p:val>
                                            <p:fltVal val="0"/>
                                          </p:val>
                                        </p:tav>
                                        <p:tav tm="100000">
                                          <p:val>
                                            <p:fltVal val="1"/>
                                          </p:val>
                                        </p:tav>
                                      </p:tavLst>
                                    </p:anim>
                                    <p:anim calcmode="lin" valueType="num">
                                      <p:cBhvr>
                                        <p:cTn id="182" dur="500" fill="hold"/>
                                        <p:tgtEl>
                                          <p:spTgt spid="46"/>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45"/>
                                        </p:tgtEl>
                                        <p:attrNameLst>
                                          <p:attrName>style.visibility</p:attrName>
                                        </p:attrNameLst>
                                      </p:cBhvr>
                                      <p:to>
                                        <p:strVal val="visible"/>
                                      </p:to>
                                    </p:set>
                                    <p:animEffect transition="in" filter="fade">
                                      <p:cBhvr>
                                        <p:cTn id="185" dur="500"/>
                                        <p:tgtEl>
                                          <p:spTgt spid="45"/>
                                        </p:tgtEl>
                                      </p:cBhvr>
                                    </p:animEffect>
                                    <p:anim calcmode="lin" valueType="num">
                                      <p:cBhvr>
                                        <p:cTn id="186" dur="500" fill="hold"/>
                                        <p:tgtEl>
                                          <p:spTgt spid="45"/>
                                        </p:tgtEl>
                                        <p:attrNameLst>
                                          <p:attrName>ppt_w</p:attrName>
                                        </p:attrNameLst>
                                      </p:cBhvr>
                                      <p:tavLst>
                                        <p:tav tm="0" fmla="#ppt_w*sin(2.5*pi*$)">
                                          <p:val>
                                            <p:fltVal val="0"/>
                                          </p:val>
                                        </p:tav>
                                        <p:tav tm="100000">
                                          <p:val>
                                            <p:fltVal val="1"/>
                                          </p:val>
                                        </p:tav>
                                      </p:tavLst>
                                    </p:anim>
                                    <p:anim calcmode="lin" valueType="num">
                                      <p:cBhvr>
                                        <p:cTn id="187" dur="5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188" fill="hold">
                      <p:stCondLst>
                        <p:cond delay="indefinite"/>
                      </p:stCondLst>
                      <p:childTnLst>
                        <p:par>
                          <p:cTn id="189" fill="hold">
                            <p:stCondLst>
                              <p:cond delay="0"/>
                            </p:stCondLst>
                            <p:childTnLst>
                              <p:par>
                                <p:cTn id="190" presetID="19" presetClass="exit" presetSubtype="10" fill="hold" grpId="1" nodeType="clickEffect">
                                  <p:stCondLst>
                                    <p:cond delay="0"/>
                                  </p:stCondLst>
                                  <p:childTnLst>
                                    <p:anim calcmode="lin" valueType="num">
                                      <p:cBhvr>
                                        <p:cTn id="191" dur="500"/>
                                        <p:tgtEl>
                                          <p:spTgt spid="45"/>
                                        </p:tgtEl>
                                        <p:attrNameLst>
                                          <p:attrName>ppt_h</p:attrName>
                                        </p:attrNameLst>
                                      </p:cBhvr>
                                      <p:tavLst>
                                        <p:tav tm="0">
                                          <p:val>
                                            <p:strVal val="ppt_h"/>
                                          </p:val>
                                        </p:tav>
                                        <p:tav tm="100000">
                                          <p:val>
                                            <p:strVal val="ppt_h"/>
                                          </p:val>
                                        </p:tav>
                                      </p:tavLst>
                                    </p:anim>
                                    <p:anim calcmode="lin" valueType="num">
                                      <p:cBhvr>
                                        <p:cTn id="192" dur="500"/>
                                        <p:tgtEl>
                                          <p:spTgt spid="4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93" dur="1" fill="hold">
                                          <p:stCondLst>
                                            <p:cond delay="499"/>
                                          </p:stCondLst>
                                        </p:cTn>
                                        <p:tgtEl>
                                          <p:spTgt spid="45"/>
                                        </p:tgtEl>
                                        <p:attrNameLst>
                                          <p:attrName>style.visibility</p:attrName>
                                        </p:attrNameLst>
                                      </p:cBhvr>
                                      <p:to>
                                        <p:strVal val="hidden"/>
                                      </p:to>
                                    </p:set>
                                  </p:childTnLst>
                                </p:cTn>
                              </p:par>
                              <p:par>
                                <p:cTn id="194" presetID="19" presetClass="entr" presetSubtype="10" fill="hold" grpId="1" nodeType="withEffect">
                                  <p:stCondLst>
                                    <p:cond delay="0"/>
                                  </p:stCondLst>
                                  <p:childTnLst>
                                    <p:set>
                                      <p:cBhvr>
                                        <p:cTn id="195" dur="1" fill="hold">
                                          <p:stCondLst>
                                            <p:cond delay="0"/>
                                          </p:stCondLst>
                                        </p:cTn>
                                        <p:tgtEl>
                                          <p:spTgt spid="46"/>
                                        </p:tgtEl>
                                        <p:attrNameLst>
                                          <p:attrName>style.visibility</p:attrName>
                                        </p:attrNameLst>
                                      </p:cBhvr>
                                      <p:to>
                                        <p:strVal val="visible"/>
                                      </p:to>
                                    </p:set>
                                    <p:anim calcmode="lin" valueType="num">
                                      <p:cBhvr>
                                        <p:cTn id="196" dur="500" fill="hold"/>
                                        <p:tgtEl>
                                          <p:spTgt spid="46"/>
                                        </p:tgtEl>
                                        <p:attrNameLst>
                                          <p:attrName>ppt_w</p:attrName>
                                        </p:attrNameLst>
                                      </p:cBhvr>
                                      <p:tavLst>
                                        <p:tav tm="0" fmla="#ppt_w*sin(2.5*pi*$)">
                                          <p:val>
                                            <p:fltVal val="0"/>
                                          </p:val>
                                        </p:tav>
                                        <p:tav tm="100000">
                                          <p:val>
                                            <p:fltVal val="1"/>
                                          </p:val>
                                        </p:tav>
                                      </p:tavLst>
                                    </p:anim>
                                    <p:anim calcmode="lin" valueType="num">
                                      <p:cBhvr>
                                        <p:cTn id="197"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7"/>
                  </p:tgtEl>
                </p:cond>
              </p:nextCondLst>
            </p:seq>
            <p:seq concurrent="1" nextAc="seek">
              <p:cTn id="198" restart="whenNotActive" fill="hold" evtFilter="cancelBubble" nodeType="interactiveSeq">
                <p:stCondLst>
                  <p:cond evt="onClick" delay="0">
                    <p:tgtEl>
                      <p:spTgt spid="50"/>
                    </p:tgtEl>
                  </p:cond>
                </p:stCondLst>
                <p:endSync evt="end" delay="0">
                  <p:rtn val="all"/>
                </p:endSync>
                <p:childTnLst>
                  <p:par>
                    <p:cTn id="199" fill="hold">
                      <p:stCondLst>
                        <p:cond delay="0"/>
                      </p:stCondLst>
                      <p:childTnLst>
                        <p:par>
                          <p:cTn id="200" fill="hold">
                            <p:stCondLst>
                              <p:cond delay="0"/>
                            </p:stCondLst>
                            <p:childTnLst>
                              <p:par>
                                <p:cTn id="201" presetID="19" presetClass="exit" presetSubtype="10" fill="hold" grpId="0" nodeType="clickEffect">
                                  <p:stCondLst>
                                    <p:cond delay="0"/>
                                  </p:stCondLst>
                                  <p:childTnLst>
                                    <p:anim calcmode="lin" valueType="num">
                                      <p:cBhvr>
                                        <p:cTn id="202" dur="500"/>
                                        <p:tgtEl>
                                          <p:spTgt spid="49"/>
                                        </p:tgtEl>
                                        <p:attrNameLst>
                                          <p:attrName>ppt_h</p:attrName>
                                        </p:attrNameLst>
                                      </p:cBhvr>
                                      <p:tavLst>
                                        <p:tav tm="0">
                                          <p:val>
                                            <p:strVal val="ppt_h"/>
                                          </p:val>
                                        </p:tav>
                                        <p:tav tm="100000">
                                          <p:val>
                                            <p:strVal val="ppt_h"/>
                                          </p:val>
                                        </p:tav>
                                      </p:tavLst>
                                    </p:anim>
                                    <p:anim calcmode="lin" valueType="num">
                                      <p:cBhvr>
                                        <p:cTn id="203" dur="500"/>
                                        <p:tgtEl>
                                          <p:spTgt spid="4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04" dur="1" fill="hold">
                                          <p:stCondLst>
                                            <p:cond delay="499"/>
                                          </p:stCondLst>
                                        </p:cTn>
                                        <p:tgtEl>
                                          <p:spTgt spid="49"/>
                                        </p:tgtEl>
                                        <p:attrNameLst>
                                          <p:attrName>style.visibility</p:attrName>
                                        </p:attrNameLst>
                                      </p:cBhvr>
                                      <p:to>
                                        <p:strVal val="hidden"/>
                                      </p:to>
                                    </p:set>
                                  </p:childTnLst>
                                </p:cTn>
                              </p:par>
                            </p:childTnLst>
                          </p:cTn>
                        </p:par>
                        <p:par>
                          <p:cTn id="205" fill="hold">
                            <p:stCondLst>
                              <p:cond delay="500"/>
                            </p:stCondLst>
                            <p:childTnLst>
                              <p:par>
                                <p:cTn id="206" presetID="45" presetClass="entr" presetSubtype="0" fill="hold" grpId="2" nodeType="afterEffect">
                                  <p:stCondLst>
                                    <p:cond delay="0"/>
                                  </p:stCondLst>
                                  <p:childTnLst>
                                    <p:set>
                                      <p:cBhvr>
                                        <p:cTn id="207" dur="1" fill="hold">
                                          <p:stCondLst>
                                            <p:cond delay="0"/>
                                          </p:stCondLst>
                                        </p:cTn>
                                        <p:tgtEl>
                                          <p:spTgt spid="49"/>
                                        </p:tgtEl>
                                        <p:attrNameLst>
                                          <p:attrName>style.visibility</p:attrName>
                                        </p:attrNameLst>
                                      </p:cBhvr>
                                      <p:to>
                                        <p:strVal val="visible"/>
                                      </p:to>
                                    </p:set>
                                    <p:animEffect transition="in" filter="fade">
                                      <p:cBhvr>
                                        <p:cTn id="208" dur="500"/>
                                        <p:tgtEl>
                                          <p:spTgt spid="49"/>
                                        </p:tgtEl>
                                      </p:cBhvr>
                                    </p:animEffect>
                                    <p:anim calcmode="lin" valueType="num">
                                      <p:cBhvr>
                                        <p:cTn id="209" dur="500" fill="hold"/>
                                        <p:tgtEl>
                                          <p:spTgt spid="49"/>
                                        </p:tgtEl>
                                        <p:attrNameLst>
                                          <p:attrName>ppt_w</p:attrName>
                                        </p:attrNameLst>
                                      </p:cBhvr>
                                      <p:tavLst>
                                        <p:tav tm="0" fmla="#ppt_w*sin(2.5*pi*$)">
                                          <p:val>
                                            <p:fltVal val="0"/>
                                          </p:val>
                                        </p:tav>
                                        <p:tav tm="100000">
                                          <p:val>
                                            <p:fltVal val="1"/>
                                          </p:val>
                                        </p:tav>
                                      </p:tavLst>
                                    </p:anim>
                                    <p:anim calcmode="lin" valueType="num">
                                      <p:cBhvr>
                                        <p:cTn id="210" dur="500" fill="hold"/>
                                        <p:tgtEl>
                                          <p:spTgt spid="49"/>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48"/>
                                        </p:tgtEl>
                                        <p:attrNameLst>
                                          <p:attrName>style.visibility</p:attrName>
                                        </p:attrNameLst>
                                      </p:cBhvr>
                                      <p:to>
                                        <p:strVal val="visible"/>
                                      </p:to>
                                    </p:set>
                                    <p:animEffect transition="in" filter="fade">
                                      <p:cBhvr>
                                        <p:cTn id="213" dur="500"/>
                                        <p:tgtEl>
                                          <p:spTgt spid="48"/>
                                        </p:tgtEl>
                                      </p:cBhvr>
                                    </p:animEffect>
                                    <p:anim calcmode="lin" valueType="num">
                                      <p:cBhvr>
                                        <p:cTn id="214" dur="500" fill="hold"/>
                                        <p:tgtEl>
                                          <p:spTgt spid="48"/>
                                        </p:tgtEl>
                                        <p:attrNameLst>
                                          <p:attrName>ppt_w</p:attrName>
                                        </p:attrNameLst>
                                      </p:cBhvr>
                                      <p:tavLst>
                                        <p:tav tm="0" fmla="#ppt_w*sin(2.5*pi*$)">
                                          <p:val>
                                            <p:fltVal val="0"/>
                                          </p:val>
                                        </p:tav>
                                        <p:tav tm="100000">
                                          <p:val>
                                            <p:fltVal val="1"/>
                                          </p:val>
                                        </p:tav>
                                      </p:tavLst>
                                    </p:anim>
                                    <p:anim calcmode="lin" valueType="num">
                                      <p:cBhvr>
                                        <p:cTn id="215" dur="500" fill="hold"/>
                                        <p:tgtEl>
                                          <p:spTgt spid="48"/>
                                        </p:tgtEl>
                                        <p:attrNameLst>
                                          <p:attrName>ppt_h</p:attrName>
                                        </p:attrNameLst>
                                      </p:cBhvr>
                                      <p:tavLst>
                                        <p:tav tm="0">
                                          <p:val>
                                            <p:strVal val="#ppt_h"/>
                                          </p:val>
                                        </p:tav>
                                        <p:tav tm="100000">
                                          <p:val>
                                            <p:strVal val="#ppt_h"/>
                                          </p:val>
                                        </p:tav>
                                      </p:tavLst>
                                    </p:anim>
                                  </p:childTnLst>
                                </p:cTn>
                              </p:par>
                            </p:childTnLst>
                          </p:cTn>
                        </p:par>
                      </p:childTnLst>
                    </p:cTn>
                  </p:par>
                  <p:par>
                    <p:cTn id="216" fill="hold">
                      <p:stCondLst>
                        <p:cond delay="indefinite"/>
                      </p:stCondLst>
                      <p:childTnLst>
                        <p:par>
                          <p:cTn id="217" fill="hold">
                            <p:stCondLst>
                              <p:cond delay="0"/>
                            </p:stCondLst>
                            <p:childTnLst>
                              <p:par>
                                <p:cTn id="218" presetID="19" presetClass="exit" presetSubtype="10" fill="hold" grpId="1" nodeType="clickEffect">
                                  <p:stCondLst>
                                    <p:cond delay="0"/>
                                  </p:stCondLst>
                                  <p:childTnLst>
                                    <p:anim calcmode="lin" valueType="num">
                                      <p:cBhvr>
                                        <p:cTn id="219" dur="500"/>
                                        <p:tgtEl>
                                          <p:spTgt spid="48"/>
                                        </p:tgtEl>
                                        <p:attrNameLst>
                                          <p:attrName>ppt_h</p:attrName>
                                        </p:attrNameLst>
                                      </p:cBhvr>
                                      <p:tavLst>
                                        <p:tav tm="0">
                                          <p:val>
                                            <p:strVal val="ppt_h"/>
                                          </p:val>
                                        </p:tav>
                                        <p:tav tm="100000">
                                          <p:val>
                                            <p:strVal val="ppt_h"/>
                                          </p:val>
                                        </p:tav>
                                      </p:tavLst>
                                    </p:anim>
                                    <p:anim calcmode="lin" valueType="num">
                                      <p:cBhvr>
                                        <p:cTn id="220" dur="500"/>
                                        <p:tgtEl>
                                          <p:spTgt spid="4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21" dur="1" fill="hold">
                                          <p:stCondLst>
                                            <p:cond delay="499"/>
                                          </p:stCondLst>
                                        </p:cTn>
                                        <p:tgtEl>
                                          <p:spTgt spid="48"/>
                                        </p:tgtEl>
                                        <p:attrNameLst>
                                          <p:attrName>style.visibility</p:attrName>
                                        </p:attrNameLst>
                                      </p:cBhvr>
                                      <p:to>
                                        <p:strVal val="hidden"/>
                                      </p:to>
                                    </p:set>
                                  </p:childTnLst>
                                </p:cTn>
                              </p:par>
                              <p:par>
                                <p:cTn id="222" presetID="19" presetClass="entr" presetSubtype="10" fill="hold" grpId="1" nodeType="withEffect">
                                  <p:stCondLst>
                                    <p:cond delay="0"/>
                                  </p:stCondLst>
                                  <p:childTnLst>
                                    <p:set>
                                      <p:cBhvr>
                                        <p:cTn id="223" dur="1" fill="hold">
                                          <p:stCondLst>
                                            <p:cond delay="0"/>
                                          </p:stCondLst>
                                        </p:cTn>
                                        <p:tgtEl>
                                          <p:spTgt spid="49"/>
                                        </p:tgtEl>
                                        <p:attrNameLst>
                                          <p:attrName>style.visibility</p:attrName>
                                        </p:attrNameLst>
                                      </p:cBhvr>
                                      <p:to>
                                        <p:strVal val="visible"/>
                                      </p:to>
                                    </p:set>
                                    <p:anim calcmode="lin" valueType="num">
                                      <p:cBhvr>
                                        <p:cTn id="224" dur="500" fill="hold"/>
                                        <p:tgtEl>
                                          <p:spTgt spid="49"/>
                                        </p:tgtEl>
                                        <p:attrNameLst>
                                          <p:attrName>ppt_w</p:attrName>
                                        </p:attrNameLst>
                                      </p:cBhvr>
                                      <p:tavLst>
                                        <p:tav tm="0" fmla="#ppt_w*sin(2.5*pi*$)">
                                          <p:val>
                                            <p:fltVal val="0"/>
                                          </p:val>
                                        </p:tav>
                                        <p:tav tm="100000">
                                          <p:val>
                                            <p:fltVal val="1"/>
                                          </p:val>
                                        </p:tav>
                                      </p:tavLst>
                                    </p:anim>
                                    <p:anim calcmode="lin" valueType="num">
                                      <p:cBhvr>
                                        <p:cTn id="225" dur="500" fill="hold"/>
                                        <p:tgtEl>
                                          <p:spTgt spid="4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0"/>
                  </p:tgtEl>
                </p:cond>
              </p:nextCondLst>
            </p:seq>
          </p:childTnLst>
        </p:cTn>
      </p:par>
    </p:tnLst>
    <p:bldLst>
      <p:bldP spid="26" grpId="0" animBg="1"/>
      <p:bldP spid="26" grpId="1" animBg="1"/>
      <p:bldP spid="27" grpId="0" animBg="1"/>
      <p:bldP spid="27" grpId="1" animBg="1"/>
      <p:bldP spid="27" grpId="2" animBg="1"/>
      <p:bldP spid="30" grpId="0" animBg="1"/>
      <p:bldP spid="30" grpId="1" animBg="1"/>
      <p:bldP spid="31" grpId="0" animBg="1"/>
      <p:bldP spid="31" grpId="1" animBg="1"/>
      <p:bldP spid="31" grpId="2" animBg="1"/>
      <p:bldP spid="33" grpId="0" animBg="1"/>
      <p:bldP spid="33" grpId="1" animBg="1"/>
      <p:bldP spid="34" grpId="0" animBg="1"/>
      <p:bldP spid="34" grpId="1" animBg="1"/>
      <p:bldP spid="34" grpId="2" animBg="1"/>
      <p:bldP spid="36" grpId="0" animBg="1"/>
      <p:bldP spid="36" grpId="1" animBg="1"/>
      <p:bldP spid="37" grpId="0" animBg="1"/>
      <p:bldP spid="37" grpId="1" animBg="1"/>
      <p:bldP spid="37" grpId="2" animBg="1"/>
      <p:bldP spid="39" grpId="0" animBg="1"/>
      <p:bldP spid="39" grpId="1" animBg="1"/>
      <p:bldP spid="40" grpId="0" animBg="1"/>
      <p:bldP spid="40" grpId="1" animBg="1"/>
      <p:bldP spid="40" grpId="2" animBg="1"/>
      <p:bldP spid="42" grpId="0" animBg="1"/>
      <p:bldP spid="42" grpId="1" animBg="1"/>
      <p:bldP spid="43" grpId="0" animBg="1"/>
      <p:bldP spid="43" grpId="1" animBg="1"/>
      <p:bldP spid="43" grpId="2" animBg="1"/>
      <p:bldP spid="45" grpId="0" animBg="1"/>
      <p:bldP spid="45" grpId="1" animBg="1"/>
      <p:bldP spid="46" grpId="0" animBg="1"/>
      <p:bldP spid="46" grpId="1" animBg="1"/>
      <p:bldP spid="46" grpId="2" animBg="1"/>
      <p:bldP spid="48" grpId="0" animBg="1"/>
      <p:bldP spid="48" grpId="1" animBg="1"/>
      <p:bldP spid="49" grpId="0" animBg="1"/>
      <p:bldP spid="49" grpId="1" animBg="1"/>
      <p:bldP spid="49"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a:extLst>
              <a:ext uri="{FF2B5EF4-FFF2-40B4-BE49-F238E27FC236}">
                <a16:creationId xmlns:a16="http://schemas.microsoft.com/office/drawing/2014/main" id="{CECDA083-CE76-4431-B4B9-FB584235D3A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dist="50800" sx="1000" sy="1000" algn="ctr" rotWithShape="0">
              <a:srgbClr val="000000"/>
            </a:outerShdw>
          </a:effectLst>
        </p:spPr>
      </p:pic>
      <p:sp>
        <p:nvSpPr>
          <p:cNvPr id="2" name="Заголовок 1">
            <a:extLst>
              <a:ext uri="{FF2B5EF4-FFF2-40B4-BE49-F238E27FC236}">
                <a16:creationId xmlns:a16="http://schemas.microsoft.com/office/drawing/2014/main" id="{CE3F9D8B-1573-4C38-9DE7-858BDB9450A7}"/>
              </a:ext>
            </a:extLst>
          </p:cNvPr>
          <p:cNvSpPr>
            <a:spLocks noGrp="1"/>
          </p:cNvSpPr>
          <p:nvPr>
            <p:ph type="title"/>
          </p:nvPr>
        </p:nvSpPr>
        <p:spPr>
          <a:xfrm>
            <a:off x="838200" y="365125"/>
            <a:ext cx="10515600" cy="1570207"/>
          </a:xfrm>
        </p:spPr>
        <p:txBody>
          <a:bodyPr>
            <a:normAutofit/>
          </a:bodyPr>
          <a:lstStyle/>
          <a:p>
            <a:pPr algn="ctr"/>
            <a:r>
              <a:rPr lang="ru-RU" b="1" dirty="0"/>
              <a:t>SERGIEV POSAD</a:t>
            </a:r>
            <a:br>
              <a:rPr lang="ru-RU" dirty="0"/>
            </a:br>
            <a:endParaRPr lang="ru-RU" dirty="0"/>
          </a:p>
        </p:txBody>
      </p:sp>
      <p:pic>
        <p:nvPicPr>
          <p:cNvPr id="4" name="Рисунок 3">
            <a:extLst>
              <a:ext uri="{FF2B5EF4-FFF2-40B4-BE49-F238E27FC236}">
                <a16:creationId xmlns:a16="http://schemas.microsoft.com/office/drawing/2014/main" id="{25161668-FDAE-4ACA-ACAA-AD3044A07B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7698" y="1165379"/>
            <a:ext cx="2794395" cy="1717549"/>
          </a:xfrm>
          <a:prstGeom prst="rect">
            <a:avLst/>
          </a:prstGeom>
        </p:spPr>
      </p:pic>
      <p:pic>
        <p:nvPicPr>
          <p:cNvPr id="6" name="Рисунок 5">
            <a:extLst>
              <a:ext uri="{FF2B5EF4-FFF2-40B4-BE49-F238E27FC236}">
                <a16:creationId xmlns:a16="http://schemas.microsoft.com/office/drawing/2014/main" id="{1BF5E969-3631-43D8-8649-036ECB2FCE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759" y="3993694"/>
            <a:ext cx="3935767" cy="2284931"/>
          </a:xfrm>
          <a:prstGeom prst="rect">
            <a:avLst/>
          </a:prstGeom>
        </p:spPr>
      </p:pic>
      <p:sp>
        <p:nvSpPr>
          <p:cNvPr id="18" name="Подзаголовок 10">
            <a:extLst>
              <a:ext uri="{FF2B5EF4-FFF2-40B4-BE49-F238E27FC236}">
                <a16:creationId xmlns:a16="http://schemas.microsoft.com/office/drawing/2014/main" id="{72F90BF9-E11A-46D4-BDCB-06C4EC3296C9}"/>
              </a:ext>
            </a:extLst>
          </p:cNvPr>
          <p:cNvSpPr txBox="1">
            <a:spLocks/>
          </p:cNvSpPr>
          <p:nvPr/>
        </p:nvSpPr>
        <p:spPr>
          <a:xfrm>
            <a:off x="0" y="1165225"/>
            <a:ext cx="8459788" cy="26781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200" dirty="0">
                <a:solidFill>
                  <a:schemeClr val="bg2">
                    <a:lumMod val="90000"/>
                  </a:schemeClr>
                </a:solidFill>
              </a:rPr>
              <a:t>   </a:t>
            </a:r>
            <a:r>
              <a:rPr lang="en-US" sz="2200" dirty="0">
                <a:solidFill>
                  <a:schemeClr val="bg2">
                    <a:lumMod val="90000"/>
                  </a:schemeClr>
                </a:solidFill>
              </a:rPr>
              <a:t>At the entrance to </a:t>
            </a:r>
            <a:r>
              <a:rPr lang="en-US" sz="2200" dirty="0" err="1">
                <a:solidFill>
                  <a:schemeClr val="bg2">
                    <a:lumMod val="90000"/>
                  </a:schemeClr>
                </a:solidFill>
              </a:rPr>
              <a:t>Sergiev</a:t>
            </a:r>
            <a:r>
              <a:rPr lang="en-US" sz="2200" dirty="0">
                <a:solidFill>
                  <a:schemeClr val="bg2">
                    <a:lumMod val="90000"/>
                  </a:schemeClr>
                </a:solidFill>
              </a:rPr>
              <a:t> </a:t>
            </a:r>
            <a:r>
              <a:rPr lang="en-US" sz="2200" dirty="0" err="1">
                <a:solidFill>
                  <a:schemeClr val="bg2">
                    <a:lumMod val="90000"/>
                  </a:schemeClr>
                </a:solidFill>
              </a:rPr>
              <a:t>Posad</a:t>
            </a:r>
            <a:r>
              <a:rPr lang="en-US" sz="2200" dirty="0">
                <a:solidFill>
                  <a:schemeClr val="bg2">
                    <a:lumMod val="90000"/>
                  </a:schemeClr>
                </a:solidFill>
              </a:rPr>
              <a:t> from the top of the hill there is a breath-taking view of the Trinity Monastery of St </a:t>
            </a:r>
            <a:r>
              <a:rPr lang="en-US" sz="2200" dirty="0" err="1">
                <a:solidFill>
                  <a:schemeClr val="bg2">
                    <a:lumMod val="90000"/>
                  </a:schemeClr>
                </a:solidFill>
              </a:rPr>
              <a:t>Sergius</a:t>
            </a:r>
            <a:r>
              <a:rPr lang="en-US" sz="2200" dirty="0">
                <a:solidFill>
                  <a:schemeClr val="bg2">
                    <a:lumMod val="90000"/>
                  </a:schemeClr>
                </a:solidFill>
              </a:rPr>
              <a:t>. It is the historical </a:t>
            </a:r>
            <a:r>
              <a:rPr lang="en-US" sz="2200" dirty="0" err="1">
                <a:solidFill>
                  <a:schemeClr val="bg2">
                    <a:lumMod val="90000"/>
                  </a:schemeClr>
                </a:solidFill>
              </a:rPr>
              <a:t>centre</a:t>
            </a:r>
            <a:r>
              <a:rPr lang="en-US" sz="2200" dirty="0">
                <a:solidFill>
                  <a:schemeClr val="bg2">
                    <a:lumMod val="90000"/>
                  </a:schemeClr>
                </a:solidFill>
              </a:rPr>
              <a:t> of </a:t>
            </a:r>
            <a:r>
              <a:rPr lang="en-US" sz="2200" dirty="0" err="1">
                <a:solidFill>
                  <a:schemeClr val="bg2">
                    <a:lumMod val="90000"/>
                  </a:schemeClr>
                </a:solidFill>
              </a:rPr>
              <a:t>Sergiev</a:t>
            </a:r>
            <a:r>
              <a:rPr lang="en-US" sz="2200" dirty="0">
                <a:solidFill>
                  <a:schemeClr val="bg2">
                    <a:lumMod val="90000"/>
                  </a:schemeClr>
                </a:solidFill>
              </a:rPr>
              <a:t> </a:t>
            </a:r>
            <a:r>
              <a:rPr lang="en-US" sz="2200" dirty="0" err="1">
                <a:solidFill>
                  <a:schemeClr val="bg2">
                    <a:lumMod val="90000"/>
                  </a:schemeClr>
                </a:solidFill>
              </a:rPr>
              <a:t>Posad</a:t>
            </a:r>
            <a:r>
              <a:rPr lang="en-US" sz="2200" dirty="0">
                <a:solidFill>
                  <a:schemeClr val="bg2">
                    <a:lumMod val="90000"/>
                  </a:schemeClr>
                </a:solidFill>
              </a:rPr>
              <a:t>. It was founded in the middle of the 14</a:t>
            </a:r>
            <a:r>
              <a:rPr lang="en-US" sz="2200" baseline="30000" dirty="0">
                <a:solidFill>
                  <a:schemeClr val="bg2">
                    <a:lumMod val="90000"/>
                  </a:schemeClr>
                </a:solidFill>
              </a:rPr>
              <a:t>th</a:t>
            </a:r>
            <a:r>
              <a:rPr lang="en-US" sz="2200" dirty="0">
                <a:solidFill>
                  <a:schemeClr val="bg2">
                    <a:lumMod val="90000"/>
                  </a:schemeClr>
                </a:solidFill>
              </a:rPr>
              <a:t> century by </a:t>
            </a:r>
            <a:r>
              <a:rPr lang="en-US" sz="2200" dirty="0" err="1">
                <a:solidFill>
                  <a:schemeClr val="bg2">
                    <a:lumMod val="90000"/>
                  </a:schemeClr>
                </a:solidFill>
              </a:rPr>
              <a:t>Sergius</a:t>
            </a:r>
            <a:r>
              <a:rPr lang="en-US" sz="2200" dirty="0">
                <a:solidFill>
                  <a:schemeClr val="bg2">
                    <a:lumMod val="90000"/>
                  </a:schemeClr>
                </a:solidFill>
              </a:rPr>
              <a:t> of </a:t>
            </a:r>
            <a:r>
              <a:rPr lang="en-US" sz="2200" dirty="0" err="1">
                <a:solidFill>
                  <a:schemeClr val="bg2">
                    <a:lumMod val="90000"/>
                  </a:schemeClr>
                </a:solidFill>
              </a:rPr>
              <a:t>Radonezh</a:t>
            </a:r>
            <a:r>
              <a:rPr lang="en-US" sz="2200" dirty="0">
                <a:solidFill>
                  <a:schemeClr val="bg2">
                    <a:lumMod val="90000"/>
                  </a:schemeClr>
                </a:solidFill>
              </a:rPr>
              <a:t>. Since 1744 the Trinity Monastery of St </a:t>
            </a:r>
            <a:r>
              <a:rPr lang="en-US" sz="2200" dirty="0" err="1">
                <a:solidFill>
                  <a:schemeClr val="bg2">
                    <a:lumMod val="90000"/>
                  </a:schemeClr>
                </a:solidFill>
              </a:rPr>
              <a:t>Sergius</a:t>
            </a:r>
            <a:r>
              <a:rPr lang="en-US" sz="2200" dirty="0">
                <a:solidFill>
                  <a:schemeClr val="bg2">
                    <a:lumMod val="90000"/>
                  </a:schemeClr>
                </a:solidFill>
              </a:rPr>
              <a:t> is a </a:t>
            </a:r>
            <a:r>
              <a:rPr lang="en-US" sz="2200" dirty="0" err="1">
                <a:solidFill>
                  <a:schemeClr val="bg2">
                    <a:lumMod val="90000"/>
                  </a:schemeClr>
                </a:solidFill>
              </a:rPr>
              <a:t>laura</a:t>
            </a:r>
            <a:r>
              <a:rPr lang="en-US" sz="2200" dirty="0">
                <a:solidFill>
                  <a:schemeClr val="bg2">
                    <a:lumMod val="90000"/>
                  </a:schemeClr>
                </a:solidFill>
              </a:rPr>
              <a:t>. The word “</a:t>
            </a:r>
            <a:r>
              <a:rPr lang="en-US" sz="2200" dirty="0" err="1">
                <a:solidFill>
                  <a:schemeClr val="bg2">
                    <a:lumMod val="90000"/>
                  </a:schemeClr>
                </a:solidFill>
              </a:rPr>
              <a:t>laura</a:t>
            </a:r>
            <a:r>
              <a:rPr lang="en-US" sz="2200" dirty="0">
                <a:solidFill>
                  <a:schemeClr val="bg2">
                    <a:lumMod val="90000"/>
                  </a:schemeClr>
                </a:solidFill>
              </a:rPr>
              <a:t>” translated from the Greek means “a most important monastery”. </a:t>
            </a:r>
            <a:endParaRPr lang="ru-RU" sz="2200" dirty="0">
              <a:solidFill>
                <a:schemeClr val="bg2">
                  <a:lumMod val="90000"/>
                </a:schemeClr>
              </a:solidFill>
            </a:endParaRPr>
          </a:p>
          <a:p>
            <a:pPr marL="0" indent="0">
              <a:buNone/>
            </a:pPr>
            <a:r>
              <a:rPr lang="ru-RU" sz="2200" dirty="0">
                <a:solidFill>
                  <a:schemeClr val="bg2">
                    <a:lumMod val="90000"/>
                  </a:schemeClr>
                </a:solidFill>
              </a:rPr>
              <a:t>   </a:t>
            </a:r>
            <a:r>
              <a:rPr lang="en-US" sz="2200" dirty="0">
                <a:solidFill>
                  <a:schemeClr val="bg2">
                    <a:lumMod val="90000"/>
                  </a:schemeClr>
                </a:solidFill>
              </a:rPr>
              <a:t>The unusually high bell-tower dominates the whole ensemble. The mass of churches and other buildings creates a joyous, uplifting</a:t>
            </a:r>
            <a:endParaRPr lang="ru-RU" sz="2200" dirty="0">
              <a:solidFill>
                <a:schemeClr val="bg2">
                  <a:lumMod val="90000"/>
                </a:schemeClr>
              </a:solidFill>
            </a:endParaRPr>
          </a:p>
        </p:txBody>
      </p:sp>
      <p:sp>
        <p:nvSpPr>
          <p:cNvPr id="23" name="Подзаголовок 10">
            <a:extLst>
              <a:ext uri="{FF2B5EF4-FFF2-40B4-BE49-F238E27FC236}">
                <a16:creationId xmlns:a16="http://schemas.microsoft.com/office/drawing/2014/main" id="{83BE7534-9397-45B8-8A46-2D9977B8FDF7}"/>
              </a:ext>
            </a:extLst>
          </p:cNvPr>
          <p:cNvSpPr txBox="1">
            <a:spLocks/>
          </p:cNvSpPr>
          <p:nvPr/>
        </p:nvSpPr>
        <p:spPr>
          <a:xfrm>
            <a:off x="4447713" y="3843338"/>
            <a:ext cx="7744287" cy="28415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bg2">
                    <a:lumMod val="90000"/>
                  </a:schemeClr>
                </a:solidFill>
              </a:rPr>
              <a:t>sensation, particularly on sunny days, and recalls pictures of gingerbread towns on old woodcuts. This is one of Russia’s most important and highly revered monasteries, which still retains its greatness and renown. Here lie the relics of </a:t>
            </a:r>
            <a:r>
              <a:rPr lang="en-US" sz="2200" dirty="0" err="1">
                <a:solidFill>
                  <a:schemeClr val="bg2">
                    <a:lumMod val="90000"/>
                  </a:schemeClr>
                </a:solidFill>
              </a:rPr>
              <a:t>Sergius</a:t>
            </a:r>
            <a:r>
              <a:rPr lang="en-US" sz="2200" dirty="0">
                <a:solidFill>
                  <a:schemeClr val="bg2">
                    <a:lumMod val="90000"/>
                  </a:schemeClr>
                </a:solidFill>
              </a:rPr>
              <a:t> of </a:t>
            </a:r>
            <a:r>
              <a:rPr lang="en-US" sz="2200" dirty="0" err="1">
                <a:solidFill>
                  <a:schemeClr val="bg2">
                    <a:lumMod val="90000"/>
                  </a:schemeClr>
                </a:solidFill>
              </a:rPr>
              <a:t>Radonezh</a:t>
            </a:r>
            <a:r>
              <a:rPr lang="en-US" sz="2200" dirty="0">
                <a:solidFill>
                  <a:schemeClr val="bg2">
                    <a:lumMod val="90000"/>
                  </a:schemeClr>
                </a:solidFill>
              </a:rPr>
              <a:t>, that bring thousands of pilgrims here each year to do homage.</a:t>
            </a:r>
            <a:endParaRPr lang="ru-RU" sz="2200" dirty="0">
              <a:solidFill>
                <a:schemeClr val="bg2">
                  <a:lumMod val="90000"/>
                </a:schemeClr>
              </a:solidFill>
            </a:endParaRPr>
          </a:p>
          <a:p>
            <a:pPr marL="0" indent="0">
              <a:buNone/>
            </a:pPr>
            <a:r>
              <a:rPr lang="en-US" sz="2200" dirty="0">
                <a:solidFill>
                  <a:schemeClr val="bg2">
                    <a:lumMod val="90000"/>
                  </a:schemeClr>
                </a:solidFill>
              </a:rPr>
              <a:t>  In the Soviet period </a:t>
            </a:r>
            <a:r>
              <a:rPr lang="en-US" sz="2200" dirty="0" err="1">
                <a:solidFill>
                  <a:schemeClr val="bg2">
                    <a:lumMod val="90000"/>
                  </a:schemeClr>
                </a:solidFill>
              </a:rPr>
              <a:t>Sergiev</a:t>
            </a:r>
            <a:r>
              <a:rPr lang="en-US" sz="2200" dirty="0">
                <a:solidFill>
                  <a:schemeClr val="bg2">
                    <a:lumMod val="90000"/>
                  </a:schemeClr>
                </a:solidFill>
              </a:rPr>
              <a:t> </a:t>
            </a:r>
            <a:r>
              <a:rPr lang="en-US" sz="2200" dirty="0" err="1">
                <a:solidFill>
                  <a:schemeClr val="bg2">
                    <a:lumMod val="90000"/>
                  </a:schemeClr>
                </a:solidFill>
              </a:rPr>
              <a:t>Posad</a:t>
            </a:r>
            <a:r>
              <a:rPr lang="en-US" sz="2200" dirty="0">
                <a:solidFill>
                  <a:schemeClr val="bg2">
                    <a:lumMod val="90000"/>
                  </a:schemeClr>
                </a:solidFill>
              </a:rPr>
              <a:t> was renamed Zagorsk in </a:t>
            </a:r>
            <a:r>
              <a:rPr lang="en-US" sz="2200" dirty="0" err="1">
                <a:solidFill>
                  <a:schemeClr val="bg2">
                    <a:lumMod val="90000"/>
                  </a:schemeClr>
                </a:solidFill>
              </a:rPr>
              <a:t>honour</a:t>
            </a:r>
            <a:r>
              <a:rPr lang="en-US" sz="2200" dirty="0">
                <a:solidFill>
                  <a:schemeClr val="bg2">
                    <a:lumMod val="90000"/>
                  </a:schemeClr>
                </a:solidFill>
              </a:rPr>
              <a:t> of the revolutionary Zagorsky, but in 1991 it got its old name back.</a:t>
            </a:r>
            <a:endParaRPr lang="ru-RU" sz="2200" dirty="0">
              <a:solidFill>
                <a:schemeClr val="bg2">
                  <a:lumMod val="90000"/>
                </a:schemeClr>
              </a:solidFill>
            </a:endParaRPr>
          </a:p>
          <a:p>
            <a:pPr marL="0" indent="0">
              <a:buNone/>
            </a:pPr>
            <a:endParaRPr lang="ru-RU" sz="2200" dirty="0">
              <a:solidFill>
                <a:schemeClr val="bg2">
                  <a:lumMod val="90000"/>
                </a:schemeClr>
              </a:solidFill>
            </a:endParaRPr>
          </a:p>
        </p:txBody>
      </p:sp>
    </p:spTree>
    <p:extLst>
      <p:ext uri="{BB962C8B-B14F-4D97-AF65-F5344CB8AC3E}">
        <p14:creationId xmlns:p14="http://schemas.microsoft.com/office/powerpoint/2010/main" val="360481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0EE238B3-4801-4498-B5B2-D27E30B9517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0290" cy="6858000"/>
          </a:xfrm>
          <a:prstGeom prst="rect">
            <a:avLst/>
          </a:prstGeom>
        </p:spPr>
      </p:pic>
      <p:sp>
        <p:nvSpPr>
          <p:cNvPr id="4" name="Заголовок 3">
            <a:extLst>
              <a:ext uri="{FF2B5EF4-FFF2-40B4-BE49-F238E27FC236}">
                <a16:creationId xmlns:a16="http://schemas.microsoft.com/office/drawing/2014/main" id="{07284301-2F95-4B41-8707-02464AD1CEDE}"/>
              </a:ext>
            </a:extLst>
          </p:cNvPr>
          <p:cNvSpPr>
            <a:spLocks noGrp="1"/>
          </p:cNvSpPr>
          <p:nvPr>
            <p:ph type="ctrTitle"/>
          </p:nvPr>
        </p:nvSpPr>
        <p:spPr>
          <a:xfrm>
            <a:off x="1524000" y="386299"/>
            <a:ext cx="9144000" cy="1368175"/>
          </a:xfrm>
        </p:spPr>
        <p:txBody>
          <a:bodyPr>
            <a:normAutofit fontScale="90000"/>
          </a:bodyPr>
          <a:lstStyle/>
          <a:p>
            <a:pPr algn="ctr"/>
            <a:r>
              <a:rPr lang="en-US" b="1" dirty="0"/>
              <a:t>PERESLAVL-ZALESSKY</a:t>
            </a:r>
            <a:br>
              <a:rPr lang="ru-RU" dirty="0"/>
            </a:br>
            <a:endParaRPr lang="ru-RU" dirty="0"/>
          </a:p>
        </p:txBody>
      </p:sp>
      <p:sp>
        <p:nvSpPr>
          <p:cNvPr id="12" name="Подзаголовок 11">
            <a:extLst>
              <a:ext uri="{FF2B5EF4-FFF2-40B4-BE49-F238E27FC236}">
                <a16:creationId xmlns:a16="http://schemas.microsoft.com/office/drawing/2014/main" id="{D6AEF6A7-1FA8-4F0E-93E1-7129C49B7EC4}"/>
              </a:ext>
            </a:extLst>
          </p:cNvPr>
          <p:cNvSpPr>
            <a:spLocks noGrp="1"/>
          </p:cNvSpPr>
          <p:nvPr>
            <p:ph type="subTitle" idx="1"/>
          </p:nvPr>
        </p:nvSpPr>
        <p:spPr>
          <a:xfrm>
            <a:off x="3986073" y="1754473"/>
            <a:ext cx="8078679" cy="4717227"/>
          </a:xfrm>
        </p:spPr>
        <p:txBody>
          <a:bodyPr>
            <a:noAutofit/>
          </a:bodyPr>
          <a:lstStyle/>
          <a:p>
            <a:pPr algn="l"/>
            <a:r>
              <a:rPr lang="ru-RU" sz="1700" dirty="0">
                <a:solidFill>
                  <a:schemeClr val="tx2">
                    <a:lumMod val="20000"/>
                    <a:lumOff val="80000"/>
                  </a:schemeClr>
                </a:solidFill>
              </a:rPr>
              <a:t>  </a:t>
            </a:r>
            <a:r>
              <a:rPr lang="en-US" sz="1700" dirty="0" err="1">
                <a:solidFill>
                  <a:schemeClr val="tx2">
                    <a:lumMod val="20000"/>
                    <a:lumOff val="80000"/>
                  </a:schemeClr>
                </a:solidFill>
              </a:rPr>
              <a:t>Pereslavl-Zalessky</a:t>
            </a:r>
            <a:r>
              <a:rPr lang="en-US" sz="1700" dirty="0">
                <a:solidFill>
                  <a:schemeClr val="tx2">
                    <a:lumMod val="20000"/>
                    <a:lumOff val="80000"/>
                  </a:schemeClr>
                </a:solidFill>
              </a:rPr>
              <a:t> was founded in 1152 by Prince Yuri Dolgoruky.</a:t>
            </a:r>
            <a:endParaRPr lang="ru-RU" sz="1700" dirty="0">
              <a:solidFill>
                <a:schemeClr val="tx2">
                  <a:lumMod val="20000"/>
                  <a:lumOff val="80000"/>
                </a:schemeClr>
              </a:solidFill>
            </a:endParaRPr>
          </a:p>
          <a:p>
            <a:pPr algn="l"/>
            <a:r>
              <a:rPr lang="en-US" sz="1700" dirty="0">
                <a:solidFill>
                  <a:schemeClr val="tx2">
                    <a:lumMod val="20000"/>
                    <a:lumOff val="80000"/>
                  </a:schemeClr>
                </a:solidFill>
              </a:rPr>
              <a:t>  The population of this town is about 45 000 inhabitants.</a:t>
            </a:r>
            <a:endParaRPr lang="ru-RU" sz="1700" dirty="0">
              <a:solidFill>
                <a:schemeClr val="tx2">
                  <a:lumMod val="20000"/>
                  <a:lumOff val="80000"/>
                </a:schemeClr>
              </a:solidFill>
            </a:endParaRPr>
          </a:p>
          <a:p>
            <a:pPr algn="l"/>
            <a:r>
              <a:rPr lang="ru-RU" sz="1700" dirty="0">
                <a:solidFill>
                  <a:schemeClr val="tx2">
                    <a:lumMod val="20000"/>
                    <a:lumOff val="80000"/>
                  </a:schemeClr>
                </a:solidFill>
              </a:rPr>
              <a:t>  </a:t>
            </a:r>
            <a:r>
              <a:rPr lang="en-US" sz="1700" dirty="0">
                <a:solidFill>
                  <a:schemeClr val="tx2">
                    <a:lumMod val="20000"/>
                    <a:lumOff val="80000"/>
                  </a:schemeClr>
                </a:solidFill>
              </a:rPr>
              <a:t>One of the finest pages in the history of </a:t>
            </a:r>
            <a:r>
              <a:rPr lang="en-US" sz="1700" dirty="0" err="1">
                <a:solidFill>
                  <a:schemeClr val="tx2">
                    <a:lumMod val="20000"/>
                    <a:lumOff val="80000"/>
                  </a:schemeClr>
                </a:solidFill>
              </a:rPr>
              <a:t>Pereslavl-Zalessky</a:t>
            </a:r>
            <a:r>
              <a:rPr lang="en-US" sz="1700" dirty="0">
                <a:solidFill>
                  <a:schemeClr val="tx2">
                    <a:lumMod val="20000"/>
                    <a:lumOff val="80000"/>
                  </a:schemeClr>
                </a:solidFill>
              </a:rPr>
              <a:t> is connected with Peter the Great. On the banks of Lake </a:t>
            </a:r>
            <a:r>
              <a:rPr lang="en-US" sz="1700" dirty="0" err="1">
                <a:solidFill>
                  <a:schemeClr val="tx2">
                    <a:lumMod val="20000"/>
                    <a:lumOff val="80000"/>
                  </a:schemeClr>
                </a:solidFill>
              </a:rPr>
              <a:t>Pleshcheyevo</a:t>
            </a:r>
            <a:r>
              <a:rPr lang="en-US" sz="1700" dirty="0">
                <a:solidFill>
                  <a:schemeClr val="tx2">
                    <a:lumMod val="20000"/>
                    <a:lumOff val="80000"/>
                  </a:schemeClr>
                </a:solidFill>
              </a:rPr>
              <a:t> Peter the Great set about building the first Russian flotilla “for fun”, which marked the beginning of the Russian fleet.</a:t>
            </a:r>
            <a:endParaRPr lang="ru-RU" sz="1700" dirty="0">
              <a:solidFill>
                <a:schemeClr val="tx2">
                  <a:lumMod val="20000"/>
                  <a:lumOff val="80000"/>
                </a:schemeClr>
              </a:solidFill>
            </a:endParaRPr>
          </a:p>
          <a:p>
            <a:pPr algn="l"/>
            <a:r>
              <a:rPr lang="ru-RU" sz="1700" dirty="0">
                <a:solidFill>
                  <a:schemeClr val="tx2">
                    <a:lumMod val="20000"/>
                    <a:lumOff val="80000"/>
                  </a:schemeClr>
                </a:solidFill>
              </a:rPr>
              <a:t>  </a:t>
            </a:r>
            <a:r>
              <a:rPr lang="en-US" sz="1700" dirty="0">
                <a:solidFill>
                  <a:schemeClr val="tx2">
                    <a:lumMod val="20000"/>
                    <a:lumOff val="80000"/>
                  </a:schemeClr>
                </a:solidFill>
              </a:rPr>
              <a:t>Lake </a:t>
            </a:r>
            <a:r>
              <a:rPr lang="en-US" sz="1700" dirty="0" err="1">
                <a:solidFill>
                  <a:schemeClr val="tx2">
                    <a:lumMod val="20000"/>
                    <a:lumOff val="80000"/>
                  </a:schemeClr>
                </a:solidFill>
              </a:rPr>
              <a:t>Pleshcheyevo</a:t>
            </a:r>
            <a:r>
              <a:rPr lang="en-US" sz="1700" dirty="0">
                <a:solidFill>
                  <a:schemeClr val="tx2">
                    <a:lumMod val="20000"/>
                    <a:lumOff val="80000"/>
                  </a:schemeClr>
                </a:solidFill>
              </a:rPr>
              <a:t> is 9,5 km long and 6,7 km wide with a maximum depth of about 30 </a:t>
            </a:r>
            <a:r>
              <a:rPr lang="en-US" sz="1700" dirty="0" err="1">
                <a:solidFill>
                  <a:schemeClr val="tx2">
                    <a:lumMod val="20000"/>
                    <a:lumOff val="80000"/>
                  </a:schemeClr>
                </a:solidFill>
              </a:rPr>
              <a:t>metres</a:t>
            </a:r>
            <a:r>
              <a:rPr lang="en-US" sz="1700" dirty="0">
                <a:solidFill>
                  <a:schemeClr val="tx2">
                    <a:lumMod val="20000"/>
                    <a:lumOff val="80000"/>
                  </a:schemeClr>
                </a:solidFill>
              </a:rPr>
              <a:t>. It is one of the largest lakes in Central Russia. The lake that rocked the first ships of Russia’s sea fleet deserves to be called a sea. What is more the lake really does have the so-called </a:t>
            </a:r>
            <a:r>
              <a:rPr lang="en-US" sz="1700" dirty="0" err="1">
                <a:solidFill>
                  <a:schemeClr val="tx2">
                    <a:lumMod val="20000"/>
                    <a:lumOff val="80000"/>
                  </a:schemeClr>
                </a:solidFill>
              </a:rPr>
              <a:t>Pereslavl</a:t>
            </a:r>
            <a:r>
              <a:rPr lang="en-US" sz="1700" dirty="0">
                <a:solidFill>
                  <a:schemeClr val="tx2">
                    <a:lumMod val="20000"/>
                    <a:lumOff val="80000"/>
                  </a:schemeClr>
                </a:solidFill>
              </a:rPr>
              <a:t> herring, which is actually not herring at all, but a unique sort of whitefish (among other sorts) from the salmon family that specialists regard as a sea relict and still argue about how it could appear in a closed freshwater lake. Then this fish was called the </a:t>
            </a:r>
            <a:r>
              <a:rPr lang="en-US" sz="1700" dirty="0" err="1">
                <a:solidFill>
                  <a:schemeClr val="tx2">
                    <a:lumMod val="20000"/>
                    <a:lumOff val="80000"/>
                  </a:schemeClr>
                </a:solidFill>
              </a:rPr>
              <a:t>ryapushka</a:t>
            </a:r>
            <a:r>
              <a:rPr lang="en-US" sz="1700" dirty="0">
                <a:solidFill>
                  <a:schemeClr val="tx2">
                    <a:lumMod val="20000"/>
                    <a:lumOff val="80000"/>
                  </a:schemeClr>
                </a:solidFill>
              </a:rPr>
              <a:t>. A tender delicacy, it satisfied the most demanding palate and was always on the menu of the tsars and patriarchs during fasting.</a:t>
            </a:r>
            <a:endParaRPr lang="ru-RU" sz="1700" dirty="0">
              <a:solidFill>
                <a:schemeClr val="tx2">
                  <a:lumMod val="20000"/>
                  <a:lumOff val="80000"/>
                </a:schemeClr>
              </a:solidFill>
            </a:endParaRPr>
          </a:p>
          <a:p>
            <a:pPr algn="l"/>
            <a:r>
              <a:rPr lang="ru-RU" sz="1700" dirty="0">
                <a:solidFill>
                  <a:schemeClr val="tx2">
                    <a:lumMod val="20000"/>
                    <a:lumOff val="80000"/>
                  </a:schemeClr>
                </a:solidFill>
              </a:rPr>
              <a:t>  </a:t>
            </a:r>
            <a:r>
              <a:rPr lang="en-US" sz="1700" dirty="0">
                <a:solidFill>
                  <a:schemeClr val="tx2">
                    <a:lumMod val="20000"/>
                    <a:lumOff val="80000"/>
                  </a:schemeClr>
                </a:solidFill>
              </a:rPr>
              <a:t>There are four monasteries in </a:t>
            </a:r>
            <a:r>
              <a:rPr lang="en-US" sz="1700" dirty="0" err="1">
                <a:solidFill>
                  <a:schemeClr val="tx2">
                    <a:lumMod val="20000"/>
                    <a:lumOff val="80000"/>
                  </a:schemeClr>
                </a:solidFill>
              </a:rPr>
              <a:t>Pereslavl-Zalessky</a:t>
            </a:r>
            <a:r>
              <a:rPr lang="en-US" sz="1700" dirty="0">
                <a:solidFill>
                  <a:schemeClr val="tx2">
                    <a:lumMod val="20000"/>
                    <a:lumOff val="80000"/>
                  </a:schemeClr>
                </a:solidFill>
              </a:rPr>
              <a:t>. One of them is the </a:t>
            </a:r>
            <a:r>
              <a:rPr lang="en-US" sz="1700" dirty="0" err="1">
                <a:solidFill>
                  <a:schemeClr val="tx2">
                    <a:lumMod val="20000"/>
                    <a:lumOff val="80000"/>
                  </a:schemeClr>
                </a:solidFill>
              </a:rPr>
              <a:t>Goritsky</a:t>
            </a:r>
            <a:r>
              <a:rPr lang="en-US" sz="1700" dirty="0">
                <a:solidFill>
                  <a:schemeClr val="tx2">
                    <a:lumMod val="20000"/>
                    <a:lumOff val="80000"/>
                  </a:schemeClr>
                </a:solidFill>
              </a:rPr>
              <a:t> Monastery. It was founded in 15</a:t>
            </a:r>
            <a:r>
              <a:rPr lang="en-US" sz="1700" baseline="30000" dirty="0">
                <a:solidFill>
                  <a:schemeClr val="tx2">
                    <a:lumMod val="20000"/>
                    <a:lumOff val="80000"/>
                  </a:schemeClr>
                </a:solidFill>
              </a:rPr>
              <a:t>th</a:t>
            </a:r>
            <a:r>
              <a:rPr lang="en-US" sz="1700" dirty="0">
                <a:solidFill>
                  <a:schemeClr val="tx2">
                    <a:lumMod val="20000"/>
                    <a:lumOff val="80000"/>
                  </a:schemeClr>
                </a:solidFill>
              </a:rPr>
              <a:t> century. The monastery got its name from its location on high ground by the edge of a slope.</a:t>
            </a:r>
            <a:endParaRPr lang="ru-RU" sz="1700" dirty="0">
              <a:solidFill>
                <a:schemeClr val="tx2">
                  <a:lumMod val="20000"/>
                  <a:lumOff val="80000"/>
                </a:schemeClr>
              </a:solidFill>
            </a:endParaRPr>
          </a:p>
          <a:p>
            <a:pPr algn="l"/>
            <a:endParaRPr lang="ru-RU" sz="1700" dirty="0"/>
          </a:p>
        </p:txBody>
      </p:sp>
      <p:pic>
        <p:nvPicPr>
          <p:cNvPr id="8" name="Рисунок 7">
            <a:extLst>
              <a:ext uri="{FF2B5EF4-FFF2-40B4-BE49-F238E27FC236}">
                <a16:creationId xmlns:a16="http://schemas.microsoft.com/office/drawing/2014/main" id="{B7A38690-205D-4A07-93CE-56676B0D8EC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38200" y="1754474"/>
            <a:ext cx="2851434" cy="1796594"/>
          </a:xfrm>
          <a:prstGeom prst="rect">
            <a:avLst/>
          </a:prstGeom>
        </p:spPr>
      </p:pic>
      <p:pic>
        <p:nvPicPr>
          <p:cNvPr id="10" name="Рисунок 9">
            <a:extLst>
              <a:ext uri="{FF2B5EF4-FFF2-40B4-BE49-F238E27FC236}">
                <a16:creationId xmlns:a16="http://schemas.microsoft.com/office/drawing/2014/main" id="{55666C10-E73F-4763-A673-8F38010E2C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3727174"/>
            <a:ext cx="2851434" cy="2355575"/>
          </a:xfrm>
          <a:prstGeom prst="rect">
            <a:avLst/>
          </a:prstGeom>
        </p:spPr>
      </p:pic>
    </p:spTree>
    <p:extLst>
      <p:ext uri="{BB962C8B-B14F-4D97-AF65-F5344CB8AC3E}">
        <p14:creationId xmlns:p14="http://schemas.microsoft.com/office/powerpoint/2010/main" val="1119406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A29E30C-4594-423E-93A3-311796A5E899}"/>
              </a:ext>
            </a:extLst>
          </p:cNvPr>
          <p:cNvPicPr>
            <a:picLocks noGrp="1" noChangeAspect="1"/>
          </p:cNvPicPr>
          <p:nvPr>
            <p:ph idx="4294967295"/>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1999" cy="6858000"/>
          </a:xfrm>
        </p:spPr>
      </p:pic>
      <p:sp>
        <p:nvSpPr>
          <p:cNvPr id="2" name="Заголовок 1">
            <a:extLst>
              <a:ext uri="{FF2B5EF4-FFF2-40B4-BE49-F238E27FC236}">
                <a16:creationId xmlns:a16="http://schemas.microsoft.com/office/drawing/2014/main" id="{402A97B5-A2A2-492C-90C6-11A0E175BEFA}"/>
              </a:ext>
            </a:extLst>
          </p:cNvPr>
          <p:cNvSpPr>
            <a:spLocks noGrp="1"/>
          </p:cNvSpPr>
          <p:nvPr>
            <p:ph type="ctrTitle"/>
          </p:nvPr>
        </p:nvSpPr>
        <p:spPr>
          <a:xfrm>
            <a:off x="1524000" y="115411"/>
            <a:ext cx="9144000" cy="1699558"/>
          </a:xfrm>
        </p:spPr>
        <p:txBody>
          <a:bodyPr>
            <a:normAutofit fontScale="90000"/>
          </a:bodyPr>
          <a:lstStyle/>
          <a:p>
            <a:pPr algn="ctr"/>
            <a:r>
              <a:rPr lang="en-US" b="1" dirty="0"/>
              <a:t>ROSTOV THE GREAT</a:t>
            </a:r>
            <a:br>
              <a:rPr lang="ru-RU" dirty="0"/>
            </a:br>
            <a:endParaRPr lang="ru-RU" dirty="0"/>
          </a:p>
        </p:txBody>
      </p:sp>
      <p:sp>
        <p:nvSpPr>
          <p:cNvPr id="10" name="Подзаголовок 9">
            <a:extLst>
              <a:ext uri="{FF2B5EF4-FFF2-40B4-BE49-F238E27FC236}">
                <a16:creationId xmlns:a16="http://schemas.microsoft.com/office/drawing/2014/main" id="{A03C0880-4AD5-400B-8A47-31490B56156D}"/>
              </a:ext>
            </a:extLst>
          </p:cNvPr>
          <p:cNvSpPr>
            <a:spLocks noGrp="1"/>
          </p:cNvSpPr>
          <p:nvPr>
            <p:ph type="subTitle" idx="1"/>
          </p:nvPr>
        </p:nvSpPr>
        <p:spPr>
          <a:xfrm>
            <a:off x="266330" y="1377333"/>
            <a:ext cx="7821227" cy="4650605"/>
          </a:xfrm>
        </p:spPr>
        <p:txBody>
          <a:bodyPr>
            <a:noAutofit/>
          </a:bodyPr>
          <a:lstStyle/>
          <a:p>
            <a:pPr algn="l"/>
            <a:r>
              <a:rPr lang="en-US" sz="1900" dirty="0">
                <a:solidFill>
                  <a:schemeClr val="tx2">
                    <a:lumMod val="20000"/>
                    <a:lumOff val="80000"/>
                  </a:schemeClr>
                </a:solidFill>
              </a:rPr>
              <a:t>   Rostov the Great was founded in 862. The population is about 37 000 inhabitants.</a:t>
            </a:r>
            <a:endParaRPr lang="ru-RU" sz="1900" dirty="0">
              <a:solidFill>
                <a:schemeClr val="tx2">
                  <a:lumMod val="20000"/>
                  <a:lumOff val="80000"/>
                </a:schemeClr>
              </a:solidFill>
            </a:endParaRPr>
          </a:p>
          <a:p>
            <a:pPr algn="l"/>
            <a:r>
              <a:rPr lang="en-US" sz="1900" dirty="0">
                <a:solidFill>
                  <a:schemeClr val="tx2">
                    <a:lumMod val="20000"/>
                    <a:lumOff val="80000"/>
                  </a:schemeClr>
                </a:solidFill>
              </a:rPr>
              <a:t>The historical </a:t>
            </a:r>
            <a:r>
              <a:rPr lang="en-US" sz="1900" dirty="0" err="1">
                <a:solidFill>
                  <a:schemeClr val="tx2">
                    <a:lumMod val="20000"/>
                    <a:lumOff val="80000"/>
                  </a:schemeClr>
                </a:solidFill>
              </a:rPr>
              <a:t>centre</a:t>
            </a:r>
            <a:r>
              <a:rPr lang="en-US" sz="1900" dirty="0">
                <a:solidFill>
                  <a:schemeClr val="tx2">
                    <a:lumMod val="20000"/>
                    <a:lumOff val="80000"/>
                  </a:schemeClr>
                </a:solidFill>
              </a:rPr>
              <a:t> of Rostov the Great is the Rostov Kremlin. It was built in late 17</a:t>
            </a:r>
            <a:r>
              <a:rPr lang="en-US" sz="1900" baseline="30000" dirty="0">
                <a:solidFill>
                  <a:schemeClr val="tx2">
                    <a:lumMod val="20000"/>
                    <a:lumOff val="80000"/>
                  </a:schemeClr>
                </a:solidFill>
              </a:rPr>
              <a:t>th</a:t>
            </a:r>
            <a:r>
              <a:rPr lang="en-US" sz="1900" dirty="0">
                <a:solidFill>
                  <a:schemeClr val="tx2">
                    <a:lumMod val="20000"/>
                    <a:lumOff val="80000"/>
                  </a:schemeClr>
                </a:solidFill>
              </a:rPr>
              <a:t> century. The splendid ensemble of the kremlin dominates the surroundings creating a very special festive atmosphere. Everything here speaks of bygone days, remote pages of Russian history.</a:t>
            </a:r>
            <a:endParaRPr lang="ru-RU" sz="1900" dirty="0">
              <a:solidFill>
                <a:schemeClr val="tx2">
                  <a:lumMod val="20000"/>
                  <a:lumOff val="80000"/>
                </a:schemeClr>
              </a:solidFill>
            </a:endParaRPr>
          </a:p>
          <a:p>
            <a:pPr algn="l"/>
            <a:r>
              <a:rPr lang="en-US" sz="1900" dirty="0">
                <a:solidFill>
                  <a:schemeClr val="tx2">
                    <a:lumMod val="20000"/>
                    <a:lumOff val="80000"/>
                  </a:schemeClr>
                </a:solidFill>
              </a:rPr>
              <a:t>   Besides, there are two monasteries in Rostov the Great – the </a:t>
            </a:r>
            <a:r>
              <a:rPr lang="en-US" sz="1900" dirty="0" err="1">
                <a:solidFill>
                  <a:schemeClr val="tx2">
                    <a:lumMod val="20000"/>
                    <a:lumOff val="80000"/>
                  </a:schemeClr>
                </a:solidFill>
              </a:rPr>
              <a:t>Saviour</a:t>
            </a:r>
            <a:r>
              <a:rPr lang="en-US" sz="1900" dirty="0">
                <a:solidFill>
                  <a:schemeClr val="tx2">
                    <a:lumMod val="20000"/>
                    <a:lumOff val="80000"/>
                  </a:schemeClr>
                </a:solidFill>
              </a:rPr>
              <a:t> Monastery of St Jacob and the Abraham Monastery. They were built in 14</a:t>
            </a:r>
            <a:r>
              <a:rPr lang="en-US" sz="1900" baseline="30000" dirty="0">
                <a:solidFill>
                  <a:schemeClr val="tx2">
                    <a:lumMod val="20000"/>
                    <a:lumOff val="80000"/>
                  </a:schemeClr>
                </a:solidFill>
              </a:rPr>
              <a:t>th</a:t>
            </a:r>
            <a:r>
              <a:rPr lang="en-US" sz="1900" dirty="0">
                <a:solidFill>
                  <a:schemeClr val="tx2">
                    <a:lumMod val="20000"/>
                    <a:lumOff val="80000"/>
                  </a:schemeClr>
                </a:solidFill>
              </a:rPr>
              <a:t> and in 11-12</a:t>
            </a:r>
            <a:r>
              <a:rPr lang="en-US" sz="1900" baseline="30000" dirty="0">
                <a:solidFill>
                  <a:schemeClr val="tx2">
                    <a:lumMod val="20000"/>
                    <a:lumOff val="80000"/>
                  </a:schemeClr>
                </a:solidFill>
              </a:rPr>
              <a:t>th</a:t>
            </a:r>
            <a:r>
              <a:rPr lang="en-US" sz="1900" dirty="0">
                <a:solidFill>
                  <a:schemeClr val="tx2">
                    <a:lumMod val="20000"/>
                    <a:lumOff val="80000"/>
                  </a:schemeClr>
                </a:solidFill>
              </a:rPr>
              <a:t> centuries respectively.</a:t>
            </a:r>
            <a:endParaRPr lang="ru-RU" sz="1900" dirty="0">
              <a:solidFill>
                <a:schemeClr val="tx2">
                  <a:lumMod val="20000"/>
                  <a:lumOff val="80000"/>
                </a:schemeClr>
              </a:solidFill>
            </a:endParaRPr>
          </a:p>
          <a:p>
            <a:pPr algn="l"/>
            <a:r>
              <a:rPr lang="en-US" sz="1900" dirty="0">
                <a:solidFill>
                  <a:schemeClr val="tx2">
                    <a:lumMod val="20000"/>
                    <a:lumOff val="80000"/>
                  </a:schemeClr>
                </a:solidFill>
              </a:rPr>
              <a:t>   Yet Rostov the Great is famous for the Rostov enamels. In the 18</a:t>
            </a:r>
            <a:r>
              <a:rPr lang="en-US" sz="1900" baseline="30000" dirty="0">
                <a:solidFill>
                  <a:schemeClr val="tx2">
                    <a:lumMod val="20000"/>
                    <a:lumOff val="80000"/>
                  </a:schemeClr>
                </a:solidFill>
              </a:rPr>
              <a:t>th</a:t>
            </a:r>
            <a:r>
              <a:rPr lang="en-US" sz="1900" dirty="0">
                <a:solidFill>
                  <a:schemeClr val="tx2">
                    <a:lumMod val="20000"/>
                    <a:lumOff val="80000"/>
                  </a:schemeClr>
                </a:solidFill>
              </a:rPr>
              <a:t> century Rostov became a </a:t>
            </a:r>
            <a:r>
              <a:rPr lang="en-US" sz="1900" dirty="0" err="1">
                <a:solidFill>
                  <a:schemeClr val="tx2">
                    <a:lumMod val="20000"/>
                    <a:lumOff val="80000"/>
                  </a:schemeClr>
                </a:solidFill>
              </a:rPr>
              <a:t>centre</a:t>
            </a:r>
            <a:r>
              <a:rPr lang="en-US" sz="1900" dirty="0">
                <a:solidFill>
                  <a:schemeClr val="tx2">
                    <a:lumMod val="20000"/>
                    <a:lumOff val="80000"/>
                  </a:schemeClr>
                </a:solidFill>
              </a:rPr>
              <a:t> for producing enamel insets and individual articles. The insets were used mainly to decorate church plate. The enameled insets depicting subjects were </a:t>
            </a:r>
            <a:r>
              <a:rPr lang="en-US" sz="1900" dirty="0" err="1">
                <a:solidFill>
                  <a:schemeClr val="tx2">
                    <a:lumMod val="20000"/>
                    <a:lumOff val="80000"/>
                  </a:schemeClr>
                </a:solidFill>
              </a:rPr>
              <a:t>multi-coloured</a:t>
            </a:r>
            <a:r>
              <a:rPr lang="en-US" sz="1900" dirty="0">
                <a:solidFill>
                  <a:schemeClr val="tx2">
                    <a:lumMod val="20000"/>
                    <a:lumOff val="80000"/>
                  </a:schemeClr>
                </a:solidFill>
              </a:rPr>
              <a:t>, necessitating several firings, and were particularly valued. With time the demand for these insets decreased, and the masters turned instead to making powder cases, hand mirrors, earrings, bracelets and portrait brooches. </a:t>
            </a:r>
            <a:endParaRPr lang="ru-RU" sz="1900" dirty="0">
              <a:solidFill>
                <a:schemeClr val="tx2">
                  <a:lumMod val="20000"/>
                  <a:lumOff val="80000"/>
                </a:schemeClr>
              </a:solidFill>
            </a:endParaRPr>
          </a:p>
          <a:p>
            <a:pPr algn="l"/>
            <a:endParaRPr lang="ru-RU" sz="1900" dirty="0">
              <a:solidFill>
                <a:schemeClr val="tx2">
                  <a:lumMod val="20000"/>
                  <a:lumOff val="80000"/>
                </a:schemeClr>
              </a:solidFill>
            </a:endParaRPr>
          </a:p>
        </p:txBody>
      </p:sp>
      <p:pic>
        <p:nvPicPr>
          <p:cNvPr id="7" name="Рисунок 6">
            <a:extLst>
              <a:ext uri="{FF2B5EF4-FFF2-40B4-BE49-F238E27FC236}">
                <a16:creationId xmlns:a16="http://schemas.microsoft.com/office/drawing/2014/main" id="{D656F176-C28C-4AF1-B3B3-4818BF705A7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322558" y="1377333"/>
            <a:ext cx="3360456" cy="1903457"/>
          </a:xfrm>
          <a:prstGeom prst="rect">
            <a:avLst/>
          </a:prstGeom>
        </p:spPr>
      </p:pic>
      <p:pic>
        <p:nvPicPr>
          <p:cNvPr id="9" name="Рисунок 8">
            <a:extLst>
              <a:ext uri="{FF2B5EF4-FFF2-40B4-BE49-F238E27FC236}">
                <a16:creationId xmlns:a16="http://schemas.microsoft.com/office/drawing/2014/main" id="{1BCEEF76-8CA5-4BF3-B493-C1F2B533AD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2558" y="4037926"/>
            <a:ext cx="3395215" cy="2025096"/>
          </a:xfrm>
          <a:prstGeom prst="rect">
            <a:avLst/>
          </a:prstGeom>
        </p:spPr>
      </p:pic>
    </p:spTree>
    <p:extLst>
      <p:ext uri="{BB962C8B-B14F-4D97-AF65-F5344CB8AC3E}">
        <p14:creationId xmlns:p14="http://schemas.microsoft.com/office/powerpoint/2010/main" val="3743741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3F569CE3-3D17-4912-B05B-E96125473FC8}"/>
              </a:ext>
            </a:extLst>
          </p:cNvPr>
          <p:cNvPicPr>
            <a:picLocks noGrp="1" noChangeAspect="1"/>
          </p:cNvPicPr>
          <p:nvPr>
            <p:ph idx="4294967295"/>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p:spPr>
      </p:pic>
      <p:sp>
        <p:nvSpPr>
          <p:cNvPr id="6" name="Заголовок 5">
            <a:extLst>
              <a:ext uri="{FF2B5EF4-FFF2-40B4-BE49-F238E27FC236}">
                <a16:creationId xmlns:a16="http://schemas.microsoft.com/office/drawing/2014/main" id="{D6FB580F-F2B7-4C73-AA9B-9D00879F1FAD}"/>
              </a:ext>
            </a:extLst>
          </p:cNvPr>
          <p:cNvSpPr>
            <a:spLocks noGrp="1"/>
          </p:cNvSpPr>
          <p:nvPr>
            <p:ph type="ctrTitle"/>
          </p:nvPr>
        </p:nvSpPr>
        <p:spPr>
          <a:xfrm>
            <a:off x="1524000" y="501514"/>
            <a:ext cx="9144000" cy="1398308"/>
          </a:xfrm>
        </p:spPr>
        <p:txBody>
          <a:bodyPr>
            <a:normAutofit fontScale="90000"/>
          </a:bodyPr>
          <a:lstStyle/>
          <a:p>
            <a:r>
              <a:rPr lang="en-US" b="1" dirty="0"/>
              <a:t>YAROSLAVL</a:t>
            </a:r>
            <a:br>
              <a:rPr lang="ru-RU" dirty="0"/>
            </a:br>
            <a:endParaRPr lang="ru-RU" dirty="0"/>
          </a:p>
        </p:txBody>
      </p:sp>
      <p:sp>
        <p:nvSpPr>
          <p:cNvPr id="7" name="Подзаголовок 6">
            <a:extLst>
              <a:ext uri="{FF2B5EF4-FFF2-40B4-BE49-F238E27FC236}">
                <a16:creationId xmlns:a16="http://schemas.microsoft.com/office/drawing/2014/main" id="{4CDACC71-AD28-498C-9F05-603A84C3AEEA}"/>
              </a:ext>
            </a:extLst>
          </p:cNvPr>
          <p:cNvSpPr>
            <a:spLocks noGrp="1"/>
          </p:cNvSpPr>
          <p:nvPr>
            <p:ph type="subTitle" idx="1"/>
          </p:nvPr>
        </p:nvSpPr>
        <p:spPr>
          <a:xfrm>
            <a:off x="3923930" y="1200668"/>
            <a:ext cx="6744069" cy="4714736"/>
          </a:xfrm>
        </p:spPr>
        <p:txBody>
          <a:bodyPr>
            <a:normAutofit lnSpcReduction="10000"/>
          </a:bodyPr>
          <a:lstStyle/>
          <a:p>
            <a:pPr algn="l"/>
            <a:r>
              <a:rPr lang="en-US" dirty="0">
                <a:solidFill>
                  <a:schemeClr val="tx2">
                    <a:lumMod val="20000"/>
                    <a:lumOff val="80000"/>
                  </a:schemeClr>
                </a:solidFill>
              </a:rPr>
              <a:t>  Yaroslavl is the largest and most active of the Golden Ring towns. It was founded at the beginning of the 11</a:t>
            </a:r>
            <a:r>
              <a:rPr lang="en-US" baseline="30000" dirty="0">
                <a:solidFill>
                  <a:schemeClr val="tx2">
                    <a:lumMod val="20000"/>
                    <a:lumOff val="80000"/>
                  </a:schemeClr>
                </a:solidFill>
              </a:rPr>
              <a:t>th</a:t>
            </a:r>
            <a:r>
              <a:rPr lang="en-US" dirty="0">
                <a:solidFill>
                  <a:schemeClr val="tx2">
                    <a:lumMod val="20000"/>
                    <a:lumOff val="80000"/>
                  </a:schemeClr>
                </a:solidFill>
              </a:rPr>
              <a:t> century by Prince </a:t>
            </a:r>
            <a:r>
              <a:rPr lang="en-US" dirty="0" err="1">
                <a:solidFill>
                  <a:schemeClr val="tx2">
                    <a:lumMod val="20000"/>
                    <a:lumOff val="80000"/>
                  </a:schemeClr>
                </a:solidFill>
              </a:rPr>
              <a:t>Yaroslav</a:t>
            </a:r>
            <a:r>
              <a:rPr lang="en-US" dirty="0">
                <a:solidFill>
                  <a:schemeClr val="tx2">
                    <a:lumMod val="20000"/>
                    <a:lumOff val="80000"/>
                  </a:schemeClr>
                </a:solidFill>
              </a:rPr>
              <a:t> the Wise of Kiev as a fortified town on the right bank of the Volga at the point where the </a:t>
            </a:r>
            <a:r>
              <a:rPr lang="en-US" dirty="0" err="1">
                <a:solidFill>
                  <a:schemeClr val="tx2">
                    <a:lumMod val="20000"/>
                    <a:lumOff val="80000"/>
                  </a:schemeClr>
                </a:solidFill>
              </a:rPr>
              <a:t>Kotorosl</a:t>
            </a:r>
            <a:r>
              <a:rPr lang="en-US" dirty="0">
                <a:solidFill>
                  <a:schemeClr val="tx2">
                    <a:lumMod val="20000"/>
                    <a:lumOff val="80000"/>
                  </a:schemeClr>
                </a:solidFill>
              </a:rPr>
              <a:t> flows into it.</a:t>
            </a:r>
            <a:endParaRPr lang="ru-RU" dirty="0">
              <a:solidFill>
                <a:schemeClr val="tx2">
                  <a:lumMod val="20000"/>
                  <a:lumOff val="80000"/>
                </a:schemeClr>
              </a:solidFill>
            </a:endParaRPr>
          </a:p>
          <a:p>
            <a:pPr algn="l"/>
            <a:r>
              <a:rPr lang="en-US" dirty="0">
                <a:solidFill>
                  <a:schemeClr val="tx2">
                    <a:lumMod val="20000"/>
                    <a:lumOff val="80000"/>
                  </a:schemeClr>
                </a:solidFill>
              </a:rPr>
              <a:t>The population of Yaroslavl is about 628 000 people.</a:t>
            </a:r>
            <a:endParaRPr lang="ru-RU" dirty="0">
              <a:solidFill>
                <a:schemeClr val="tx2">
                  <a:lumMod val="20000"/>
                  <a:lumOff val="80000"/>
                </a:schemeClr>
              </a:solidFill>
            </a:endParaRPr>
          </a:p>
          <a:p>
            <a:pPr algn="l"/>
            <a:r>
              <a:rPr lang="en-US" dirty="0">
                <a:solidFill>
                  <a:schemeClr val="tx2">
                    <a:lumMod val="20000"/>
                    <a:lumOff val="80000"/>
                  </a:schemeClr>
                </a:solidFill>
              </a:rPr>
              <a:t>  There are many churches in Yaroslavl. The Church of St Elijah the Prophet (1647 – 1650) is one of the most beautiful. It is situated in the </a:t>
            </a:r>
            <a:r>
              <a:rPr lang="en-US" dirty="0" err="1">
                <a:solidFill>
                  <a:schemeClr val="tx2">
                    <a:lumMod val="20000"/>
                    <a:lumOff val="80000"/>
                  </a:schemeClr>
                </a:solidFill>
              </a:rPr>
              <a:t>centre</a:t>
            </a:r>
            <a:r>
              <a:rPr lang="en-US" dirty="0">
                <a:solidFill>
                  <a:schemeClr val="tx2">
                    <a:lumMod val="20000"/>
                    <a:lumOff val="80000"/>
                  </a:schemeClr>
                </a:solidFill>
              </a:rPr>
              <a:t> of Yaroslavl, on the town’s main square, </a:t>
            </a:r>
            <a:r>
              <a:rPr lang="en-US" dirty="0" err="1">
                <a:solidFill>
                  <a:schemeClr val="tx2">
                    <a:lumMod val="20000"/>
                    <a:lumOff val="80000"/>
                  </a:schemeClr>
                </a:solidFill>
              </a:rPr>
              <a:t>Sovietskaya</a:t>
            </a:r>
            <a:r>
              <a:rPr lang="en-US" dirty="0">
                <a:solidFill>
                  <a:schemeClr val="tx2">
                    <a:lumMod val="20000"/>
                    <a:lumOff val="80000"/>
                  </a:schemeClr>
                </a:solidFill>
              </a:rPr>
              <a:t>.</a:t>
            </a:r>
            <a:endParaRPr lang="ru-RU" dirty="0">
              <a:solidFill>
                <a:schemeClr val="tx2">
                  <a:lumMod val="20000"/>
                  <a:lumOff val="80000"/>
                </a:schemeClr>
              </a:solidFill>
            </a:endParaRPr>
          </a:p>
          <a:p>
            <a:pPr algn="l"/>
            <a:r>
              <a:rPr lang="en-US" dirty="0">
                <a:solidFill>
                  <a:schemeClr val="tx2">
                    <a:lumMod val="20000"/>
                    <a:lumOff val="80000"/>
                  </a:schemeClr>
                </a:solidFill>
              </a:rPr>
              <a:t>  Besides, Yaroslavl is famous for the </a:t>
            </a:r>
            <a:r>
              <a:rPr lang="en-US" dirty="0" err="1">
                <a:solidFill>
                  <a:schemeClr val="tx2">
                    <a:lumMod val="20000"/>
                    <a:lumOff val="80000"/>
                  </a:schemeClr>
                </a:solidFill>
              </a:rPr>
              <a:t>Saviour</a:t>
            </a:r>
            <a:r>
              <a:rPr lang="en-US" dirty="0">
                <a:solidFill>
                  <a:schemeClr val="tx2">
                    <a:lumMod val="20000"/>
                    <a:lumOff val="80000"/>
                  </a:schemeClr>
                </a:solidFill>
              </a:rPr>
              <a:t> Monastery. It was founded in the second half of the 12</a:t>
            </a:r>
            <a:r>
              <a:rPr lang="en-US" baseline="30000" dirty="0">
                <a:solidFill>
                  <a:schemeClr val="tx2">
                    <a:lumMod val="20000"/>
                    <a:lumOff val="80000"/>
                  </a:schemeClr>
                </a:solidFill>
              </a:rPr>
              <a:t>th</a:t>
            </a:r>
            <a:r>
              <a:rPr lang="en-US" dirty="0">
                <a:solidFill>
                  <a:schemeClr val="tx2">
                    <a:lumMod val="20000"/>
                    <a:lumOff val="80000"/>
                  </a:schemeClr>
                </a:solidFill>
              </a:rPr>
              <a:t> century. After a fire in 1501 the monastery buildings were rebuilt in stone.</a:t>
            </a:r>
            <a:endParaRPr lang="ru-RU" dirty="0">
              <a:solidFill>
                <a:schemeClr val="tx2">
                  <a:lumMod val="20000"/>
                  <a:lumOff val="80000"/>
                </a:schemeClr>
              </a:solidFill>
            </a:endParaRPr>
          </a:p>
          <a:p>
            <a:pPr algn="l"/>
            <a:endParaRPr lang="ru-RU" dirty="0">
              <a:solidFill>
                <a:schemeClr val="tx2">
                  <a:lumMod val="20000"/>
                  <a:lumOff val="80000"/>
                </a:schemeClr>
              </a:solidFill>
            </a:endParaRPr>
          </a:p>
        </p:txBody>
      </p:sp>
      <p:pic>
        <p:nvPicPr>
          <p:cNvPr id="9" name="Рисунок 8">
            <a:extLst>
              <a:ext uri="{FF2B5EF4-FFF2-40B4-BE49-F238E27FC236}">
                <a16:creationId xmlns:a16="http://schemas.microsoft.com/office/drawing/2014/main" id="{8E11270C-39B3-4200-8B18-2F10321A2AB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52052" y="1200668"/>
            <a:ext cx="3487623" cy="4714736"/>
          </a:xfrm>
          <a:prstGeom prst="rect">
            <a:avLst/>
          </a:prstGeom>
        </p:spPr>
      </p:pic>
    </p:spTree>
    <p:extLst>
      <p:ext uri="{BB962C8B-B14F-4D97-AF65-F5344CB8AC3E}">
        <p14:creationId xmlns:p14="http://schemas.microsoft.com/office/powerpoint/2010/main" val="2910753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50EEB27E-2352-4489-BD85-116E96007811}"/>
              </a:ext>
            </a:extLst>
          </p:cNvPr>
          <p:cNvPicPr>
            <a:picLocks noGrp="1" noChangeAspect="1"/>
          </p:cNvPicPr>
          <p:nvPr>
            <p:ph idx="4294967295"/>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69113"/>
          </a:xfrm>
        </p:spPr>
      </p:pic>
      <p:sp>
        <p:nvSpPr>
          <p:cNvPr id="2" name="Заголовок 1">
            <a:extLst>
              <a:ext uri="{FF2B5EF4-FFF2-40B4-BE49-F238E27FC236}">
                <a16:creationId xmlns:a16="http://schemas.microsoft.com/office/drawing/2014/main" id="{5BB7A6D8-16F1-447A-A3B9-8929118CEB44}"/>
              </a:ext>
            </a:extLst>
          </p:cNvPr>
          <p:cNvSpPr>
            <a:spLocks noGrp="1"/>
          </p:cNvSpPr>
          <p:nvPr>
            <p:ph type="ctrTitle"/>
          </p:nvPr>
        </p:nvSpPr>
        <p:spPr>
          <a:xfrm>
            <a:off x="1524000" y="310719"/>
            <a:ext cx="9144000" cy="1655762"/>
          </a:xfrm>
        </p:spPr>
        <p:txBody>
          <a:bodyPr>
            <a:normAutofit fontScale="90000"/>
          </a:bodyPr>
          <a:lstStyle/>
          <a:p>
            <a:pPr algn="ctr"/>
            <a:r>
              <a:rPr lang="en-US" b="1" dirty="0"/>
              <a:t>KOSTROMA</a:t>
            </a:r>
            <a:br>
              <a:rPr lang="ru-RU" dirty="0"/>
            </a:br>
            <a:endParaRPr lang="ru-RU" dirty="0"/>
          </a:p>
        </p:txBody>
      </p:sp>
      <p:sp>
        <p:nvSpPr>
          <p:cNvPr id="8" name="Подзаголовок 7">
            <a:extLst>
              <a:ext uri="{FF2B5EF4-FFF2-40B4-BE49-F238E27FC236}">
                <a16:creationId xmlns:a16="http://schemas.microsoft.com/office/drawing/2014/main" id="{BA242E6D-C08A-49AA-830D-1C8D0A9165D2}"/>
              </a:ext>
            </a:extLst>
          </p:cNvPr>
          <p:cNvSpPr>
            <a:spLocks noGrp="1"/>
          </p:cNvSpPr>
          <p:nvPr>
            <p:ph type="subTitle" idx="1"/>
          </p:nvPr>
        </p:nvSpPr>
        <p:spPr>
          <a:xfrm>
            <a:off x="585926" y="1378480"/>
            <a:ext cx="6951216" cy="4267718"/>
          </a:xfrm>
        </p:spPr>
        <p:txBody>
          <a:bodyPr>
            <a:normAutofit fontScale="85000" lnSpcReduction="20000"/>
          </a:bodyPr>
          <a:lstStyle/>
          <a:p>
            <a:pPr algn="l"/>
            <a:r>
              <a:rPr lang="en-US" dirty="0">
                <a:solidFill>
                  <a:schemeClr val="bg2">
                    <a:lumMod val="90000"/>
                  </a:schemeClr>
                </a:solidFill>
              </a:rPr>
              <a:t>  Kostroma was founded in 1151 by Prince Yuri </a:t>
            </a:r>
            <a:r>
              <a:rPr lang="en-US" dirty="0" err="1">
                <a:solidFill>
                  <a:schemeClr val="bg2">
                    <a:lumMod val="90000"/>
                  </a:schemeClr>
                </a:solidFill>
              </a:rPr>
              <a:t>Dolgoruki</a:t>
            </a:r>
            <a:r>
              <a:rPr lang="en-US" dirty="0">
                <a:solidFill>
                  <a:schemeClr val="bg2">
                    <a:lumMod val="90000"/>
                  </a:schemeClr>
                </a:solidFill>
              </a:rPr>
              <a:t> of </a:t>
            </a:r>
            <a:r>
              <a:rPr lang="en-US" dirty="0" err="1">
                <a:solidFill>
                  <a:schemeClr val="bg2">
                    <a:lumMod val="90000"/>
                  </a:schemeClr>
                </a:solidFill>
              </a:rPr>
              <a:t>Suzdal</a:t>
            </a:r>
            <a:r>
              <a:rPr lang="en-US" dirty="0">
                <a:solidFill>
                  <a:schemeClr val="bg2">
                    <a:lumMod val="90000"/>
                  </a:schemeClr>
                </a:solidFill>
              </a:rPr>
              <a:t>. </a:t>
            </a:r>
            <a:endParaRPr lang="ru-RU" dirty="0">
              <a:solidFill>
                <a:schemeClr val="bg2">
                  <a:lumMod val="90000"/>
                </a:schemeClr>
              </a:solidFill>
            </a:endParaRPr>
          </a:p>
          <a:p>
            <a:pPr algn="l"/>
            <a:r>
              <a:rPr lang="en-US" dirty="0">
                <a:solidFill>
                  <a:schemeClr val="bg2">
                    <a:lumMod val="90000"/>
                  </a:schemeClr>
                </a:solidFill>
              </a:rPr>
              <a:t>The population of Kostroma is about 286 000 inhabitants.</a:t>
            </a:r>
            <a:endParaRPr lang="ru-RU" dirty="0">
              <a:solidFill>
                <a:schemeClr val="bg2">
                  <a:lumMod val="90000"/>
                </a:schemeClr>
              </a:solidFill>
            </a:endParaRPr>
          </a:p>
          <a:p>
            <a:pPr algn="l"/>
            <a:r>
              <a:rPr lang="en-US" dirty="0">
                <a:solidFill>
                  <a:schemeClr val="bg2">
                    <a:lumMod val="90000"/>
                  </a:schemeClr>
                </a:solidFill>
              </a:rPr>
              <a:t>  Kostroma is famous for the </a:t>
            </a:r>
            <a:r>
              <a:rPr lang="en-US" dirty="0" err="1">
                <a:solidFill>
                  <a:schemeClr val="bg2">
                    <a:lumMod val="90000"/>
                  </a:schemeClr>
                </a:solidFill>
              </a:rPr>
              <a:t>Hypatian</a:t>
            </a:r>
            <a:r>
              <a:rPr lang="en-US" dirty="0">
                <a:solidFill>
                  <a:schemeClr val="bg2">
                    <a:lumMod val="90000"/>
                  </a:schemeClr>
                </a:solidFill>
              </a:rPr>
              <a:t> Monastery and the open-air Museum of Wooden Architecture.</a:t>
            </a:r>
            <a:endParaRPr lang="ru-RU" dirty="0">
              <a:solidFill>
                <a:schemeClr val="bg2">
                  <a:lumMod val="90000"/>
                </a:schemeClr>
              </a:solidFill>
            </a:endParaRPr>
          </a:p>
          <a:p>
            <a:pPr algn="l"/>
            <a:r>
              <a:rPr lang="en-US" dirty="0">
                <a:solidFill>
                  <a:schemeClr val="bg2">
                    <a:lumMod val="90000"/>
                  </a:schemeClr>
                </a:solidFill>
              </a:rPr>
              <a:t>  The </a:t>
            </a:r>
            <a:r>
              <a:rPr lang="en-US" dirty="0" err="1">
                <a:solidFill>
                  <a:schemeClr val="bg2">
                    <a:lumMod val="90000"/>
                  </a:schemeClr>
                </a:solidFill>
              </a:rPr>
              <a:t>Hypatian</a:t>
            </a:r>
            <a:r>
              <a:rPr lang="en-US" dirty="0">
                <a:solidFill>
                  <a:schemeClr val="bg2">
                    <a:lumMod val="90000"/>
                  </a:schemeClr>
                </a:solidFill>
              </a:rPr>
              <a:t> Monastery is situated on the promontory between the Volga and the Kostroma. It was founded in 1275.</a:t>
            </a:r>
            <a:endParaRPr lang="ru-RU" dirty="0">
              <a:solidFill>
                <a:schemeClr val="bg2">
                  <a:lumMod val="90000"/>
                </a:schemeClr>
              </a:solidFill>
            </a:endParaRPr>
          </a:p>
          <a:p>
            <a:pPr algn="l"/>
            <a:r>
              <a:rPr lang="en-US" dirty="0">
                <a:solidFill>
                  <a:schemeClr val="bg2">
                    <a:lumMod val="90000"/>
                  </a:schemeClr>
                </a:solidFill>
              </a:rPr>
              <a:t>  The open-air Museum of Wooden Architecture is located in a picturesque meadow by the River </a:t>
            </a:r>
            <a:r>
              <a:rPr lang="en-US" dirty="0" err="1">
                <a:solidFill>
                  <a:schemeClr val="bg2">
                    <a:lumMod val="90000"/>
                  </a:schemeClr>
                </a:solidFill>
              </a:rPr>
              <a:t>Igumenka</a:t>
            </a:r>
            <a:r>
              <a:rPr lang="en-US" dirty="0">
                <a:solidFill>
                  <a:schemeClr val="bg2">
                    <a:lumMod val="90000"/>
                  </a:schemeClr>
                </a:solidFill>
              </a:rPr>
              <a:t>. Here you will find churches, log cabins and other buildings from all over Kostroma Region. </a:t>
            </a:r>
            <a:endParaRPr lang="ru-RU" dirty="0">
              <a:solidFill>
                <a:schemeClr val="bg2">
                  <a:lumMod val="90000"/>
                </a:schemeClr>
              </a:solidFill>
            </a:endParaRPr>
          </a:p>
          <a:p>
            <a:pPr algn="l"/>
            <a:r>
              <a:rPr lang="en-US" dirty="0">
                <a:solidFill>
                  <a:schemeClr val="bg2">
                    <a:lumMod val="90000"/>
                  </a:schemeClr>
                </a:solidFill>
              </a:rPr>
              <a:t>  The best souvenirs to take home from Kostroma are the beautiful items made of pure linen. The bright and attractive linen tablecloths and napkins on the trays of local traders are real works of art.</a:t>
            </a:r>
            <a:endParaRPr lang="ru-RU" dirty="0">
              <a:solidFill>
                <a:schemeClr val="bg2">
                  <a:lumMod val="90000"/>
                </a:schemeClr>
              </a:solidFill>
            </a:endParaRPr>
          </a:p>
          <a:p>
            <a:pPr algn="l"/>
            <a:endParaRPr lang="ru-RU" dirty="0">
              <a:solidFill>
                <a:schemeClr val="bg2">
                  <a:lumMod val="90000"/>
                </a:schemeClr>
              </a:solidFill>
            </a:endParaRPr>
          </a:p>
        </p:txBody>
      </p:sp>
      <p:pic>
        <p:nvPicPr>
          <p:cNvPr id="7" name="Рисунок 6">
            <a:extLst>
              <a:ext uri="{FF2B5EF4-FFF2-40B4-BE49-F238E27FC236}">
                <a16:creationId xmlns:a16="http://schemas.microsoft.com/office/drawing/2014/main" id="{45788D2B-9650-4A37-A232-68903EBC3F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827" y="1378480"/>
            <a:ext cx="3847028" cy="1959524"/>
          </a:xfrm>
          <a:prstGeom prst="rect">
            <a:avLst/>
          </a:prstGeom>
        </p:spPr>
      </p:pic>
      <p:pic>
        <p:nvPicPr>
          <p:cNvPr id="10" name="Рисунок 9">
            <a:extLst>
              <a:ext uri="{FF2B5EF4-FFF2-40B4-BE49-F238E27FC236}">
                <a16:creationId xmlns:a16="http://schemas.microsoft.com/office/drawing/2014/main" id="{855ED787-BBFA-47DE-ADC5-5952C3132D2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123068" y="3861787"/>
            <a:ext cx="3861787" cy="1784412"/>
          </a:xfrm>
          <a:prstGeom prst="rect">
            <a:avLst/>
          </a:prstGeom>
        </p:spPr>
      </p:pic>
    </p:spTree>
    <p:extLst>
      <p:ext uri="{BB962C8B-B14F-4D97-AF65-F5344CB8AC3E}">
        <p14:creationId xmlns:p14="http://schemas.microsoft.com/office/powerpoint/2010/main" val="2081983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a:extLst>
              <a:ext uri="{FF2B5EF4-FFF2-40B4-BE49-F238E27FC236}">
                <a16:creationId xmlns:a16="http://schemas.microsoft.com/office/drawing/2014/main" id="{4DD8959E-7594-4E4C-BDF1-F2572D68A511}"/>
              </a:ext>
            </a:extLst>
          </p:cNvPr>
          <p:cNvPicPr>
            <a:picLocks noGrp="1" noChangeAspect="1"/>
          </p:cNvPicPr>
          <p:nvPr>
            <p:ph idx="4294967295"/>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a:extLst>
              <a:ext uri="{FF2B5EF4-FFF2-40B4-BE49-F238E27FC236}">
                <a16:creationId xmlns:a16="http://schemas.microsoft.com/office/drawing/2014/main" id="{68C028C1-8D3B-4038-8DE4-D958E0B481DE}"/>
              </a:ext>
            </a:extLst>
          </p:cNvPr>
          <p:cNvSpPr>
            <a:spLocks noGrp="1"/>
          </p:cNvSpPr>
          <p:nvPr>
            <p:ph type="ctrTitle"/>
          </p:nvPr>
        </p:nvSpPr>
        <p:spPr>
          <a:xfrm>
            <a:off x="1524000" y="186431"/>
            <a:ext cx="9144000" cy="1491449"/>
          </a:xfrm>
        </p:spPr>
        <p:txBody>
          <a:bodyPr>
            <a:normAutofit fontScale="90000"/>
          </a:bodyPr>
          <a:lstStyle/>
          <a:p>
            <a:pPr algn="ctr"/>
            <a:r>
              <a:rPr lang="ru-RU" b="1" dirty="0" err="1"/>
              <a:t>Questions</a:t>
            </a:r>
            <a:br>
              <a:rPr lang="ru-RU" dirty="0"/>
            </a:br>
            <a:endParaRPr lang="ru-RU" dirty="0"/>
          </a:p>
        </p:txBody>
      </p:sp>
      <p:sp>
        <p:nvSpPr>
          <p:cNvPr id="10" name="Подзаголовок 9">
            <a:extLst>
              <a:ext uri="{FF2B5EF4-FFF2-40B4-BE49-F238E27FC236}">
                <a16:creationId xmlns:a16="http://schemas.microsoft.com/office/drawing/2014/main" id="{A223E8E5-5C02-4497-B832-DC937C6E176F}"/>
              </a:ext>
            </a:extLst>
          </p:cNvPr>
          <p:cNvSpPr>
            <a:spLocks noGrp="1"/>
          </p:cNvSpPr>
          <p:nvPr>
            <p:ph type="subTitle" idx="1"/>
          </p:nvPr>
        </p:nvSpPr>
        <p:spPr>
          <a:xfrm>
            <a:off x="275207" y="1233995"/>
            <a:ext cx="11736279" cy="5504155"/>
          </a:xfrm>
        </p:spPr>
        <p:txBody>
          <a:bodyPr/>
          <a:lstStyle/>
          <a:p>
            <a:pPr algn="l"/>
            <a:r>
              <a:rPr lang="ru-RU" dirty="0">
                <a:solidFill>
                  <a:schemeClr val="bg2">
                    <a:lumMod val="90000"/>
                  </a:schemeClr>
                </a:solidFill>
              </a:rPr>
              <a:t>S</a:t>
            </a:r>
            <a:r>
              <a:rPr lang="en-US" dirty="0" err="1">
                <a:solidFill>
                  <a:schemeClr val="bg2">
                    <a:lumMod val="90000"/>
                  </a:schemeClr>
                </a:solidFill>
              </a:rPr>
              <a:t>ergiev</a:t>
            </a:r>
            <a:r>
              <a:rPr lang="ru-RU" dirty="0">
                <a:solidFill>
                  <a:schemeClr val="bg2">
                    <a:lumMod val="90000"/>
                  </a:schemeClr>
                </a:solidFill>
              </a:rPr>
              <a:t> </a:t>
            </a:r>
            <a:r>
              <a:rPr lang="en-US" dirty="0" err="1">
                <a:solidFill>
                  <a:schemeClr val="bg2">
                    <a:lumMod val="90000"/>
                  </a:schemeClr>
                </a:solidFill>
              </a:rPr>
              <a:t>possd</a:t>
            </a:r>
            <a:r>
              <a:rPr lang="en-US" dirty="0">
                <a:solidFill>
                  <a:schemeClr val="bg2">
                    <a:lumMod val="90000"/>
                  </a:schemeClr>
                </a:solidFill>
              </a:rPr>
              <a:t> was founded by Prince Yuri Dolgoruky?</a:t>
            </a:r>
          </a:p>
          <a:p>
            <a:pPr marL="457200" indent="-457200" algn="l">
              <a:buAutoNum type="arabicPeriod"/>
            </a:pPr>
            <a:endParaRPr lang="en-US" dirty="0">
              <a:solidFill>
                <a:schemeClr val="bg2">
                  <a:lumMod val="90000"/>
                </a:schemeClr>
              </a:solidFill>
            </a:endParaRPr>
          </a:p>
          <a:p>
            <a:pPr marL="457200" indent="-457200" algn="l">
              <a:buAutoNum type="arabicPeriod"/>
            </a:pPr>
            <a:endParaRPr lang="en-US" dirty="0">
              <a:solidFill>
                <a:schemeClr val="bg2">
                  <a:lumMod val="90000"/>
                </a:schemeClr>
              </a:solidFill>
            </a:endParaRPr>
          </a:p>
          <a:p>
            <a:pPr algn="l"/>
            <a:r>
              <a:rPr lang="en-US" dirty="0" err="1">
                <a:solidFill>
                  <a:schemeClr val="bg2">
                    <a:lumMod val="90000"/>
                  </a:schemeClr>
                </a:solidFill>
              </a:rPr>
              <a:t>Pereslavl-Zalessky</a:t>
            </a:r>
            <a:r>
              <a:rPr lang="en-US" dirty="0">
                <a:solidFill>
                  <a:schemeClr val="bg2">
                    <a:lumMod val="90000"/>
                  </a:schemeClr>
                </a:solidFill>
              </a:rPr>
              <a:t> was founded in 1152?</a:t>
            </a:r>
          </a:p>
          <a:p>
            <a:pPr algn="l"/>
            <a:endParaRPr lang="en-US" dirty="0">
              <a:solidFill>
                <a:schemeClr val="bg2">
                  <a:lumMod val="90000"/>
                </a:schemeClr>
              </a:solidFill>
            </a:endParaRPr>
          </a:p>
          <a:p>
            <a:pPr algn="l"/>
            <a:endParaRPr lang="en-US" dirty="0">
              <a:solidFill>
                <a:schemeClr val="bg2">
                  <a:lumMod val="90000"/>
                </a:schemeClr>
              </a:solidFill>
            </a:endParaRPr>
          </a:p>
          <a:p>
            <a:pPr algn="l"/>
            <a:r>
              <a:rPr lang="en-US" dirty="0">
                <a:solidFill>
                  <a:schemeClr val="bg2">
                    <a:lumMod val="90000"/>
                  </a:schemeClr>
                </a:solidFill>
              </a:rPr>
              <a:t>Is there only one monastery in Rostov the Great?</a:t>
            </a:r>
          </a:p>
          <a:p>
            <a:pPr algn="l"/>
            <a:endParaRPr lang="en-US" dirty="0">
              <a:solidFill>
                <a:schemeClr val="bg2">
                  <a:lumMod val="90000"/>
                </a:schemeClr>
              </a:solidFill>
            </a:endParaRPr>
          </a:p>
          <a:p>
            <a:pPr algn="l"/>
            <a:endParaRPr lang="en-US" dirty="0">
              <a:solidFill>
                <a:schemeClr val="bg2">
                  <a:lumMod val="90000"/>
                </a:schemeClr>
              </a:solidFill>
            </a:endParaRPr>
          </a:p>
          <a:p>
            <a:pPr algn="l"/>
            <a:r>
              <a:rPr lang="en-US" dirty="0">
                <a:solidFill>
                  <a:schemeClr val="bg2">
                    <a:lumMod val="90000"/>
                  </a:schemeClr>
                </a:solidFill>
              </a:rPr>
              <a:t>Is the population of Yaroslavl over 1,000,000 people?</a:t>
            </a:r>
            <a:endParaRPr lang="ru-RU" dirty="0">
              <a:solidFill>
                <a:schemeClr val="bg2">
                  <a:lumMod val="90000"/>
                </a:schemeClr>
              </a:solidFill>
            </a:endParaRPr>
          </a:p>
        </p:txBody>
      </p:sp>
      <p:sp>
        <p:nvSpPr>
          <p:cNvPr id="11" name="Скругленный прямоугольник 7">
            <a:extLst>
              <a:ext uri="{FF2B5EF4-FFF2-40B4-BE49-F238E27FC236}">
                <a16:creationId xmlns:a16="http://schemas.microsoft.com/office/drawing/2014/main" id="{B011E796-3574-45AF-8CFA-0463F7042F74}"/>
              </a:ext>
            </a:extLst>
          </p:cNvPr>
          <p:cNvSpPr/>
          <p:nvPr/>
        </p:nvSpPr>
        <p:spPr>
          <a:xfrm>
            <a:off x="603683" y="1901353"/>
            <a:ext cx="559900" cy="361521"/>
          </a:xfrm>
          <a:prstGeom prst="roundRect">
            <a:avLst/>
          </a:prstGeom>
          <a:solidFill>
            <a:srgbClr val="C00000"/>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Yes</a:t>
            </a:r>
          </a:p>
        </p:txBody>
      </p:sp>
      <p:sp>
        <p:nvSpPr>
          <p:cNvPr id="12" name="Скругленный прямоугольник 8">
            <a:extLst>
              <a:ext uri="{FF2B5EF4-FFF2-40B4-BE49-F238E27FC236}">
                <a16:creationId xmlns:a16="http://schemas.microsoft.com/office/drawing/2014/main" id="{C6F1468E-4801-41A6-8AEF-263B148A3944}"/>
              </a:ext>
            </a:extLst>
          </p:cNvPr>
          <p:cNvSpPr/>
          <p:nvPr/>
        </p:nvSpPr>
        <p:spPr>
          <a:xfrm>
            <a:off x="593380" y="1901354"/>
            <a:ext cx="559900" cy="361520"/>
          </a:xfrm>
          <a:prstGeom prst="roundRect">
            <a:avLst/>
          </a:prstGeom>
          <a:solidFill>
            <a:schemeClr val="bg1"/>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Yes</a:t>
            </a:r>
            <a:endParaRPr lang="ru-RU" dirty="0">
              <a:solidFill>
                <a:srgbClr val="002060"/>
              </a:solidFill>
            </a:endParaRPr>
          </a:p>
        </p:txBody>
      </p:sp>
      <p:sp>
        <p:nvSpPr>
          <p:cNvPr id="13" name="Скругленный прямоугольник 9">
            <a:extLst>
              <a:ext uri="{FF2B5EF4-FFF2-40B4-BE49-F238E27FC236}">
                <a16:creationId xmlns:a16="http://schemas.microsoft.com/office/drawing/2014/main" id="{58AB714C-0198-4DAE-AAB6-DCB1B58B159F}"/>
              </a:ext>
            </a:extLst>
          </p:cNvPr>
          <p:cNvSpPr/>
          <p:nvPr/>
        </p:nvSpPr>
        <p:spPr>
          <a:xfrm>
            <a:off x="583077" y="1901353"/>
            <a:ext cx="559900" cy="361521"/>
          </a:xfrm>
          <a:prstGeom prst="roundRect">
            <a:avLst>
              <a:gd name="adj" fmla="val 0"/>
            </a:avLst>
          </a:prstGeom>
          <a:solidFill>
            <a:schemeClr val="bg1">
              <a:alpha val="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17" name="Скругленный прямоугольник 7">
            <a:extLst>
              <a:ext uri="{FF2B5EF4-FFF2-40B4-BE49-F238E27FC236}">
                <a16:creationId xmlns:a16="http://schemas.microsoft.com/office/drawing/2014/main" id="{86D1E43E-8368-42BF-A6D0-34114DF9CDE3}"/>
              </a:ext>
            </a:extLst>
          </p:cNvPr>
          <p:cNvSpPr/>
          <p:nvPr/>
        </p:nvSpPr>
        <p:spPr>
          <a:xfrm>
            <a:off x="1624642" y="1901353"/>
            <a:ext cx="559901" cy="361521"/>
          </a:xfrm>
          <a:prstGeom prst="roundRect">
            <a:avLst/>
          </a:prstGeom>
          <a:solidFill>
            <a:schemeClr val="accent6"/>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a:t>
            </a:r>
          </a:p>
        </p:txBody>
      </p:sp>
      <p:sp>
        <p:nvSpPr>
          <p:cNvPr id="18" name="Скругленный прямоугольник 8">
            <a:extLst>
              <a:ext uri="{FF2B5EF4-FFF2-40B4-BE49-F238E27FC236}">
                <a16:creationId xmlns:a16="http://schemas.microsoft.com/office/drawing/2014/main" id="{97A00DCF-2632-4578-9C21-977B19C1B5F7}"/>
              </a:ext>
            </a:extLst>
          </p:cNvPr>
          <p:cNvSpPr/>
          <p:nvPr/>
        </p:nvSpPr>
        <p:spPr>
          <a:xfrm>
            <a:off x="1614340" y="1901353"/>
            <a:ext cx="559900" cy="361520"/>
          </a:xfrm>
          <a:prstGeom prst="roundRect">
            <a:avLst/>
          </a:prstGeom>
          <a:solidFill>
            <a:schemeClr val="bg1"/>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No</a:t>
            </a:r>
            <a:endParaRPr lang="ru-RU" dirty="0">
              <a:solidFill>
                <a:srgbClr val="002060"/>
              </a:solidFill>
            </a:endParaRPr>
          </a:p>
        </p:txBody>
      </p:sp>
      <p:sp>
        <p:nvSpPr>
          <p:cNvPr id="19" name="Скругленный прямоугольник 9">
            <a:extLst>
              <a:ext uri="{FF2B5EF4-FFF2-40B4-BE49-F238E27FC236}">
                <a16:creationId xmlns:a16="http://schemas.microsoft.com/office/drawing/2014/main" id="{3F41B225-C568-4A12-B8F0-8C566038BD36}"/>
              </a:ext>
            </a:extLst>
          </p:cNvPr>
          <p:cNvSpPr/>
          <p:nvPr/>
        </p:nvSpPr>
        <p:spPr>
          <a:xfrm>
            <a:off x="1604037" y="1901353"/>
            <a:ext cx="559900" cy="361521"/>
          </a:xfrm>
          <a:prstGeom prst="roundRect">
            <a:avLst>
              <a:gd name="adj" fmla="val 0"/>
            </a:avLst>
          </a:prstGeom>
          <a:solidFill>
            <a:schemeClr val="bg1">
              <a:alpha val="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32" name="Скругленный прямоугольник 7">
            <a:extLst>
              <a:ext uri="{FF2B5EF4-FFF2-40B4-BE49-F238E27FC236}">
                <a16:creationId xmlns:a16="http://schemas.microsoft.com/office/drawing/2014/main" id="{3EF3D4DD-F98A-4096-8815-88C6A22EA938}"/>
              </a:ext>
            </a:extLst>
          </p:cNvPr>
          <p:cNvSpPr/>
          <p:nvPr/>
        </p:nvSpPr>
        <p:spPr>
          <a:xfrm>
            <a:off x="624290" y="3369868"/>
            <a:ext cx="559900" cy="361521"/>
          </a:xfrm>
          <a:prstGeom prst="roundRect">
            <a:avLst/>
          </a:prstGeom>
          <a:solidFill>
            <a:srgbClr val="00B050"/>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Yes</a:t>
            </a:r>
          </a:p>
        </p:txBody>
      </p:sp>
      <p:sp>
        <p:nvSpPr>
          <p:cNvPr id="33" name="Скругленный прямоугольник 8">
            <a:extLst>
              <a:ext uri="{FF2B5EF4-FFF2-40B4-BE49-F238E27FC236}">
                <a16:creationId xmlns:a16="http://schemas.microsoft.com/office/drawing/2014/main" id="{62477BE2-77C9-45EE-806E-63068484EA42}"/>
              </a:ext>
            </a:extLst>
          </p:cNvPr>
          <p:cNvSpPr/>
          <p:nvPr/>
        </p:nvSpPr>
        <p:spPr>
          <a:xfrm>
            <a:off x="624289" y="3379935"/>
            <a:ext cx="559900" cy="361520"/>
          </a:xfrm>
          <a:prstGeom prst="roundRect">
            <a:avLst/>
          </a:prstGeom>
          <a:solidFill>
            <a:schemeClr val="bg1"/>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Yes</a:t>
            </a:r>
            <a:endParaRPr lang="ru-RU" dirty="0">
              <a:solidFill>
                <a:srgbClr val="002060"/>
              </a:solidFill>
            </a:endParaRPr>
          </a:p>
        </p:txBody>
      </p:sp>
      <p:sp>
        <p:nvSpPr>
          <p:cNvPr id="34" name="Скругленный прямоугольник 9">
            <a:extLst>
              <a:ext uri="{FF2B5EF4-FFF2-40B4-BE49-F238E27FC236}">
                <a16:creationId xmlns:a16="http://schemas.microsoft.com/office/drawing/2014/main" id="{C6411659-162A-4391-9572-593624DA4133}"/>
              </a:ext>
            </a:extLst>
          </p:cNvPr>
          <p:cNvSpPr/>
          <p:nvPr/>
        </p:nvSpPr>
        <p:spPr>
          <a:xfrm>
            <a:off x="603683" y="3339545"/>
            <a:ext cx="559900" cy="361521"/>
          </a:xfrm>
          <a:prstGeom prst="roundRect">
            <a:avLst>
              <a:gd name="adj" fmla="val 0"/>
            </a:avLst>
          </a:prstGeom>
          <a:solidFill>
            <a:schemeClr val="bg1">
              <a:alpha val="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35" name="Скругленный прямоугольник 7">
            <a:extLst>
              <a:ext uri="{FF2B5EF4-FFF2-40B4-BE49-F238E27FC236}">
                <a16:creationId xmlns:a16="http://schemas.microsoft.com/office/drawing/2014/main" id="{CDC7FFB2-269A-4CF6-9BEF-F059C88C262B}"/>
              </a:ext>
            </a:extLst>
          </p:cNvPr>
          <p:cNvSpPr/>
          <p:nvPr/>
        </p:nvSpPr>
        <p:spPr>
          <a:xfrm>
            <a:off x="1645249" y="3369868"/>
            <a:ext cx="559901" cy="361521"/>
          </a:xfrm>
          <a:prstGeom prst="roundRect">
            <a:avLst/>
          </a:prstGeom>
          <a:solidFill>
            <a:srgbClr val="FF0000"/>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a:t>
            </a:r>
          </a:p>
        </p:txBody>
      </p:sp>
      <p:sp>
        <p:nvSpPr>
          <p:cNvPr id="36" name="Скругленный прямоугольник 8">
            <a:extLst>
              <a:ext uri="{FF2B5EF4-FFF2-40B4-BE49-F238E27FC236}">
                <a16:creationId xmlns:a16="http://schemas.microsoft.com/office/drawing/2014/main" id="{283B0BFC-B0DD-4A09-88B6-6DEADD31197C}"/>
              </a:ext>
            </a:extLst>
          </p:cNvPr>
          <p:cNvSpPr/>
          <p:nvPr/>
        </p:nvSpPr>
        <p:spPr>
          <a:xfrm>
            <a:off x="1634946" y="3369869"/>
            <a:ext cx="559900" cy="361520"/>
          </a:xfrm>
          <a:prstGeom prst="roundRect">
            <a:avLst/>
          </a:prstGeom>
          <a:solidFill>
            <a:schemeClr val="bg1"/>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No</a:t>
            </a:r>
            <a:endParaRPr lang="ru-RU" dirty="0">
              <a:solidFill>
                <a:srgbClr val="002060"/>
              </a:solidFill>
            </a:endParaRPr>
          </a:p>
        </p:txBody>
      </p:sp>
      <p:sp>
        <p:nvSpPr>
          <p:cNvPr id="37" name="Скругленный прямоугольник 9">
            <a:extLst>
              <a:ext uri="{FF2B5EF4-FFF2-40B4-BE49-F238E27FC236}">
                <a16:creationId xmlns:a16="http://schemas.microsoft.com/office/drawing/2014/main" id="{58A4B485-A3BC-4E3D-98F9-0B8E3600D12D}"/>
              </a:ext>
            </a:extLst>
          </p:cNvPr>
          <p:cNvSpPr/>
          <p:nvPr/>
        </p:nvSpPr>
        <p:spPr>
          <a:xfrm>
            <a:off x="1645249" y="3369868"/>
            <a:ext cx="559900" cy="361521"/>
          </a:xfrm>
          <a:prstGeom prst="roundRect">
            <a:avLst>
              <a:gd name="adj" fmla="val 0"/>
            </a:avLst>
          </a:prstGeom>
          <a:solidFill>
            <a:schemeClr val="bg1">
              <a:alpha val="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56" name="Скругленный прямоугольник 7">
            <a:extLst>
              <a:ext uri="{FF2B5EF4-FFF2-40B4-BE49-F238E27FC236}">
                <a16:creationId xmlns:a16="http://schemas.microsoft.com/office/drawing/2014/main" id="{F78D13F6-A62A-4487-A7D0-BB247C0478AE}"/>
              </a:ext>
            </a:extLst>
          </p:cNvPr>
          <p:cNvSpPr/>
          <p:nvPr/>
        </p:nvSpPr>
        <p:spPr>
          <a:xfrm>
            <a:off x="644896" y="4601583"/>
            <a:ext cx="559900" cy="361521"/>
          </a:xfrm>
          <a:prstGeom prst="roundRect">
            <a:avLst/>
          </a:prstGeom>
          <a:solidFill>
            <a:srgbClr val="C00000"/>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Yes</a:t>
            </a:r>
          </a:p>
        </p:txBody>
      </p:sp>
      <p:sp>
        <p:nvSpPr>
          <p:cNvPr id="57" name="Скругленный прямоугольник 8">
            <a:extLst>
              <a:ext uri="{FF2B5EF4-FFF2-40B4-BE49-F238E27FC236}">
                <a16:creationId xmlns:a16="http://schemas.microsoft.com/office/drawing/2014/main" id="{24BF6F59-7D43-41E9-9438-EE0B7C25332B}"/>
              </a:ext>
            </a:extLst>
          </p:cNvPr>
          <p:cNvSpPr/>
          <p:nvPr/>
        </p:nvSpPr>
        <p:spPr>
          <a:xfrm>
            <a:off x="634593" y="4601584"/>
            <a:ext cx="559900" cy="361520"/>
          </a:xfrm>
          <a:prstGeom prst="roundRect">
            <a:avLst/>
          </a:prstGeom>
          <a:solidFill>
            <a:schemeClr val="bg1"/>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Yes</a:t>
            </a:r>
            <a:endParaRPr lang="ru-RU" dirty="0">
              <a:solidFill>
                <a:srgbClr val="002060"/>
              </a:solidFill>
            </a:endParaRPr>
          </a:p>
        </p:txBody>
      </p:sp>
      <p:sp>
        <p:nvSpPr>
          <p:cNvPr id="58" name="Скругленный прямоугольник 9">
            <a:extLst>
              <a:ext uri="{FF2B5EF4-FFF2-40B4-BE49-F238E27FC236}">
                <a16:creationId xmlns:a16="http://schemas.microsoft.com/office/drawing/2014/main" id="{2A320522-CF06-48CF-965A-55F30DD167A0}"/>
              </a:ext>
            </a:extLst>
          </p:cNvPr>
          <p:cNvSpPr/>
          <p:nvPr/>
        </p:nvSpPr>
        <p:spPr>
          <a:xfrm>
            <a:off x="624289" y="4601583"/>
            <a:ext cx="559900" cy="361521"/>
          </a:xfrm>
          <a:prstGeom prst="roundRect">
            <a:avLst>
              <a:gd name="adj" fmla="val 0"/>
            </a:avLst>
          </a:prstGeom>
          <a:solidFill>
            <a:schemeClr val="bg1">
              <a:alpha val="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59" name="Скругленный прямоугольник 7">
            <a:extLst>
              <a:ext uri="{FF2B5EF4-FFF2-40B4-BE49-F238E27FC236}">
                <a16:creationId xmlns:a16="http://schemas.microsoft.com/office/drawing/2014/main" id="{00BE565B-FFB2-4A4B-884E-0723E0382AAA}"/>
              </a:ext>
            </a:extLst>
          </p:cNvPr>
          <p:cNvSpPr/>
          <p:nvPr/>
        </p:nvSpPr>
        <p:spPr>
          <a:xfrm>
            <a:off x="1665855" y="4601583"/>
            <a:ext cx="559901" cy="361521"/>
          </a:xfrm>
          <a:prstGeom prst="roundRect">
            <a:avLst/>
          </a:prstGeom>
          <a:solidFill>
            <a:schemeClr val="accent6"/>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a:t>
            </a:r>
          </a:p>
        </p:txBody>
      </p:sp>
      <p:sp>
        <p:nvSpPr>
          <p:cNvPr id="60" name="Скругленный прямоугольник 8">
            <a:extLst>
              <a:ext uri="{FF2B5EF4-FFF2-40B4-BE49-F238E27FC236}">
                <a16:creationId xmlns:a16="http://schemas.microsoft.com/office/drawing/2014/main" id="{BA44BDFB-C788-4EE6-AF72-8C7C4151CC22}"/>
              </a:ext>
            </a:extLst>
          </p:cNvPr>
          <p:cNvSpPr/>
          <p:nvPr/>
        </p:nvSpPr>
        <p:spPr>
          <a:xfrm>
            <a:off x="1655553" y="4601583"/>
            <a:ext cx="559900" cy="361520"/>
          </a:xfrm>
          <a:prstGeom prst="roundRect">
            <a:avLst/>
          </a:prstGeom>
          <a:solidFill>
            <a:schemeClr val="bg1"/>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No</a:t>
            </a:r>
            <a:endParaRPr lang="ru-RU" dirty="0">
              <a:solidFill>
                <a:srgbClr val="002060"/>
              </a:solidFill>
            </a:endParaRPr>
          </a:p>
        </p:txBody>
      </p:sp>
      <p:sp>
        <p:nvSpPr>
          <p:cNvPr id="61" name="Скругленный прямоугольник 9">
            <a:extLst>
              <a:ext uri="{FF2B5EF4-FFF2-40B4-BE49-F238E27FC236}">
                <a16:creationId xmlns:a16="http://schemas.microsoft.com/office/drawing/2014/main" id="{D2631F43-2013-48A3-A518-3E865A28FFD5}"/>
              </a:ext>
            </a:extLst>
          </p:cNvPr>
          <p:cNvSpPr/>
          <p:nvPr/>
        </p:nvSpPr>
        <p:spPr>
          <a:xfrm>
            <a:off x="1645250" y="4601583"/>
            <a:ext cx="559900" cy="361521"/>
          </a:xfrm>
          <a:prstGeom prst="roundRect">
            <a:avLst>
              <a:gd name="adj" fmla="val 0"/>
            </a:avLst>
          </a:prstGeom>
          <a:solidFill>
            <a:schemeClr val="bg1">
              <a:alpha val="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62" name="Скругленный прямоугольник 7">
            <a:extLst>
              <a:ext uri="{FF2B5EF4-FFF2-40B4-BE49-F238E27FC236}">
                <a16:creationId xmlns:a16="http://schemas.microsoft.com/office/drawing/2014/main" id="{13D3209B-03AE-4029-8F09-3E9A7DF09CB7}"/>
              </a:ext>
            </a:extLst>
          </p:cNvPr>
          <p:cNvSpPr/>
          <p:nvPr/>
        </p:nvSpPr>
        <p:spPr>
          <a:xfrm>
            <a:off x="613987" y="5905203"/>
            <a:ext cx="559900" cy="361521"/>
          </a:xfrm>
          <a:prstGeom prst="roundRect">
            <a:avLst/>
          </a:prstGeom>
          <a:solidFill>
            <a:srgbClr val="C00000"/>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Yes</a:t>
            </a:r>
          </a:p>
        </p:txBody>
      </p:sp>
      <p:sp>
        <p:nvSpPr>
          <p:cNvPr id="63" name="Скругленный прямоугольник 8">
            <a:extLst>
              <a:ext uri="{FF2B5EF4-FFF2-40B4-BE49-F238E27FC236}">
                <a16:creationId xmlns:a16="http://schemas.microsoft.com/office/drawing/2014/main" id="{67EBC5B9-6A15-418D-9C23-4998BCE3408C}"/>
              </a:ext>
            </a:extLst>
          </p:cNvPr>
          <p:cNvSpPr/>
          <p:nvPr/>
        </p:nvSpPr>
        <p:spPr>
          <a:xfrm>
            <a:off x="603684" y="5905204"/>
            <a:ext cx="559900" cy="361520"/>
          </a:xfrm>
          <a:prstGeom prst="roundRect">
            <a:avLst/>
          </a:prstGeom>
          <a:solidFill>
            <a:schemeClr val="bg1"/>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Yes</a:t>
            </a:r>
            <a:endParaRPr lang="ru-RU" dirty="0">
              <a:solidFill>
                <a:srgbClr val="002060"/>
              </a:solidFill>
            </a:endParaRPr>
          </a:p>
        </p:txBody>
      </p:sp>
      <p:sp>
        <p:nvSpPr>
          <p:cNvPr id="64" name="Скругленный прямоугольник 9">
            <a:extLst>
              <a:ext uri="{FF2B5EF4-FFF2-40B4-BE49-F238E27FC236}">
                <a16:creationId xmlns:a16="http://schemas.microsoft.com/office/drawing/2014/main" id="{9B6D8375-A26C-4DAF-9E30-9FCBEA421971}"/>
              </a:ext>
            </a:extLst>
          </p:cNvPr>
          <p:cNvSpPr/>
          <p:nvPr/>
        </p:nvSpPr>
        <p:spPr>
          <a:xfrm>
            <a:off x="593380" y="5905203"/>
            <a:ext cx="559900" cy="361521"/>
          </a:xfrm>
          <a:prstGeom prst="roundRect">
            <a:avLst>
              <a:gd name="adj" fmla="val 0"/>
            </a:avLst>
          </a:prstGeom>
          <a:solidFill>
            <a:schemeClr val="bg1">
              <a:alpha val="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
        <p:nvSpPr>
          <p:cNvPr id="65" name="Скругленный прямоугольник 7">
            <a:extLst>
              <a:ext uri="{FF2B5EF4-FFF2-40B4-BE49-F238E27FC236}">
                <a16:creationId xmlns:a16="http://schemas.microsoft.com/office/drawing/2014/main" id="{5CBCBE74-F880-4933-9AB8-07395ECDFD1A}"/>
              </a:ext>
            </a:extLst>
          </p:cNvPr>
          <p:cNvSpPr/>
          <p:nvPr/>
        </p:nvSpPr>
        <p:spPr>
          <a:xfrm>
            <a:off x="1634946" y="5905203"/>
            <a:ext cx="559901" cy="361521"/>
          </a:xfrm>
          <a:prstGeom prst="roundRect">
            <a:avLst/>
          </a:prstGeom>
          <a:solidFill>
            <a:schemeClr val="accent6"/>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a:t>
            </a:r>
          </a:p>
        </p:txBody>
      </p:sp>
      <p:sp>
        <p:nvSpPr>
          <p:cNvPr id="66" name="Скругленный прямоугольник 8">
            <a:extLst>
              <a:ext uri="{FF2B5EF4-FFF2-40B4-BE49-F238E27FC236}">
                <a16:creationId xmlns:a16="http://schemas.microsoft.com/office/drawing/2014/main" id="{348567ED-5B5F-49A0-8D54-5D2F6B350D46}"/>
              </a:ext>
            </a:extLst>
          </p:cNvPr>
          <p:cNvSpPr/>
          <p:nvPr/>
        </p:nvSpPr>
        <p:spPr>
          <a:xfrm>
            <a:off x="1624644" y="5905203"/>
            <a:ext cx="559900" cy="361520"/>
          </a:xfrm>
          <a:prstGeom prst="roundRect">
            <a:avLst/>
          </a:prstGeom>
          <a:solidFill>
            <a:schemeClr val="bg1"/>
          </a:solidFill>
          <a:ln w="28575">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No</a:t>
            </a:r>
            <a:endParaRPr lang="ru-RU" dirty="0">
              <a:solidFill>
                <a:srgbClr val="002060"/>
              </a:solidFill>
            </a:endParaRPr>
          </a:p>
        </p:txBody>
      </p:sp>
      <p:sp>
        <p:nvSpPr>
          <p:cNvPr id="67" name="Скругленный прямоугольник 9">
            <a:extLst>
              <a:ext uri="{FF2B5EF4-FFF2-40B4-BE49-F238E27FC236}">
                <a16:creationId xmlns:a16="http://schemas.microsoft.com/office/drawing/2014/main" id="{0F86E12D-60EB-4208-A6AD-013A1FE994AF}"/>
              </a:ext>
            </a:extLst>
          </p:cNvPr>
          <p:cNvSpPr/>
          <p:nvPr/>
        </p:nvSpPr>
        <p:spPr>
          <a:xfrm>
            <a:off x="1614341" y="5905203"/>
            <a:ext cx="559900" cy="361521"/>
          </a:xfrm>
          <a:prstGeom prst="roundRect">
            <a:avLst>
              <a:gd name="adj" fmla="val 0"/>
            </a:avLst>
          </a:prstGeom>
          <a:solidFill>
            <a:schemeClr val="bg1">
              <a:alpha val="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Tree>
    <p:extLst>
      <p:ext uri="{BB962C8B-B14F-4D97-AF65-F5344CB8AC3E}">
        <p14:creationId xmlns:p14="http://schemas.microsoft.com/office/powerpoint/2010/main" val="34299595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grpId="0" nodeType="clickEffect">
                                  <p:stCondLst>
                                    <p:cond delay="0"/>
                                  </p:stCondLst>
                                  <p:childTnLst>
                                    <p:anim calcmode="lin" valueType="num">
                                      <p:cBhvr>
                                        <p:cTn id="6" dur="500"/>
                                        <p:tgtEl>
                                          <p:spTgt spid="12"/>
                                        </p:tgtEl>
                                        <p:attrNameLst>
                                          <p:attrName>ppt_h</p:attrName>
                                        </p:attrNameLst>
                                      </p:cBhvr>
                                      <p:tavLst>
                                        <p:tav tm="0">
                                          <p:val>
                                            <p:strVal val="ppt_h"/>
                                          </p:val>
                                        </p:tav>
                                        <p:tav tm="100000">
                                          <p:val>
                                            <p:strVal val="ppt_h"/>
                                          </p:val>
                                        </p:tav>
                                      </p:tavLst>
                                    </p:anim>
                                    <p:anim calcmode="lin" valueType="num">
                                      <p:cBhvr>
                                        <p:cTn id="7" dur="5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
                                          </p:stCondLst>
                                        </p:cTn>
                                        <p:tgtEl>
                                          <p:spTgt spid="12"/>
                                        </p:tgtEl>
                                        <p:attrNameLst>
                                          <p:attrName>style.visibility</p:attrName>
                                        </p:attrNameLst>
                                      </p:cBhvr>
                                      <p:to>
                                        <p:strVal val="hidden"/>
                                      </p:to>
                                    </p:set>
                                  </p:childTnLst>
                                </p:cTn>
                              </p:par>
                              <p:par>
                                <p:cTn id="9" presetID="45"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ppt_w</p:attrName>
                                        </p:attrNameLst>
                                      </p:cBhvr>
                                      <p:tavLst>
                                        <p:tav tm="0" fmla="#ppt_w*sin(2.5*pi*$)">
                                          <p:val>
                                            <p:fltVal val="0"/>
                                          </p:val>
                                        </p:tav>
                                        <p:tav tm="100000">
                                          <p:val>
                                            <p:fltVal val="1"/>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xit" presetSubtype="10" fill="hold" grpId="1" nodeType="clickEffect">
                                  <p:stCondLst>
                                    <p:cond delay="0"/>
                                  </p:stCondLst>
                                  <p:childTnLst>
                                    <p:anim calcmode="lin" valueType="num">
                                      <p:cBhvr>
                                        <p:cTn id="17" dur="500"/>
                                        <p:tgtEl>
                                          <p:spTgt spid="11"/>
                                        </p:tgtEl>
                                        <p:attrNameLst>
                                          <p:attrName>ppt_h</p:attrName>
                                        </p:attrNameLst>
                                      </p:cBhvr>
                                      <p:tavLst>
                                        <p:tav tm="0">
                                          <p:val>
                                            <p:strVal val="ppt_h"/>
                                          </p:val>
                                        </p:tav>
                                        <p:tav tm="100000">
                                          <p:val>
                                            <p:strVal val="ppt_h"/>
                                          </p:val>
                                        </p:tav>
                                      </p:tavLst>
                                    </p:anim>
                                    <p:anim calcmode="lin" valueType="num">
                                      <p:cBhvr>
                                        <p:cTn id="18" dur="5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9" dur="1" fill="hold">
                                          <p:stCondLst>
                                            <p:cond delay="499"/>
                                          </p:stCondLst>
                                        </p:cTn>
                                        <p:tgtEl>
                                          <p:spTgt spid="11"/>
                                        </p:tgtEl>
                                        <p:attrNameLst>
                                          <p:attrName>style.visibility</p:attrName>
                                        </p:attrNameLst>
                                      </p:cBhvr>
                                      <p:to>
                                        <p:strVal val="hidden"/>
                                      </p:to>
                                    </p:set>
                                  </p:childTnLst>
                                </p:cTn>
                              </p:par>
                              <p:par>
                                <p:cTn id="20" presetID="19" presetClass="entr" presetSubtype="10" fill="hold" grpId="1"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fmla="#ppt_w*sin(2.5*pi*$)">
                                          <p:val>
                                            <p:fltVal val="0"/>
                                          </p:val>
                                        </p:tav>
                                        <p:tav tm="100000">
                                          <p:val>
                                            <p:fltVal val="1"/>
                                          </p:val>
                                        </p:tav>
                                      </p:tavLst>
                                    </p:anim>
                                    <p:anim calcmode="lin" valueType="num">
                                      <p:cBhvr>
                                        <p:cTn id="23"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9" presetClass="exit" presetSubtype="10" fill="hold" grpId="0" nodeType="clickEffect">
                                  <p:stCondLst>
                                    <p:cond delay="0"/>
                                  </p:stCondLst>
                                  <p:childTnLst>
                                    <p:anim calcmode="lin" valueType="num">
                                      <p:cBhvr>
                                        <p:cTn id="28" dur="500"/>
                                        <p:tgtEl>
                                          <p:spTgt spid="18"/>
                                        </p:tgtEl>
                                        <p:attrNameLst>
                                          <p:attrName>ppt_h</p:attrName>
                                        </p:attrNameLst>
                                      </p:cBhvr>
                                      <p:tavLst>
                                        <p:tav tm="0">
                                          <p:val>
                                            <p:strVal val="ppt_h"/>
                                          </p:val>
                                        </p:tav>
                                        <p:tav tm="100000">
                                          <p:val>
                                            <p:strVal val="ppt_h"/>
                                          </p:val>
                                        </p:tav>
                                      </p:tavLst>
                                    </p:anim>
                                    <p:anim calcmode="lin" valueType="num">
                                      <p:cBhvr>
                                        <p:cTn id="29" dur="5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30" dur="1" fill="hold">
                                          <p:stCondLst>
                                            <p:cond delay="499"/>
                                          </p:stCondLst>
                                        </p:cTn>
                                        <p:tgtEl>
                                          <p:spTgt spid="18"/>
                                        </p:tgtEl>
                                        <p:attrNameLst>
                                          <p:attrName>style.visibility</p:attrName>
                                        </p:attrNameLst>
                                      </p:cBhvr>
                                      <p:to>
                                        <p:strVal val="hidden"/>
                                      </p:to>
                                    </p:set>
                                  </p:childTnLst>
                                </p:cTn>
                              </p:par>
                              <p:par>
                                <p:cTn id="31" presetID="45"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anim calcmode="lin" valueType="num">
                                      <p:cBhvr>
                                        <p:cTn id="34" dur="500" fill="hold"/>
                                        <p:tgtEl>
                                          <p:spTgt spid="17"/>
                                        </p:tgtEl>
                                        <p:attrNameLst>
                                          <p:attrName>ppt_w</p:attrName>
                                        </p:attrNameLst>
                                      </p:cBhvr>
                                      <p:tavLst>
                                        <p:tav tm="0" fmla="#ppt_w*sin(2.5*pi*$)">
                                          <p:val>
                                            <p:fltVal val="0"/>
                                          </p:val>
                                        </p:tav>
                                        <p:tav tm="100000">
                                          <p:val>
                                            <p:fltVal val="1"/>
                                          </p:val>
                                        </p:tav>
                                      </p:tavLst>
                                    </p:anim>
                                    <p:anim calcmode="lin" valueType="num">
                                      <p:cBhvr>
                                        <p:cTn id="35"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9" presetClass="exit" presetSubtype="10" fill="hold" grpId="1" nodeType="clickEffect">
                                  <p:stCondLst>
                                    <p:cond delay="0"/>
                                  </p:stCondLst>
                                  <p:childTnLst>
                                    <p:anim calcmode="lin" valueType="num">
                                      <p:cBhvr>
                                        <p:cTn id="39" dur="500"/>
                                        <p:tgtEl>
                                          <p:spTgt spid="17"/>
                                        </p:tgtEl>
                                        <p:attrNameLst>
                                          <p:attrName>ppt_h</p:attrName>
                                        </p:attrNameLst>
                                      </p:cBhvr>
                                      <p:tavLst>
                                        <p:tav tm="0">
                                          <p:val>
                                            <p:strVal val="ppt_h"/>
                                          </p:val>
                                        </p:tav>
                                        <p:tav tm="100000">
                                          <p:val>
                                            <p:strVal val="ppt_h"/>
                                          </p:val>
                                        </p:tav>
                                      </p:tavLst>
                                    </p:anim>
                                    <p:anim calcmode="lin" valueType="num">
                                      <p:cBhvr>
                                        <p:cTn id="40" dur="5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41" dur="1" fill="hold">
                                          <p:stCondLst>
                                            <p:cond delay="499"/>
                                          </p:stCondLst>
                                        </p:cTn>
                                        <p:tgtEl>
                                          <p:spTgt spid="17"/>
                                        </p:tgtEl>
                                        <p:attrNameLst>
                                          <p:attrName>style.visibility</p:attrName>
                                        </p:attrNameLst>
                                      </p:cBhvr>
                                      <p:to>
                                        <p:strVal val="hidden"/>
                                      </p:to>
                                    </p:set>
                                  </p:childTnLst>
                                </p:cTn>
                              </p:par>
                              <p:par>
                                <p:cTn id="42" presetID="19" presetClass="entr" presetSubtype="10" fill="hold" grpId="1"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fmla="#ppt_w*sin(2.5*pi*$)">
                                          <p:val>
                                            <p:fltVal val="0"/>
                                          </p:val>
                                        </p:tav>
                                        <p:tav tm="100000">
                                          <p:val>
                                            <p:fltVal val="1"/>
                                          </p:val>
                                        </p:tav>
                                      </p:tavLst>
                                    </p:anim>
                                    <p:anim calcmode="lin" valueType="num">
                                      <p:cBhvr>
                                        <p:cTn id="45"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9"/>
                  </p:tgtEl>
                </p:cond>
              </p:nextCondLst>
            </p:seq>
            <p:seq concurrent="1" nextAc="seek">
              <p:cTn id="46" restart="whenNotActive" fill="hold" evtFilter="cancelBubble" nodeType="interactiveSeq">
                <p:stCondLst>
                  <p:cond evt="onClick" delay="0">
                    <p:tgtEl>
                      <p:spTgt spid="34"/>
                    </p:tgtEl>
                  </p:cond>
                </p:stCondLst>
                <p:endSync evt="end" delay="0">
                  <p:rtn val="all"/>
                </p:endSync>
                <p:childTnLst>
                  <p:par>
                    <p:cTn id="47" fill="hold">
                      <p:stCondLst>
                        <p:cond delay="0"/>
                      </p:stCondLst>
                      <p:childTnLst>
                        <p:par>
                          <p:cTn id="48" fill="hold">
                            <p:stCondLst>
                              <p:cond delay="0"/>
                            </p:stCondLst>
                            <p:childTnLst>
                              <p:par>
                                <p:cTn id="49" presetID="19" presetClass="exit" presetSubtype="10" fill="hold" grpId="0" nodeType="clickEffect">
                                  <p:stCondLst>
                                    <p:cond delay="0"/>
                                  </p:stCondLst>
                                  <p:childTnLst>
                                    <p:anim calcmode="lin" valueType="num">
                                      <p:cBhvr>
                                        <p:cTn id="50" dur="500"/>
                                        <p:tgtEl>
                                          <p:spTgt spid="33"/>
                                        </p:tgtEl>
                                        <p:attrNameLst>
                                          <p:attrName>ppt_h</p:attrName>
                                        </p:attrNameLst>
                                      </p:cBhvr>
                                      <p:tavLst>
                                        <p:tav tm="0">
                                          <p:val>
                                            <p:strVal val="ppt_h"/>
                                          </p:val>
                                        </p:tav>
                                        <p:tav tm="100000">
                                          <p:val>
                                            <p:strVal val="ppt_h"/>
                                          </p:val>
                                        </p:tav>
                                      </p:tavLst>
                                    </p:anim>
                                    <p:anim calcmode="lin" valueType="num">
                                      <p:cBhvr>
                                        <p:cTn id="51" dur="500"/>
                                        <p:tgtEl>
                                          <p:spTgt spid="3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52" dur="1" fill="hold">
                                          <p:stCondLst>
                                            <p:cond delay="499"/>
                                          </p:stCondLst>
                                        </p:cTn>
                                        <p:tgtEl>
                                          <p:spTgt spid="33"/>
                                        </p:tgtEl>
                                        <p:attrNameLst>
                                          <p:attrName>style.visibility</p:attrName>
                                        </p:attrNameLst>
                                      </p:cBhvr>
                                      <p:to>
                                        <p:strVal val="hidden"/>
                                      </p:to>
                                    </p:set>
                                  </p:childTnLst>
                                </p:cTn>
                              </p:par>
                              <p:par>
                                <p:cTn id="53" presetID="45"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anim calcmode="lin" valueType="num">
                                      <p:cBhvr>
                                        <p:cTn id="56" dur="500" fill="hold"/>
                                        <p:tgtEl>
                                          <p:spTgt spid="32"/>
                                        </p:tgtEl>
                                        <p:attrNameLst>
                                          <p:attrName>ppt_w</p:attrName>
                                        </p:attrNameLst>
                                      </p:cBhvr>
                                      <p:tavLst>
                                        <p:tav tm="0" fmla="#ppt_w*sin(2.5*pi*$)">
                                          <p:val>
                                            <p:fltVal val="0"/>
                                          </p:val>
                                        </p:tav>
                                        <p:tav tm="100000">
                                          <p:val>
                                            <p:fltVal val="1"/>
                                          </p:val>
                                        </p:tav>
                                      </p:tavLst>
                                    </p:anim>
                                    <p:anim calcmode="lin" valueType="num">
                                      <p:cBhvr>
                                        <p:cTn id="57" dur="5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9" presetClass="exit" presetSubtype="10" fill="hold" grpId="1" nodeType="clickEffect">
                                  <p:stCondLst>
                                    <p:cond delay="0"/>
                                  </p:stCondLst>
                                  <p:childTnLst>
                                    <p:anim calcmode="lin" valueType="num">
                                      <p:cBhvr>
                                        <p:cTn id="61" dur="500"/>
                                        <p:tgtEl>
                                          <p:spTgt spid="32"/>
                                        </p:tgtEl>
                                        <p:attrNameLst>
                                          <p:attrName>ppt_h</p:attrName>
                                        </p:attrNameLst>
                                      </p:cBhvr>
                                      <p:tavLst>
                                        <p:tav tm="0">
                                          <p:val>
                                            <p:strVal val="ppt_h"/>
                                          </p:val>
                                        </p:tav>
                                        <p:tav tm="100000">
                                          <p:val>
                                            <p:strVal val="ppt_h"/>
                                          </p:val>
                                        </p:tav>
                                      </p:tavLst>
                                    </p:anim>
                                    <p:anim calcmode="lin" valueType="num">
                                      <p:cBhvr>
                                        <p:cTn id="62" dur="500"/>
                                        <p:tgtEl>
                                          <p:spTgt spid="3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63" dur="1" fill="hold">
                                          <p:stCondLst>
                                            <p:cond delay="499"/>
                                          </p:stCondLst>
                                        </p:cTn>
                                        <p:tgtEl>
                                          <p:spTgt spid="32"/>
                                        </p:tgtEl>
                                        <p:attrNameLst>
                                          <p:attrName>style.visibility</p:attrName>
                                        </p:attrNameLst>
                                      </p:cBhvr>
                                      <p:to>
                                        <p:strVal val="hidden"/>
                                      </p:to>
                                    </p:set>
                                  </p:childTnLst>
                                </p:cTn>
                              </p:par>
                              <p:par>
                                <p:cTn id="64" presetID="19" presetClass="entr" presetSubtype="10" fill="hold" grpId="1" nodeType="with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fmla="#ppt_w*sin(2.5*pi*$)">
                                          <p:val>
                                            <p:fltVal val="0"/>
                                          </p:val>
                                        </p:tav>
                                        <p:tav tm="100000">
                                          <p:val>
                                            <p:fltVal val="1"/>
                                          </p:val>
                                        </p:tav>
                                      </p:tavLst>
                                    </p:anim>
                                    <p:anim calcmode="lin" valueType="num">
                                      <p:cBhvr>
                                        <p:cTn id="67"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4"/>
                  </p:tgtEl>
                </p:cond>
              </p:nextCondLst>
            </p:seq>
            <p:seq concurrent="1" nextAc="seek">
              <p:cTn id="68" restart="whenNotActive" fill="hold" evtFilter="cancelBubble" nodeType="interactiveSeq">
                <p:stCondLst>
                  <p:cond evt="onClick" delay="0">
                    <p:tgtEl>
                      <p:spTgt spid="37"/>
                    </p:tgtEl>
                  </p:cond>
                </p:stCondLst>
                <p:endSync evt="end" delay="0">
                  <p:rtn val="all"/>
                </p:endSync>
                <p:childTnLst>
                  <p:par>
                    <p:cTn id="69" fill="hold">
                      <p:stCondLst>
                        <p:cond delay="0"/>
                      </p:stCondLst>
                      <p:childTnLst>
                        <p:par>
                          <p:cTn id="70" fill="hold">
                            <p:stCondLst>
                              <p:cond delay="0"/>
                            </p:stCondLst>
                            <p:childTnLst>
                              <p:par>
                                <p:cTn id="71" presetID="19" presetClass="exit" presetSubtype="10" fill="hold" grpId="0" nodeType="clickEffect">
                                  <p:stCondLst>
                                    <p:cond delay="0"/>
                                  </p:stCondLst>
                                  <p:childTnLst>
                                    <p:anim calcmode="lin" valueType="num">
                                      <p:cBhvr>
                                        <p:cTn id="72" dur="500"/>
                                        <p:tgtEl>
                                          <p:spTgt spid="36"/>
                                        </p:tgtEl>
                                        <p:attrNameLst>
                                          <p:attrName>ppt_h</p:attrName>
                                        </p:attrNameLst>
                                      </p:cBhvr>
                                      <p:tavLst>
                                        <p:tav tm="0">
                                          <p:val>
                                            <p:strVal val="ppt_h"/>
                                          </p:val>
                                        </p:tav>
                                        <p:tav tm="100000">
                                          <p:val>
                                            <p:strVal val="ppt_h"/>
                                          </p:val>
                                        </p:tav>
                                      </p:tavLst>
                                    </p:anim>
                                    <p:anim calcmode="lin" valueType="num">
                                      <p:cBhvr>
                                        <p:cTn id="73" dur="500"/>
                                        <p:tgtEl>
                                          <p:spTgt spid="3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74" dur="1" fill="hold">
                                          <p:stCondLst>
                                            <p:cond delay="499"/>
                                          </p:stCondLst>
                                        </p:cTn>
                                        <p:tgtEl>
                                          <p:spTgt spid="36"/>
                                        </p:tgtEl>
                                        <p:attrNameLst>
                                          <p:attrName>style.visibility</p:attrName>
                                        </p:attrNameLst>
                                      </p:cBhvr>
                                      <p:to>
                                        <p:strVal val="hidden"/>
                                      </p:to>
                                    </p:set>
                                  </p:childTnLst>
                                </p:cTn>
                              </p:par>
                              <p:par>
                                <p:cTn id="75" presetID="45"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anim calcmode="lin" valueType="num">
                                      <p:cBhvr>
                                        <p:cTn id="78" dur="500" fill="hold"/>
                                        <p:tgtEl>
                                          <p:spTgt spid="35"/>
                                        </p:tgtEl>
                                        <p:attrNameLst>
                                          <p:attrName>ppt_w</p:attrName>
                                        </p:attrNameLst>
                                      </p:cBhvr>
                                      <p:tavLst>
                                        <p:tav tm="0" fmla="#ppt_w*sin(2.5*pi*$)">
                                          <p:val>
                                            <p:fltVal val="0"/>
                                          </p:val>
                                        </p:tav>
                                        <p:tav tm="100000">
                                          <p:val>
                                            <p:fltVal val="1"/>
                                          </p:val>
                                        </p:tav>
                                      </p:tavLst>
                                    </p:anim>
                                    <p:anim calcmode="lin" valueType="num">
                                      <p:cBhvr>
                                        <p:cTn id="79"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19" presetClass="exit" presetSubtype="10" fill="hold" grpId="1" nodeType="clickEffect">
                                  <p:stCondLst>
                                    <p:cond delay="0"/>
                                  </p:stCondLst>
                                  <p:childTnLst>
                                    <p:anim calcmode="lin" valueType="num">
                                      <p:cBhvr>
                                        <p:cTn id="83" dur="500"/>
                                        <p:tgtEl>
                                          <p:spTgt spid="35"/>
                                        </p:tgtEl>
                                        <p:attrNameLst>
                                          <p:attrName>ppt_h</p:attrName>
                                        </p:attrNameLst>
                                      </p:cBhvr>
                                      <p:tavLst>
                                        <p:tav tm="0">
                                          <p:val>
                                            <p:strVal val="ppt_h"/>
                                          </p:val>
                                        </p:tav>
                                        <p:tav tm="100000">
                                          <p:val>
                                            <p:strVal val="ppt_h"/>
                                          </p:val>
                                        </p:tav>
                                      </p:tavLst>
                                    </p:anim>
                                    <p:anim calcmode="lin" valueType="num">
                                      <p:cBhvr>
                                        <p:cTn id="84" dur="500"/>
                                        <p:tgtEl>
                                          <p:spTgt spid="3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5" dur="1" fill="hold">
                                          <p:stCondLst>
                                            <p:cond delay="499"/>
                                          </p:stCondLst>
                                        </p:cTn>
                                        <p:tgtEl>
                                          <p:spTgt spid="35"/>
                                        </p:tgtEl>
                                        <p:attrNameLst>
                                          <p:attrName>style.visibility</p:attrName>
                                        </p:attrNameLst>
                                      </p:cBhvr>
                                      <p:to>
                                        <p:strVal val="hidden"/>
                                      </p:to>
                                    </p:set>
                                  </p:childTnLst>
                                </p:cTn>
                              </p:par>
                              <p:par>
                                <p:cTn id="86" presetID="19" presetClass="entr" presetSubtype="10" fill="hold" grpId="1"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fmla="#ppt_w*sin(2.5*pi*$)">
                                          <p:val>
                                            <p:fltVal val="0"/>
                                          </p:val>
                                        </p:tav>
                                        <p:tav tm="100000">
                                          <p:val>
                                            <p:fltVal val="1"/>
                                          </p:val>
                                        </p:tav>
                                      </p:tavLst>
                                    </p:anim>
                                    <p:anim calcmode="lin" valueType="num">
                                      <p:cBhvr>
                                        <p:cTn id="89" dur="5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7"/>
                  </p:tgtEl>
                </p:cond>
              </p:nextCondLst>
            </p:seq>
            <p:seq concurrent="1" nextAc="seek">
              <p:cTn id="90" restart="whenNotActive" fill="hold" evtFilter="cancelBubble" nodeType="interactiveSeq">
                <p:stCondLst>
                  <p:cond evt="onClick" delay="0">
                    <p:tgtEl>
                      <p:spTgt spid="58"/>
                    </p:tgtEl>
                  </p:cond>
                </p:stCondLst>
                <p:endSync evt="end" delay="0">
                  <p:rtn val="all"/>
                </p:endSync>
                <p:childTnLst>
                  <p:par>
                    <p:cTn id="91" fill="hold">
                      <p:stCondLst>
                        <p:cond delay="0"/>
                      </p:stCondLst>
                      <p:childTnLst>
                        <p:par>
                          <p:cTn id="92" fill="hold">
                            <p:stCondLst>
                              <p:cond delay="0"/>
                            </p:stCondLst>
                            <p:childTnLst>
                              <p:par>
                                <p:cTn id="93" presetID="19" presetClass="exit" presetSubtype="10" fill="hold" grpId="0" nodeType="clickEffect">
                                  <p:stCondLst>
                                    <p:cond delay="0"/>
                                  </p:stCondLst>
                                  <p:childTnLst>
                                    <p:anim calcmode="lin" valueType="num">
                                      <p:cBhvr>
                                        <p:cTn id="94" dur="500"/>
                                        <p:tgtEl>
                                          <p:spTgt spid="57"/>
                                        </p:tgtEl>
                                        <p:attrNameLst>
                                          <p:attrName>ppt_h</p:attrName>
                                        </p:attrNameLst>
                                      </p:cBhvr>
                                      <p:tavLst>
                                        <p:tav tm="0">
                                          <p:val>
                                            <p:strVal val="ppt_h"/>
                                          </p:val>
                                        </p:tav>
                                        <p:tav tm="100000">
                                          <p:val>
                                            <p:strVal val="ppt_h"/>
                                          </p:val>
                                        </p:tav>
                                      </p:tavLst>
                                    </p:anim>
                                    <p:anim calcmode="lin" valueType="num">
                                      <p:cBhvr>
                                        <p:cTn id="95" dur="500"/>
                                        <p:tgtEl>
                                          <p:spTgt spid="5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96" dur="1" fill="hold">
                                          <p:stCondLst>
                                            <p:cond delay="499"/>
                                          </p:stCondLst>
                                        </p:cTn>
                                        <p:tgtEl>
                                          <p:spTgt spid="57"/>
                                        </p:tgtEl>
                                        <p:attrNameLst>
                                          <p:attrName>style.visibility</p:attrName>
                                        </p:attrNameLst>
                                      </p:cBhvr>
                                      <p:to>
                                        <p:strVal val="hidden"/>
                                      </p:to>
                                    </p:set>
                                  </p:childTnLst>
                                </p:cTn>
                              </p:par>
                              <p:par>
                                <p:cTn id="97" presetID="45"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500"/>
                                        <p:tgtEl>
                                          <p:spTgt spid="56"/>
                                        </p:tgtEl>
                                      </p:cBhvr>
                                    </p:animEffect>
                                    <p:anim calcmode="lin" valueType="num">
                                      <p:cBhvr>
                                        <p:cTn id="100" dur="500" fill="hold"/>
                                        <p:tgtEl>
                                          <p:spTgt spid="56"/>
                                        </p:tgtEl>
                                        <p:attrNameLst>
                                          <p:attrName>ppt_w</p:attrName>
                                        </p:attrNameLst>
                                      </p:cBhvr>
                                      <p:tavLst>
                                        <p:tav tm="0" fmla="#ppt_w*sin(2.5*pi*$)">
                                          <p:val>
                                            <p:fltVal val="0"/>
                                          </p:val>
                                        </p:tav>
                                        <p:tav tm="100000">
                                          <p:val>
                                            <p:fltVal val="1"/>
                                          </p:val>
                                        </p:tav>
                                      </p:tavLst>
                                    </p:anim>
                                    <p:anim calcmode="lin" valueType="num">
                                      <p:cBhvr>
                                        <p:cTn id="101" dur="500" fill="hold"/>
                                        <p:tgtEl>
                                          <p:spTgt spid="56"/>
                                        </p:tgtEl>
                                        <p:attrNameLst>
                                          <p:attrName>ppt_h</p:attrName>
                                        </p:attrNameLst>
                                      </p:cBhvr>
                                      <p:tavLst>
                                        <p:tav tm="0">
                                          <p:val>
                                            <p:strVal val="#ppt_h"/>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19" presetClass="exit" presetSubtype="10" fill="hold" grpId="1" nodeType="clickEffect">
                                  <p:stCondLst>
                                    <p:cond delay="0"/>
                                  </p:stCondLst>
                                  <p:childTnLst>
                                    <p:anim calcmode="lin" valueType="num">
                                      <p:cBhvr>
                                        <p:cTn id="105" dur="500"/>
                                        <p:tgtEl>
                                          <p:spTgt spid="56"/>
                                        </p:tgtEl>
                                        <p:attrNameLst>
                                          <p:attrName>ppt_h</p:attrName>
                                        </p:attrNameLst>
                                      </p:cBhvr>
                                      <p:tavLst>
                                        <p:tav tm="0">
                                          <p:val>
                                            <p:strVal val="ppt_h"/>
                                          </p:val>
                                        </p:tav>
                                        <p:tav tm="100000">
                                          <p:val>
                                            <p:strVal val="ppt_h"/>
                                          </p:val>
                                        </p:tav>
                                      </p:tavLst>
                                    </p:anim>
                                    <p:anim calcmode="lin" valueType="num">
                                      <p:cBhvr>
                                        <p:cTn id="106" dur="500"/>
                                        <p:tgtEl>
                                          <p:spTgt spid="5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07" dur="1" fill="hold">
                                          <p:stCondLst>
                                            <p:cond delay="499"/>
                                          </p:stCondLst>
                                        </p:cTn>
                                        <p:tgtEl>
                                          <p:spTgt spid="56"/>
                                        </p:tgtEl>
                                        <p:attrNameLst>
                                          <p:attrName>style.visibility</p:attrName>
                                        </p:attrNameLst>
                                      </p:cBhvr>
                                      <p:to>
                                        <p:strVal val="hidden"/>
                                      </p:to>
                                    </p:set>
                                  </p:childTnLst>
                                </p:cTn>
                              </p:par>
                              <p:par>
                                <p:cTn id="108" presetID="19" presetClass="entr" presetSubtype="10" fill="hold" grpId="1" nodeType="with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fmla="#ppt_w*sin(2.5*pi*$)">
                                          <p:val>
                                            <p:fltVal val="0"/>
                                          </p:val>
                                        </p:tav>
                                        <p:tav tm="100000">
                                          <p:val>
                                            <p:fltVal val="1"/>
                                          </p:val>
                                        </p:tav>
                                      </p:tavLst>
                                    </p:anim>
                                    <p:anim calcmode="lin" valueType="num">
                                      <p:cBhvr>
                                        <p:cTn id="111" dur="500" fill="hold"/>
                                        <p:tgtEl>
                                          <p:spTgt spid="5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58"/>
                  </p:tgtEl>
                </p:cond>
              </p:nextCondLst>
            </p:seq>
            <p:seq concurrent="1" nextAc="seek">
              <p:cTn id="112" restart="whenNotActive" fill="hold" evtFilter="cancelBubble" nodeType="interactiveSeq">
                <p:stCondLst>
                  <p:cond evt="onClick" delay="0">
                    <p:tgtEl>
                      <p:spTgt spid="61"/>
                    </p:tgtEl>
                  </p:cond>
                </p:stCondLst>
                <p:endSync evt="end" delay="0">
                  <p:rtn val="all"/>
                </p:endSync>
                <p:childTnLst>
                  <p:par>
                    <p:cTn id="113" fill="hold">
                      <p:stCondLst>
                        <p:cond delay="0"/>
                      </p:stCondLst>
                      <p:childTnLst>
                        <p:par>
                          <p:cTn id="114" fill="hold">
                            <p:stCondLst>
                              <p:cond delay="0"/>
                            </p:stCondLst>
                            <p:childTnLst>
                              <p:par>
                                <p:cTn id="115" presetID="19" presetClass="exit" presetSubtype="10" fill="hold" grpId="0" nodeType="clickEffect">
                                  <p:stCondLst>
                                    <p:cond delay="0"/>
                                  </p:stCondLst>
                                  <p:childTnLst>
                                    <p:anim calcmode="lin" valueType="num">
                                      <p:cBhvr>
                                        <p:cTn id="116" dur="500"/>
                                        <p:tgtEl>
                                          <p:spTgt spid="60"/>
                                        </p:tgtEl>
                                        <p:attrNameLst>
                                          <p:attrName>ppt_h</p:attrName>
                                        </p:attrNameLst>
                                      </p:cBhvr>
                                      <p:tavLst>
                                        <p:tav tm="0">
                                          <p:val>
                                            <p:strVal val="ppt_h"/>
                                          </p:val>
                                        </p:tav>
                                        <p:tav tm="100000">
                                          <p:val>
                                            <p:strVal val="ppt_h"/>
                                          </p:val>
                                        </p:tav>
                                      </p:tavLst>
                                    </p:anim>
                                    <p:anim calcmode="lin" valueType="num">
                                      <p:cBhvr>
                                        <p:cTn id="117" dur="500"/>
                                        <p:tgtEl>
                                          <p:spTgt spid="6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18" dur="1" fill="hold">
                                          <p:stCondLst>
                                            <p:cond delay="499"/>
                                          </p:stCondLst>
                                        </p:cTn>
                                        <p:tgtEl>
                                          <p:spTgt spid="60"/>
                                        </p:tgtEl>
                                        <p:attrNameLst>
                                          <p:attrName>style.visibility</p:attrName>
                                        </p:attrNameLst>
                                      </p:cBhvr>
                                      <p:to>
                                        <p:strVal val="hidden"/>
                                      </p:to>
                                    </p:set>
                                  </p:childTnLst>
                                </p:cTn>
                              </p:par>
                              <p:par>
                                <p:cTn id="119" presetID="45" presetClass="entr" presetSubtype="0" fill="hold" grpId="0" nodeType="with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fade">
                                      <p:cBhvr>
                                        <p:cTn id="121" dur="500"/>
                                        <p:tgtEl>
                                          <p:spTgt spid="59"/>
                                        </p:tgtEl>
                                      </p:cBhvr>
                                    </p:animEffect>
                                    <p:anim calcmode="lin" valueType="num">
                                      <p:cBhvr>
                                        <p:cTn id="122" dur="500" fill="hold"/>
                                        <p:tgtEl>
                                          <p:spTgt spid="59"/>
                                        </p:tgtEl>
                                        <p:attrNameLst>
                                          <p:attrName>ppt_w</p:attrName>
                                        </p:attrNameLst>
                                      </p:cBhvr>
                                      <p:tavLst>
                                        <p:tav tm="0" fmla="#ppt_w*sin(2.5*pi*$)">
                                          <p:val>
                                            <p:fltVal val="0"/>
                                          </p:val>
                                        </p:tav>
                                        <p:tav tm="100000">
                                          <p:val>
                                            <p:fltVal val="1"/>
                                          </p:val>
                                        </p:tav>
                                      </p:tavLst>
                                    </p:anim>
                                    <p:anim calcmode="lin" valueType="num">
                                      <p:cBhvr>
                                        <p:cTn id="123" dur="5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124" fill="hold">
                      <p:stCondLst>
                        <p:cond delay="indefinite"/>
                      </p:stCondLst>
                      <p:childTnLst>
                        <p:par>
                          <p:cTn id="125" fill="hold">
                            <p:stCondLst>
                              <p:cond delay="0"/>
                            </p:stCondLst>
                            <p:childTnLst>
                              <p:par>
                                <p:cTn id="126" presetID="19" presetClass="exit" presetSubtype="10" fill="hold" grpId="1" nodeType="clickEffect">
                                  <p:stCondLst>
                                    <p:cond delay="0"/>
                                  </p:stCondLst>
                                  <p:childTnLst>
                                    <p:anim calcmode="lin" valueType="num">
                                      <p:cBhvr>
                                        <p:cTn id="127" dur="500"/>
                                        <p:tgtEl>
                                          <p:spTgt spid="59"/>
                                        </p:tgtEl>
                                        <p:attrNameLst>
                                          <p:attrName>ppt_h</p:attrName>
                                        </p:attrNameLst>
                                      </p:cBhvr>
                                      <p:tavLst>
                                        <p:tav tm="0">
                                          <p:val>
                                            <p:strVal val="ppt_h"/>
                                          </p:val>
                                        </p:tav>
                                        <p:tav tm="100000">
                                          <p:val>
                                            <p:strVal val="ppt_h"/>
                                          </p:val>
                                        </p:tav>
                                      </p:tavLst>
                                    </p:anim>
                                    <p:anim calcmode="lin" valueType="num">
                                      <p:cBhvr>
                                        <p:cTn id="128" dur="500"/>
                                        <p:tgtEl>
                                          <p:spTgt spid="5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29" dur="1" fill="hold">
                                          <p:stCondLst>
                                            <p:cond delay="499"/>
                                          </p:stCondLst>
                                        </p:cTn>
                                        <p:tgtEl>
                                          <p:spTgt spid="59"/>
                                        </p:tgtEl>
                                        <p:attrNameLst>
                                          <p:attrName>style.visibility</p:attrName>
                                        </p:attrNameLst>
                                      </p:cBhvr>
                                      <p:to>
                                        <p:strVal val="hidden"/>
                                      </p:to>
                                    </p:set>
                                  </p:childTnLst>
                                </p:cTn>
                              </p:par>
                              <p:par>
                                <p:cTn id="130" presetID="19" presetClass="entr" presetSubtype="10" fill="hold" grpId="1" nodeType="withEffect">
                                  <p:stCondLst>
                                    <p:cond delay="0"/>
                                  </p:stCondLst>
                                  <p:childTnLst>
                                    <p:set>
                                      <p:cBhvr>
                                        <p:cTn id="131" dur="1" fill="hold">
                                          <p:stCondLst>
                                            <p:cond delay="0"/>
                                          </p:stCondLst>
                                        </p:cTn>
                                        <p:tgtEl>
                                          <p:spTgt spid="60"/>
                                        </p:tgtEl>
                                        <p:attrNameLst>
                                          <p:attrName>style.visibility</p:attrName>
                                        </p:attrNameLst>
                                      </p:cBhvr>
                                      <p:to>
                                        <p:strVal val="visible"/>
                                      </p:to>
                                    </p:set>
                                    <p:anim calcmode="lin" valueType="num">
                                      <p:cBhvr>
                                        <p:cTn id="132" dur="500" fill="hold"/>
                                        <p:tgtEl>
                                          <p:spTgt spid="60"/>
                                        </p:tgtEl>
                                        <p:attrNameLst>
                                          <p:attrName>ppt_w</p:attrName>
                                        </p:attrNameLst>
                                      </p:cBhvr>
                                      <p:tavLst>
                                        <p:tav tm="0" fmla="#ppt_w*sin(2.5*pi*$)">
                                          <p:val>
                                            <p:fltVal val="0"/>
                                          </p:val>
                                        </p:tav>
                                        <p:tav tm="100000">
                                          <p:val>
                                            <p:fltVal val="1"/>
                                          </p:val>
                                        </p:tav>
                                      </p:tavLst>
                                    </p:anim>
                                    <p:anim calcmode="lin" valueType="num">
                                      <p:cBhvr>
                                        <p:cTn id="133" dur="500" fill="hold"/>
                                        <p:tgtEl>
                                          <p:spTgt spid="6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1"/>
                  </p:tgtEl>
                </p:cond>
              </p:nextCondLst>
            </p:seq>
            <p:seq concurrent="1" nextAc="seek">
              <p:cTn id="134" restart="whenNotActive" fill="hold" evtFilter="cancelBubble" nodeType="interactiveSeq">
                <p:stCondLst>
                  <p:cond evt="onClick" delay="0">
                    <p:tgtEl>
                      <p:spTgt spid="64"/>
                    </p:tgtEl>
                  </p:cond>
                </p:stCondLst>
                <p:endSync evt="end" delay="0">
                  <p:rtn val="all"/>
                </p:endSync>
                <p:childTnLst>
                  <p:par>
                    <p:cTn id="135" fill="hold">
                      <p:stCondLst>
                        <p:cond delay="0"/>
                      </p:stCondLst>
                      <p:childTnLst>
                        <p:par>
                          <p:cTn id="136" fill="hold">
                            <p:stCondLst>
                              <p:cond delay="0"/>
                            </p:stCondLst>
                            <p:childTnLst>
                              <p:par>
                                <p:cTn id="137" presetID="19" presetClass="exit" presetSubtype="10" fill="hold" grpId="0" nodeType="clickEffect">
                                  <p:stCondLst>
                                    <p:cond delay="0"/>
                                  </p:stCondLst>
                                  <p:childTnLst>
                                    <p:anim calcmode="lin" valueType="num">
                                      <p:cBhvr>
                                        <p:cTn id="138" dur="500"/>
                                        <p:tgtEl>
                                          <p:spTgt spid="63"/>
                                        </p:tgtEl>
                                        <p:attrNameLst>
                                          <p:attrName>ppt_h</p:attrName>
                                        </p:attrNameLst>
                                      </p:cBhvr>
                                      <p:tavLst>
                                        <p:tav tm="0">
                                          <p:val>
                                            <p:strVal val="ppt_h"/>
                                          </p:val>
                                        </p:tav>
                                        <p:tav tm="100000">
                                          <p:val>
                                            <p:strVal val="ppt_h"/>
                                          </p:val>
                                        </p:tav>
                                      </p:tavLst>
                                    </p:anim>
                                    <p:anim calcmode="lin" valueType="num">
                                      <p:cBhvr>
                                        <p:cTn id="139" dur="500"/>
                                        <p:tgtEl>
                                          <p:spTgt spid="6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40" dur="1" fill="hold">
                                          <p:stCondLst>
                                            <p:cond delay="499"/>
                                          </p:stCondLst>
                                        </p:cTn>
                                        <p:tgtEl>
                                          <p:spTgt spid="63"/>
                                        </p:tgtEl>
                                        <p:attrNameLst>
                                          <p:attrName>style.visibility</p:attrName>
                                        </p:attrNameLst>
                                      </p:cBhvr>
                                      <p:to>
                                        <p:strVal val="hidden"/>
                                      </p:to>
                                    </p:set>
                                  </p:childTnLst>
                                </p:cTn>
                              </p:par>
                              <p:par>
                                <p:cTn id="141" presetID="45" presetClass="entr" presetSubtype="0" fill="hold" grpId="0" nodeType="withEffect">
                                  <p:stCondLst>
                                    <p:cond delay="0"/>
                                  </p:stCondLst>
                                  <p:childTnLst>
                                    <p:set>
                                      <p:cBhvr>
                                        <p:cTn id="142" dur="1" fill="hold">
                                          <p:stCondLst>
                                            <p:cond delay="0"/>
                                          </p:stCondLst>
                                        </p:cTn>
                                        <p:tgtEl>
                                          <p:spTgt spid="62"/>
                                        </p:tgtEl>
                                        <p:attrNameLst>
                                          <p:attrName>style.visibility</p:attrName>
                                        </p:attrNameLst>
                                      </p:cBhvr>
                                      <p:to>
                                        <p:strVal val="visible"/>
                                      </p:to>
                                    </p:set>
                                    <p:animEffect transition="in" filter="fade">
                                      <p:cBhvr>
                                        <p:cTn id="143" dur="500"/>
                                        <p:tgtEl>
                                          <p:spTgt spid="62"/>
                                        </p:tgtEl>
                                      </p:cBhvr>
                                    </p:animEffect>
                                    <p:anim calcmode="lin" valueType="num">
                                      <p:cBhvr>
                                        <p:cTn id="144" dur="500" fill="hold"/>
                                        <p:tgtEl>
                                          <p:spTgt spid="62"/>
                                        </p:tgtEl>
                                        <p:attrNameLst>
                                          <p:attrName>ppt_w</p:attrName>
                                        </p:attrNameLst>
                                      </p:cBhvr>
                                      <p:tavLst>
                                        <p:tav tm="0" fmla="#ppt_w*sin(2.5*pi*$)">
                                          <p:val>
                                            <p:fltVal val="0"/>
                                          </p:val>
                                        </p:tav>
                                        <p:tav tm="100000">
                                          <p:val>
                                            <p:fltVal val="1"/>
                                          </p:val>
                                        </p:tav>
                                      </p:tavLst>
                                    </p:anim>
                                    <p:anim calcmode="lin" valueType="num">
                                      <p:cBhvr>
                                        <p:cTn id="145" dur="500" fill="hold"/>
                                        <p:tgtEl>
                                          <p:spTgt spid="62"/>
                                        </p:tgtEl>
                                        <p:attrNameLst>
                                          <p:attrName>ppt_h</p:attrName>
                                        </p:attrNameLst>
                                      </p:cBhvr>
                                      <p:tavLst>
                                        <p:tav tm="0">
                                          <p:val>
                                            <p:strVal val="#ppt_h"/>
                                          </p:val>
                                        </p:tav>
                                        <p:tav tm="100000">
                                          <p:val>
                                            <p:strVal val="#ppt_h"/>
                                          </p:val>
                                        </p:tav>
                                      </p:tavLst>
                                    </p:anim>
                                  </p:childTnLst>
                                </p:cTn>
                              </p:par>
                            </p:childTnLst>
                          </p:cTn>
                        </p:par>
                      </p:childTnLst>
                    </p:cTn>
                  </p:par>
                  <p:par>
                    <p:cTn id="146" fill="hold">
                      <p:stCondLst>
                        <p:cond delay="indefinite"/>
                      </p:stCondLst>
                      <p:childTnLst>
                        <p:par>
                          <p:cTn id="147" fill="hold">
                            <p:stCondLst>
                              <p:cond delay="0"/>
                            </p:stCondLst>
                            <p:childTnLst>
                              <p:par>
                                <p:cTn id="148" presetID="19" presetClass="exit" presetSubtype="10" fill="hold" grpId="1" nodeType="clickEffect">
                                  <p:stCondLst>
                                    <p:cond delay="0"/>
                                  </p:stCondLst>
                                  <p:childTnLst>
                                    <p:anim calcmode="lin" valueType="num">
                                      <p:cBhvr>
                                        <p:cTn id="149" dur="500"/>
                                        <p:tgtEl>
                                          <p:spTgt spid="62"/>
                                        </p:tgtEl>
                                        <p:attrNameLst>
                                          <p:attrName>ppt_h</p:attrName>
                                        </p:attrNameLst>
                                      </p:cBhvr>
                                      <p:tavLst>
                                        <p:tav tm="0">
                                          <p:val>
                                            <p:strVal val="ppt_h"/>
                                          </p:val>
                                        </p:tav>
                                        <p:tav tm="100000">
                                          <p:val>
                                            <p:strVal val="ppt_h"/>
                                          </p:val>
                                        </p:tav>
                                      </p:tavLst>
                                    </p:anim>
                                    <p:anim calcmode="lin" valueType="num">
                                      <p:cBhvr>
                                        <p:cTn id="150" dur="500"/>
                                        <p:tgtEl>
                                          <p:spTgt spid="6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51" dur="1" fill="hold">
                                          <p:stCondLst>
                                            <p:cond delay="499"/>
                                          </p:stCondLst>
                                        </p:cTn>
                                        <p:tgtEl>
                                          <p:spTgt spid="62"/>
                                        </p:tgtEl>
                                        <p:attrNameLst>
                                          <p:attrName>style.visibility</p:attrName>
                                        </p:attrNameLst>
                                      </p:cBhvr>
                                      <p:to>
                                        <p:strVal val="hidden"/>
                                      </p:to>
                                    </p:set>
                                  </p:childTnLst>
                                </p:cTn>
                              </p:par>
                              <p:par>
                                <p:cTn id="152" presetID="19" presetClass="entr" presetSubtype="10" fill="hold" grpId="1" nodeType="withEffect">
                                  <p:stCondLst>
                                    <p:cond delay="0"/>
                                  </p:stCondLst>
                                  <p:childTnLst>
                                    <p:set>
                                      <p:cBhvr>
                                        <p:cTn id="153" dur="1" fill="hold">
                                          <p:stCondLst>
                                            <p:cond delay="0"/>
                                          </p:stCondLst>
                                        </p:cTn>
                                        <p:tgtEl>
                                          <p:spTgt spid="63"/>
                                        </p:tgtEl>
                                        <p:attrNameLst>
                                          <p:attrName>style.visibility</p:attrName>
                                        </p:attrNameLst>
                                      </p:cBhvr>
                                      <p:to>
                                        <p:strVal val="visible"/>
                                      </p:to>
                                    </p:set>
                                    <p:anim calcmode="lin" valueType="num">
                                      <p:cBhvr>
                                        <p:cTn id="154" dur="500" fill="hold"/>
                                        <p:tgtEl>
                                          <p:spTgt spid="63"/>
                                        </p:tgtEl>
                                        <p:attrNameLst>
                                          <p:attrName>ppt_w</p:attrName>
                                        </p:attrNameLst>
                                      </p:cBhvr>
                                      <p:tavLst>
                                        <p:tav tm="0" fmla="#ppt_w*sin(2.5*pi*$)">
                                          <p:val>
                                            <p:fltVal val="0"/>
                                          </p:val>
                                        </p:tav>
                                        <p:tav tm="100000">
                                          <p:val>
                                            <p:fltVal val="1"/>
                                          </p:val>
                                        </p:tav>
                                      </p:tavLst>
                                    </p:anim>
                                    <p:anim calcmode="lin" valueType="num">
                                      <p:cBhvr>
                                        <p:cTn id="155" dur="500" fill="hold"/>
                                        <p:tgtEl>
                                          <p:spTgt spid="6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4"/>
                  </p:tgtEl>
                </p:cond>
              </p:nextCondLst>
            </p:seq>
            <p:seq concurrent="1" nextAc="seek">
              <p:cTn id="156" restart="whenNotActive" fill="hold" evtFilter="cancelBubble" nodeType="interactiveSeq">
                <p:stCondLst>
                  <p:cond evt="onClick" delay="0">
                    <p:tgtEl>
                      <p:spTgt spid="67"/>
                    </p:tgtEl>
                  </p:cond>
                </p:stCondLst>
                <p:endSync evt="end" delay="0">
                  <p:rtn val="all"/>
                </p:endSync>
                <p:childTnLst>
                  <p:par>
                    <p:cTn id="157" fill="hold">
                      <p:stCondLst>
                        <p:cond delay="0"/>
                      </p:stCondLst>
                      <p:childTnLst>
                        <p:par>
                          <p:cTn id="158" fill="hold">
                            <p:stCondLst>
                              <p:cond delay="0"/>
                            </p:stCondLst>
                            <p:childTnLst>
                              <p:par>
                                <p:cTn id="159" presetID="19" presetClass="exit" presetSubtype="10" fill="hold" grpId="0" nodeType="clickEffect">
                                  <p:stCondLst>
                                    <p:cond delay="0"/>
                                  </p:stCondLst>
                                  <p:childTnLst>
                                    <p:anim calcmode="lin" valueType="num">
                                      <p:cBhvr>
                                        <p:cTn id="160" dur="500"/>
                                        <p:tgtEl>
                                          <p:spTgt spid="66"/>
                                        </p:tgtEl>
                                        <p:attrNameLst>
                                          <p:attrName>ppt_h</p:attrName>
                                        </p:attrNameLst>
                                      </p:cBhvr>
                                      <p:tavLst>
                                        <p:tav tm="0">
                                          <p:val>
                                            <p:strVal val="ppt_h"/>
                                          </p:val>
                                        </p:tav>
                                        <p:tav tm="100000">
                                          <p:val>
                                            <p:strVal val="ppt_h"/>
                                          </p:val>
                                        </p:tav>
                                      </p:tavLst>
                                    </p:anim>
                                    <p:anim calcmode="lin" valueType="num">
                                      <p:cBhvr>
                                        <p:cTn id="161" dur="500"/>
                                        <p:tgtEl>
                                          <p:spTgt spid="6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62" dur="1" fill="hold">
                                          <p:stCondLst>
                                            <p:cond delay="499"/>
                                          </p:stCondLst>
                                        </p:cTn>
                                        <p:tgtEl>
                                          <p:spTgt spid="66"/>
                                        </p:tgtEl>
                                        <p:attrNameLst>
                                          <p:attrName>style.visibility</p:attrName>
                                        </p:attrNameLst>
                                      </p:cBhvr>
                                      <p:to>
                                        <p:strVal val="hidden"/>
                                      </p:to>
                                    </p:set>
                                  </p:childTnLst>
                                </p:cTn>
                              </p:par>
                              <p:par>
                                <p:cTn id="163" presetID="45" presetClass="entr" presetSubtype="0" fill="hold" grpId="0" nodeType="withEffect">
                                  <p:stCondLst>
                                    <p:cond delay="0"/>
                                  </p:stCondLst>
                                  <p:childTnLst>
                                    <p:set>
                                      <p:cBhvr>
                                        <p:cTn id="164" dur="1" fill="hold">
                                          <p:stCondLst>
                                            <p:cond delay="0"/>
                                          </p:stCondLst>
                                        </p:cTn>
                                        <p:tgtEl>
                                          <p:spTgt spid="65"/>
                                        </p:tgtEl>
                                        <p:attrNameLst>
                                          <p:attrName>style.visibility</p:attrName>
                                        </p:attrNameLst>
                                      </p:cBhvr>
                                      <p:to>
                                        <p:strVal val="visible"/>
                                      </p:to>
                                    </p:set>
                                    <p:animEffect transition="in" filter="fade">
                                      <p:cBhvr>
                                        <p:cTn id="165" dur="500"/>
                                        <p:tgtEl>
                                          <p:spTgt spid="65"/>
                                        </p:tgtEl>
                                      </p:cBhvr>
                                    </p:animEffect>
                                    <p:anim calcmode="lin" valueType="num">
                                      <p:cBhvr>
                                        <p:cTn id="166" dur="500" fill="hold"/>
                                        <p:tgtEl>
                                          <p:spTgt spid="65"/>
                                        </p:tgtEl>
                                        <p:attrNameLst>
                                          <p:attrName>ppt_w</p:attrName>
                                        </p:attrNameLst>
                                      </p:cBhvr>
                                      <p:tavLst>
                                        <p:tav tm="0" fmla="#ppt_w*sin(2.5*pi*$)">
                                          <p:val>
                                            <p:fltVal val="0"/>
                                          </p:val>
                                        </p:tav>
                                        <p:tav tm="100000">
                                          <p:val>
                                            <p:fltVal val="1"/>
                                          </p:val>
                                        </p:tav>
                                      </p:tavLst>
                                    </p:anim>
                                    <p:anim calcmode="lin" valueType="num">
                                      <p:cBhvr>
                                        <p:cTn id="167" dur="500" fill="hold"/>
                                        <p:tgtEl>
                                          <p:spTgt spid="65"/>
                                        </p:tgtEl>
                                        <p:attrNameLst>
                                          <p:attrName>ppt_h</p:attrName>
                                        </p:attrNameLst>
                                      </p:cBhvr>
                                      <p:tavLst>
                                        <p:tav tm="0">
                                          <p:val>
                                            <p:strVal val="#ppt_h"/>
                                          </p:val>
                                        </p:tav>
                                        <p:tav tm="100000">
                                          <p:val>
                                            <p:strVal val="#ppt_h"/>
                                          </p:val>
                                        </p:tav>
                                      </p:tavLst>
                                    </p:anim>
                                  </p:childTnLst>
                                </p:cTn>
                              </p:par>
                            </p:childTnLst>
                          </p:cTn>
                        </p:par>
                      </p:childTnLst>
                    </p:cTn>
                  </p:par>
                  <p:par>
                    <p:cTn id="168" fill="hold">
                      <p:stCondLst>
                        <p:cond delay="indefinite"/>
                      </p:stCondLst>
                      <p:childTnLst>
                        <p:par>
                          <p:cTn id="169" fill="hold">
                            <p:stCondLst>
                              <p:cond delay="0"/>
                            </p:stCondLst>
                            <p:childTnLst>
                              <p:par>
                                <p:cTn id="170" presetID="19" presetClass="exit" presetSubtype="10" fill="hold" grpId="1" nodeType="clickEffect">
                                  <p:stCondLst>
                                    <p:cond delay="0"/>
                                  </p:stCondLst>
                                  <p:childTnLst>
                                    <p:anim calcmode="lin" valueType="num">
                                      <p:cBhvr>
                                        <p:cTn id="171" dur="500"/>
                                        <p:tgtEl>
                                          <p:spTgt spid="65"/>
                                        </p:tgtEl>
                                        <p:attrNameLst>
                                          <p:attrName>ppt_h</p:attrName>
                                        </p:attrNameLst>
                                      </p:cBhvr>
                                      <p:tavLst>
                                        <p:tav tm="0">
                                          <p:val>
                                            <p:strVal val="ppt_h"/>
                                          </p:val>
                                        </p:tav>
                                        <p:tav tm="100000">
                                          <p:val>
                                            <p:strVal val="ppt_h"/>
                                          </p:val>
                                        </p:tav>
                                      </p:tavLst>
                                    </p:anim>
                                    <p:anim calcmode="lin" valueType="num">
                                      <p:cBhvr>
                                        <p:cTn id="172" dur="500"/>
                                        <p:tgtEl>
                                          <p:spTgt spid="6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73" dur="1" fill="hold">
                                          <p:stCondLst>
                                            <p:cond delay="499"/>
                                          </p:stCondLst>
                                        </p:cTn>
                                        <p:tgtEl>
                                          <p:spTgt spid="65"/>
                                        </p:tgtEl>
                                        <p:attrNameLst>
                                          <p:attrName>style.visibility</p:attrName>
                                        </p:attrNameLst>
                                      </p:cBhvr>
                                      <p:to>
                                        <p:strVal val="hidden"/>
                                      </p:to>
                                    </p:set>
                                  </p:childTnLst>
                                </p:cTn>
                              </p:par>
                              <p:par>
                                <p:cTn id="174" presetID="19" presetClass="entr" presetSubtype="10" fill="hold" grpId="1" nodeType="withEffect">
                                  <p:stCondLst>
                                    <p:cond delay="0"/>
                                  </p:stCondLst>
                                  <p:childTnLst>
                                    <p:set>
                                      <p:cBhvr>
                                        <p:cTn id="175" dur="1" fill="hold">
                                          <p:stCondLst>
                                            <p:cond delay="0"/>
                                          </p:stCondLst>
                                        </p:cTn>
                                        <p:tgtEl>
                                          <p:spTgt spid="66"/>
                                        </p:tgtEl>
                                        <p:attrNameLst>
                                          <p:attrName>style.visibility</p:attrName>
                                        </p:attrNameLst>
                                      </p:cBhvr>
                                      <p:to>
                                        <p:strVal val="visible"/>
                                      </p:to>
                                    </p:set>
                                    <p:anim calcmode="lin" valueType="num">
                                      <p:cBhvr>
                                        <p:cTn id="176" dur="500" fill="hold"/>
                                        <p:tgtEl>
                                          <p:spTgt spid="66"/>
                                        </p:tgtEl>
                                        <p:attrNameLst>
                                          <p:attrName>ppt_w</p:attrName>
                                        </p:attrNameLst>
                                      </p:cBhvr>
                                      <p:tavLst>
                                        <p:tav tm="0" fmla="#ppt_w*sin(2.5*pi*$)">
                                          <p:val>
                                            <p:fltVal val="0"/>
                                          </p:val>
                                        </p:tav>
                                        <p:tav tm="100000">
                                          <p:val>
                                            <p:fltVal val="1"/>
                                          </p:val>
                                        </p:tav>
                                      </p:tavLst>
                                    </p:anim>
                                    <p:anim calcmode="lin" valueType="num">
                                      <p:cBhvr>
                                        <p:cTn id="177" dur="500" fill="hold"/>
                                        <p:tgtEl>
                                          <p:spTgt spid="6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7"/>
                  </p:tgtEl>
                </p:cond>
              </p:nextCondLst>
            </p:seq>
          </p:childTnLst>
        </p:cTn>
      </p:par>
    </p:tnLst>
    <p:bldLst>
      <p:bldP spid="11" grpId="0" animBg="1"/>
      <p:bldP spid="11" grpId="1" animBg="1"/>
      <p:bldP spid="12" grpId="0" animBg="1"/>
      <p:bldP spid="12" grpId="1" animBg="1"/>
      <p:bldP spid="17" grpId="0" animBg="1"/>
      <p:bldP spid="17" grpId="1" animBg="1"/>
      <p:bldP spid="18" grpId="0" animBg="1"/>
      <p:bldP spid="18" grpId="1" animBg="1"/>
      <p:bldP spid="32" grpId="0" animBg="1"/>
      <p:bldP spid="32" grpId="1" animBg="1"/>
      <p:bldP spid="33" grpId="0" animBg="1"/>
      <p:bldP spid="33" grpId="1" animBg="1"/>
      <p:bldP spid="35" grpId="0" animBg="1"/>
      <p:bldP spid="35" grpId="1" animBg="1"/>
      <p:bldP spid="36" grpId="0" animBg="1"/>
      <p:bldP spid="36" grpId="1" animBg="1"/>
      <p:bldP spid="56" grpId="0" animBg="1"/>
      <p:bldP spid="56" grpId="1" animBg="1"/>
      <p:bldP spid="57" grpId="0" animBg="1"/>
      <p:bldP spid="57" grpId="1" animBg="1"/>
      <p:bldP spid="59" grpId="0" animBg="1"/>
      <p:bldP spid="59" grpId="1" animBg="1"/>
      <p:bldP spid="60" grpId="0" animBg="1"/>
      <p:bldP spid="60" grpId="1" animBg="1"/>
      <p:bldP spid="62" grpId="0" animBg="1"/>
      <p:bldP spid="62" grpId="1" animBg="1"/>
      <p:bldP spid="63" grpId="0" animBg="1"/>
      <p:bldP spid="63" grpId="1" animBg="1"/>
      <p:bldP spid="65" grpId="0" animBg="1"/>
      <p:bldP spid="65" grpId="1" animBg="1"/>
      <p:bldP spid="66" grpId="0" animBg="1"/>
      <p:bldP spid="66" grpId="1"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1892</TotalTime>
  <Words>1340</Words>
  <Application>Microsoft Office PowerPoint</Application>
  <PresentationFormat>Широкоэкранный</PresentationFormat>
  <Paragraphs>99</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Calibri Light</vt:lpstr>
      <vt:lpstr>Тема Office</vt:lpstr>
      <vt:lpstr>The golden Ring of Russia</vt:lpstr>
      <vt:lpstr>Презентация PowerPoint</vt:lpstr>
      <vt:lpstr>Golden ring cities on the map</vt:lpstr>
      <vt:lpstr>SERGIEV POSAD </vt:lpstr>
      <vt:lpstr>PERESLAVL-ZALESSKY </vt:lpstr>
      <vt:lpstr>ROSTOV THE GREAT </vt:lpstr>
      <vt:lpstr>YAROSLAVL </vt:lpstr>
      <vt:lpstr>KOSTROMA </vt:lpstr>
      <vt:lpstr>Questions </vt:lpstr>
      <vt:lpstr>The most important thing</vt:lpstr>
      <vt:lpstr>Thank you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Acer</cp:lastModifiedBy>
  <cp:revision>63</cp:revision>
  <dcterms:created xsi:type="dcterms:W3CDTF">2020-10-20T15:35:02Z</dcterms:created>
  <dcterms:modified xsi:type="dcterms:W3CDTF">2020-11-11T19:27:11Z</dcterms:modified>
</cp:coreProperties>
</file>