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4" r:id="rId7"/>
    <p:sldId id="267" r:id="rId8"/>
    <p:sldId id="266" r:id="rId9"/>
    <p:sldId id="265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C1B15-0D85-4114-A8D6-7C4DBA7EE31B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C1F8-A7DF-4900-BEFC-D501EA3BCE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31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C1F8-A7DF-4900-BEFC-D501EA3BCE3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9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C1F8-A7DF-4900-BEFC-D501EA3BCE3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7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av"/><Relationship Id="rId13" Type="http://schemas.openxmlformats.org/officeDocument/2006/relationships/image" Target="../media/image8.png"/><Relationship Id="rId3" Type="http://schemas.microsoft.com/office/2007/relationships/media" Target="../media/media25.wav"/><Relationship Id="rId7" Type="http://schemas.microsoft.com/office/2007/relationships/media" Target="../media/media27.wav"/><Relationship Id="rId12" Type="http://schemas.openxmlformats.org/officeDocument/2006/relationships/audio" Target="../media/audio1.wav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audio" Target="../media/media26.wav"/><Relationship Id="rId11" Type="http://schemas.openxmlformats.org/officeDocument/2006/relationships/slideLayout" Target="../slideLayouts/slideLayout2.xml"/><Relationship Id="rId5" Type="http://schemas.microsoft.com/office/2007/relationships/media" Target="../media/media26.wav"/><Relationship Id="rId10" Type="http://schemas.openxmlformats.org/officeDocument/2006/relationships/audio" Target="../media/media28.wav"/><Relationship Id="rId4" Type="http://schemas.openxmlformats.org/officeDocument/2006/relationships/audio" Target="../media/media25.wav"/><Relationship Id="rId9" Type="http://schemas.microsoft.com/office/2007/relationships/media" Target="../media/media2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wav"/><Relationship Id="rId11" Type="http://schemas.openxmlformats.org/officeDocument/2006/relationships/image" Target="../media/image10.png"/><Relationship Id="rId5" Type="http://schemas.microsoft.com/office/2007/relationships/media" Target="../media/media3.wav"/><Relationship Id="rId10" Type="http://schemas.openxmlformats.org/officeDocument/2006/relationships/image" Target="../media/image9.png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microsoft.com/office/2007/relationships/media" Target="../media/media11.wav"/><Relationship Id="rId18" Type="http://schemas.openxmlformats.org/officeDocument/2006/relationships/audio" Target="../media/media13.wav"/><Relationship Id="rId26" Type="http://schemas.openxmlformats.org/officeDocument/2006/relationships/slide" Target="slide7.xml"/><Relationship Id="rId3" Type="http://schemas.microsoft.com/office/2007/relationships/media" Target="../media/media6.wav"/><Relationship Id="rId21" Type="http://schemas.microsoft.com/office/2007/relationships/media" Target="../media/media15.wav"/><Relationship Id="rId7" Type="http://schemas.microsoft.com/office/2007/relationships/media" Target="../media/media8.wav"/><Relationship Id="rId12" Type="http://schemas.openxmlformats.org/officeDocument/2006/relationships/audio" Target="../media/media10.wav"/><Relationship Id="rId17" Type="http://schemas.microsoft.com/office/2007/relationships/media" Target="../media/media13.wav"/><Relationship Id="rId25" Type="http://schemas.openxmlformats.org/officeDocument/2006/relationships/image" Target="../media/image8.png"/><Relationship Id="rId2" Type="http://schemas.openxmlformats.org/officeDocument/2006/relationships/audio" Target="../media/media5.wav"/><Relationship Id="rId16" Type="http://schemas.openxmlformats.org/officeDocument/2006/relationships/audio" Target="../media/media12.wav"/><Relationship Id="rId20" Type="http://schemas.openxmlformats.org/officeDocument/2006/relationships/audio" Target="../media/media14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microsoft.com/office/2007/relationships/media" Target="../media/media10.wav"/><Relationship Id="rId24" Type="http://schemas.openxmlformats.org/officeDocument/2006/relationships/notesSlide" Target="../notesSlides/notesSlide2.xml"/><Relationship Id="rId5" Type="http://schemas.microsoft.com/office/2007/relationships/media" Target="../media/media7.wav"/><Relationship Id="rId15" Type="http://schemas.microsoft.com/office/2007/relationships/media" Target="../media/media12.wav"/><Relationship Id="rId23" Type="http://schemas.openxmlformats.org/officeDocument/2006/relationships/slideLayout" Target="../slideLayouts/slideLayout5.xml"/><Relationship Id="rId10" Type="http://schemas.openxmlformats.org/officeDocument/2006/relationships/audio" Target="../media/media9.wav"/><Relationship Id="rId19" Type="http://schemas.microsoft.com/office/2007/relationships/media" Target="../media/media14.wav"/><Relationship Id="rId4" Type="http://schemas.openxmlformats.org/officeDocument/2006/relationships/audio" Target="../media/media6.wav"/><Relationship Id="rId9" Type="http://schemas.microsoft.com/office/2007/relationships/media" Target="../media/media9.wav"/><Relationship Id="rId14" Type="http://schemas.openxmlformats.org/officeDocument/2006/relationships/audio" Target="../media/media11.wav"/><Relationship Id="rId22" Type="http://schemas.openxmlformats.org/officeDocument/2006/relationships/audio" Target="../media/media1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8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5" Type="http://schemas.microsoft.com/office/2007/relationships/media" Target="../media/media19.wav"/><Relationship Id="rId4" Type="http://schemas.openxmlformats.org/officeDocument/2006/relationships/audio" Target="../media/media18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8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audio" Target="../media/media19.wav"/><Relationship Id="rId5" Type="http://schemas.microsoft.com/office/2007/relationships/media" Target="../media/media19.wav"/><Relationship Id="rId4" Type="http://schemas.openxmlformats.org/officeDocument/2006/relationships/audio" Target="../media/media18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5229200"/>
            <a:ext cx="1328192" cy="91095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Колосова Л.В.,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  Е.Ю.,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8917" y="1268760"/>
            <a:ext cx="5544616" cy="12241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В мире звуков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0239" y="548680"/>
            <a:ext cx="5576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сад№71 «Почемучка» Старооскольского городского округа</a:t>
            </a:r>
          </a:p>
        </p:txBody>
      </p:sp>
      <p:pic>
        <p:nvPicPr>
          <p:cNvPr id="7" name="Picture 6" descr="https://i.pinimg.com/736x/71/74/18/717418c76c09d27a6f340b15b5805c84--russian-language-j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50341"/>
            <a:ext cx="2985800" cy="42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rikolist.club/wp-content/uploads/2019/11/Screenshot_25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2" y="4736943"/>
            <a:ext cx="2335114" cy="20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900igr.net/up/datas/164165/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47" y="2924944"/>
            <a:ext cx="2799739" cy="20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apenik.ru/dizain_alfavit/02_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01" y="1238009"/>
            <a:ext cx="1220785" cy="12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logopedirina.ru/images/games/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2" y="2747263"/>
            <a:ext cx="2236943" cy="18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apenik.ru/dizain_alfavit/02_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38329"/>
            <a:ext cx="1112011" cy="111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35152" y="631450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509"/>
            <a:ext cx="8639356" cy="100825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5400" dirty="0" smtClean="0"/>
              <a:t>Подбери нужный звук</a:t>
            </a:r>
            <a:endParaRPr lang="ru-RU" sz="5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21907"/>
              </p:ext>
            </p:extLst>
          </p:nvPr>
        </p:nvGraphicFramePr>
        <p:xfrm>
          <a:off x="4139952" y="1412776"/>
          <a:ext cx="35520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09"/>
                <a:gridCol w="592009"/>
                <a:gridCol w="592009"/>
                <a:gridCol w="592009"/>
                <a:gridCol w="592009"/>
                <a:gridCol w="5920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Ð¼Ð°ÑÐ¸Ð½ÐºÐ° Ð¼Ð°ÐºÐºÑÐ¸Ð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1380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095301"/>
            <a:ext cx="86409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6580" y="4635357"/>
            <a:ext cx="86409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0409" y="3095301"/>
            <a:ext cx="864096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62484" y="3068870"/>
            <a:ext cx="86409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33684" y="4635357"/>
            <a:ext cx="864096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4772" y="4635357"/>
            <a:ext cx="864096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068870"/>
            <a:ext cx="864096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635357"/>
            <a:ext cx="864096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90676" y="3045621"/>
            <a:ext cx="864096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4635357"/>
            <a:ext cx="86409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06084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2060848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62484" y="2051720"/>
            <a:ext cx="43204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10556" y="2060848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58628" y="206084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187364" y="2047319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7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66800" y="2749803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27584" y="4909267"/>
            <a:ext cx="609600" cy="6096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220126" y="5051648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220126" y="2732615"/>
            <a:ext cx="609600" cy="609600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067944" y="188640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55748" y="544483"/>
            <a:ext cx="8856984" cy="10859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400" dirty="0" smtClean="0"/>
              <a:t>Найди слова по звуковой модели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67935" y="2677375"/>
            <a:ext cx="1313981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67935" y="4941168"/>
            <a:ext cx="1313982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49876"/>
            <a:ext cx="158417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КАША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820376"/>
            <a:ext cx="158417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67934" y="1608165"/>
            <a:ext cx="1313981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ЁЛКА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614023"/>
            <a:ext cx="15841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ВАСЯ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695894"/>
            <a:ext cx="158417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67935" y="3861048"/>
            <a:ext cx="1313981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НЕБО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53094"/>
              </p:ext>
            </p:extLst>
          </p:nvPr>
        </p:nvGraphicFramePr>
        <p:xfrm>
          <a:off x="2411760" y="1211435"/>
          <a:ext cx="3880112" cy="39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028"/>
                <a:gridCol w="970028"/>
                <a:gridCol w="970028"/>
                <a:gridCol w="970028"/>
              </a:tblGrid>
              <a:tr h="3967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01659"/>
              </p:ext>
            </p:extLst>
          </p:nvPr>
        </p:nvGraphicFramePr>
        <p:xfrm>
          <a:off x="2483768" y="1896299"/>
          <a:ext cx="37981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42"/>
                <a:gridCol w="949542"/>
                <a:gridCol w="949542"/>
                <a:gridCol w="949542"/>
              </a:tblGrid>
              <a:tr h="67859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Ы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23839"/>
              </p:ext>
            </p:extLst>
          </p:nvPr>
        </p:nvGraphicFramePr>
        <p:xfrm>
          <a:off x="2483768" y="2992226"/>
          <a:ext cx="37981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42"/>
                <a:gridCol w="949542"/>
                <a:gridCol w="949542"/>
                <a:gridCol w="949542"/>
              </a:tblGrid>
              <a:tr h="67859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Ш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09871"/>
              </p:ext>
            </p:extLst>
          </p:nvPr>
        </p:nvGraphicFramePr>
        <p:xfrm>
          <a:off x="2555776" y="3925131"/>
          <a:ext cx="37981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42"/>
                <a:gridCol w="949542"/>
                <a:gridCol w="949542"/>
                <a:gridCol w="949542"/>
              </a:tblGrid>
              <a:tr h="67859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28684"/>
              </p:ext>
            </p:extLst>
          </p:nvPr>
        </p:nvGraphicFramePr>
        <p:xfrm>
          <a:off x="2555776" y="4960208"/>
          <a:ext cx="37981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42"/>
                <a:gridCol w="949542"/>
                <a:gridCol w="949542"/>
                <a:gridCol w="949542"/>
              </a:tblGrid>
              <a:tr h="67859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6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00" y="332656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0376" y="150168"/>
            <a:ext cx="7632848" cy="7920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smtClean="0"/>
              <a:t>Подбери предложение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82956"/>
              </p:ext>
            </p:extLst>
          </p:nvPr>
        </p:nvGraphicFramePr>
        <p:xfrm>
          <a:off x="2483768" y="4653136"/>
          <a:ext cx="2952328" cy="6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65112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 Коли марка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37089"/>
              </p:ext>
            </p:extLst>
          </p:nvPr>
        </p:nvGraphicFramePr>
        <p:xfrm>
          <a:off x="539556" y="2420888"/>
          <a:ext cx="806488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6"/>
                <a:gridCol w="984112"/>
                <a:gridCol w="672074"/>
                <a:gridCol w="672074"/>
                <a:gridCol w="582027"/>
                <a:gridCol w="402081"/>
                <a:gridCol w="1224136"/>
                <a:gridCol w="480053"/>
                <a:gridCol w="672074"/>
                <a:gridCol w="672074"/>
                <a:gridCol w="672074"/>
                <a:gridCol w="672074"/>
              </a:tblGrid>
              <a:tr h="30380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</a:t>
                      </a:r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</a:t>
                      </a:r>
                      <a:endParaRPr lang="ru-RU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</a:t>
                      </a:r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07785"/>
              </p:ext>
            </p:extLst>
          </p:nvPr>
        </p:nvGraphicFramePr>
        <p:xfrm>
          <a:off x="5652120" y="6165304"/>
          <a:ext cx="33360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0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</a:t>
                      </a:r>
                      <a:r>
                        <a:rPr lang="ru-RU" sz="3200" baseline="0" dirty="0" smtClean="0"/>
                        <a:t> Киры кукла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9169"/>
              </p:ext>
            </p:extLst>
          </p:nvPr>
        </p:nvGraphicFramePr>
        <p:xfrm>
          <a:off x="3851920" y="5445224"/>
          <a:ext cx="326402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</a:t>
                      </a:r>
                      <a:r>
                        <a:rPr lang="ru-RU" sz="3200" baseline="0" dirty="0" smtClean="0"/>
                        <a:t> Бори белка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34300"/>
              </p:ext>
            </p:extLst>
          </p:nvPr>
        </p:nvGraphicFramePr>
        <p:xfrm>
          <a:off x="251520" y="3645024"/>
          <a:ext cx="46805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Дима</a:t>
                      </a:r>
                      <a:r>
                        <a:rPr lang="ru-RU" sz="3200" baseline="0" dirty="0" smtClean="0"/>
                        <a:t> и Юра дружили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14137"/>
              </p:ext>
            </p:extLst>
          </p:nvPr>
        </p:nvGraphicFramePr>
        <p:xfrm>
          <a:off x="539550" y="1412776"/>
          <a:ext cx="80648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5"/>
                <a:gridCol w="970775"/>
                <a:gridCol w="672075"/>
                <a:gridCol w="672075"/>
                <a:gridCol w="582027"/>
                <a:gridCol w="474089"/>
                <a:gridCol w="1152128"/>
                <a:gridCol w="480055"/>
                <a:gridCol w="672075"/>
                <a:gridCol w="672075"/>
                <a:gridCol w="672075"/>
                <a:gridCol w="672075"/>
              </a:tblGrid>
              <a:tr h="303808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лышим и произносим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538464" y="188640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567289" y="2956857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052231" y="2835853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56986"/>
            <a:ext cx="6400800" cy="936104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мы слышим и произносим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8228"/>
            <a:ext cx="4214936" cy="498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6944" y="-22709904"/>
            <a:ext cx="3600000" cy="33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8228"/>
            <a:ext cx="3744416" cy="49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numSld="99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51920" y="678367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Буквы видим, пишем, читаем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7185"/>
            <a:ext cx="3312368" cy="27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0" y="1287967"/>
            <a:ext cx="4070920" cy="27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mudry-filin.com.ua/wa-data/public/shop/products/99/81/8199/images/17243/17243.9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58524"/>
            <a:ext cx="5544616" cy="25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4267200" y="332656"/>
            <a:ext cx="609600" cy="609600"/>
          </a:xfrm>
          <a:prstGeom prst="rect">
            <a:avLst/>
          </a:prstGeom>
        </p:spPr>
      </p:pic>
      <p:pic>
        <p:nvPicPr>
          <p:cNvPr id="2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8011616" y="3864549"/>
            <a:ext cx="609600" cy="609600"/>
          </a:xfrm>
          <a:prstGeom prst="rect">
            <a:avLst/>
          </a:prstGeom>
        </p:spPr>
      </p:pic>
      <p:pic>
        <p:nvPicPr>
          <p:cNvPr id="26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6388000" y="3861510"/>
            <a:ext cx="609600" cy="609600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4556469" y="3829913"/>
            <a:ext cx="609600" cy="609600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2782370" y="3829913"/>
            <a:ext cx="609600" cy="6096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652849" y="3861510"/>
            <a:ext cx="609600" cy="6096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8011616" y="1703670"/>
            <a:ext cx="609600" cy="6096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6388000" y="1678837"/>
            <a:ext cx="609600" cy="6096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4572000" y="1755037"/>
            <a:ext cx="609600" cy="6096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2539008" y="1678837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594792" y="1703670"/>
            <a:ext cx="609600" cy="6096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0060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Звуки бывают гласные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28218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205" y="1532436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6539" y="1502953"/>
            <a:ext cx="1152128" cy="961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Ы</a:t>
            </a:r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1528218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Э</a:t>
            </a:r>
            <a:endParaRPr lang="ru-RU" sz="6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698258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698258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Ё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6736" y="3641937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3617213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205" y="3666661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1540418"/>
            <a:ext cx="11521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О</a:t>
            </a:r>
          </a:p>
        </p:txBody>
      </p:sp>
      <p:sp>
        <p:nvSpPr>
          <p:cNvPr id="29" name="Стрелка вправо с вырезом 28">
            <a:hlinkClick r:id="rId26" action="ppaction://hlinksldjump"/>
          </p:cNvPr>
          <p:cNvSpPr/>
          <p:nvPr/>
        </p:nvSpPr>
        <p:spPr>
          <a:xfrm>
            <a:off x="3419872" y="5373216"/>
            <a:ext cx="3182731" cy="12241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5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7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8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39952" y="548680"/>
            <a:ext cx="609600" cy="609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200919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  бывают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0660" y="2410046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87374" y="2410046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2489" y="3258794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01754" y="3258794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89334" y="3251538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щ</a:t>
            </a:r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221088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6400" y="4338317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280" y="4338317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З</a:t>
            </a:r>
            <a:endParaRPr lang="ru-RU" sz="5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5445224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32620" y="5445224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7240" y="5445224"/>
            <a:ext cx="801960" cy="667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Ч</a:t>
            </a:r>
            <a:endParaRPr lang="ru-RU" sz="5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54080" y="2258489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44480" y="3200906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70440" y="2228786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Ф</a:t>
            </a:r>
            <a:endParaRPr lang="ru-RU" sz="5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35983" y="3200906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172400" y="3200906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Ш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46440" y="3985183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</a:t>
            </a:r>
            <a:endParaRPr lang="ru-RU" sz="5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24328" y="3991766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72400" y="5005637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Ж</a:t>
            </a:r>
            <a:endParaRPr lang="ru-RU" sz="5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38187" y="5011655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73149" y="5005637"/>
            <a:ext cx="801960" cy="667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Ц</a:t>
            </a:r>
          </a:p>
        </p:txBody>
      </p:sp>
      <p:sp>
        <p:nvSpPr>
          <p:cNvPr id="8" name="Стрелка вправо с вырезом 7">
            <a:hlinkClick r:id="rId5" action="ppaction://hlinksldjump"/>
          </p:cNvPr>
          <p:cNvSpPr/>
          <p:nvPr/>
        </p:nvSpPr>
        <p:spPr>
          <a:xfrm>
            <a:off x="818220" y="6112544"/>
            <a:ext cx="2385628" cy="628824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ИГРАТЬ</a:t>
            </a:r>
            <a:endParaRPr lang="ru-RU" dirty="0"/>
          </a:p>
        </p:txBody>
      </p:sp>
      <p:sp>
        <p:nvSpPr>
          <p:cNvPr id="32" name="Стрелка вправо с вырезом 31">
            <a:hlinkClick r:id="rId6" action="ppaction://hlinksldjump"/>
          </p:cNvPr>
          <p:cNvSpPr/>
          <p:nvPr/>
        </p:nvSpPr>
        <p:spPr>
          <a:xfrm>
            <a:off x="6222709" y="6054436"/>
            <a:ext cx="2373355" cy="63716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228514" y="826244"/>
            <a:ext cx="609600" cy="609600"/>
          </a:xfrm>
          <a:prstGeom prst="rect">
            <a:avLst/>
          </a:prstGeom>
        </p:spPr>
      </p:pic>
      <p:pic>
        <p:nvPicPr>
          <p:cNvPr id="14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17515" y="4763616"/>
            <a:ext cx="609600" cy="609600"/>
          </a:xfrm>
          <a:prstGeom prst="rect">
            <a:avLst/>
          </a:prstGeom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533314" y="4722796"/>
            <a:ext cx="609600" cy="60960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676925" y="4763616"/>
            <a:ext cx="609600" cy="609600"/>
          </a:xfrm>
          <a:prstGeom prst="rect">
            <a:avLst/>
          </a:prstGeom>
        </p:spPr>
      </p:pic>
      <p:pic>
        <p:nvPicPr>
          <p:cNvPr id="11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676925" y="3222995"/>
            <a:ext cx="609600" cy="6096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90922" y="3218625"/>
            <a:ext cx="609600" cy="609600"/>
          </a:xfrm>
          <a:prstGeom prst="rect">
            <a:avLst/>
          </a:prstGeom>
        </p:spPr>
      </p:pic>
      <p:pic>
        <p:nvPicPr>
          <p:cNvPr id="10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391436" y="3247612"/>
            <a:ext cx="609600" cy="609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95936" y="476672"/>
            <a:ext cx="4752528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твёрдые слоги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" y="116632"/>
            <a:ext cx="3528392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222995"/>
            <a:ext cx="12241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6071" y="3212976"/>
            <a:ext cx="12241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3212976"/>
            <a:ext cx="12241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725144"/>
            <a:ext cx="12241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26071" y="4725144"/>
            <a:ext cx="12241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725144"/>
            <a:ext cx="12241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2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19616" y="620688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гласные звуки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3861048"/>
            <a:ext cx="129614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55577" y="2655137"/>
            <a:ext cx="129614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5104479" y="3834261"/>
            <a:ext cx="129614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7206506" y="2614286"/>
            <a:ext cx="129614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</a:p>
        </p:txBody>
      </p:sp>
      <p:sp>
        <p:nvSpPr>
          <p:cNvPr id="21" name="Овал 20"/>
          <p:cNvSpPr/>
          <p:nvPr/>
        </p:nvSpPr>
        <p:spPr>
          <a:xfrm>
            <a:off x="7239927" y="5332365"/>
            <a:ext cx="129614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</a:p>
        </p:txBody>
      </p:sp>
      <p:sp>
        <p:nvSpPr>
          <p:cNvPr id="23" name="Овал 22"/>
          <p:cNvSpPr/>
          <p:nvPr/>
        </p:nvSpPr>
        <p:spPr>
          <a:xfrm>
            <a:off x="2771800" y="5373216"/>
            <a:ext cx="129614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771799" y="4024452"/>
            <a:ext cx="1296145" cy="926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771800" y="2655137"/>
            <a:ext cx="1296144" cy="926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27" name="Овал 26"/>
          <p:cNvSpPr/>
          <p:nvPr/>
        </p:nvSpPr>
        <p:spPr>
          <a:xfrm>
            <a:off x="5104478" y="2695988"/>
            <a:ext cx="1296145" cy="926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55576" y="5454918"/>
            <a:ext cx="1296145" cy="926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5104479" y="5373216"/>
            <a:ext cx="1296145" cy="926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30" name="Овал 29"/>
          <p:cNvSpPr/>
          <p:nvPr/>
        </p:nvSpPr>
        <p:spPr>
          <a:xfrm>
            <a:off x="7206506" y="3875112"/>
            <a:ext cx="1296145" cy="926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18505"/>
              </p:ext>
            </p:extLst>
          </p:nvPr>
        </p:nvGraphicFramePr>
        <p:xfrm>
          <a:off x="1115616" y="1397000"/>
          <a:ext cx="6504384" cy="8078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84064"/>
                <a:gridCol w="1084064"/>
                <a:gridCol w="1084064"/>
                <a:gridCol w="1084064"/>
                <a:gridCol w="1084064"/>
                <a:gridCol w="1084064"/>
              </a:tblGrid>
              <a:tr h="807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259632" y="1412776"/>
            <a:ext cx="792088" cy="7200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375755" y="1412776"/>
            <a:ext cx="792088" cy="7200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419872" y="1412776"/>
            <a:ext cx="792088" cy="7200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4499992" y="1412776"/>
            <a:ext cx="792088" cy="7200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608535" y="1426065"/>
            <a:ext cx="792088" cy="7200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660232" y="1426065"/>
            <a:ext cx="792088" cy="7200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7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8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72944" y="714375"/>
            <a:ext cx="609600" cy="609600"/>
          </a:xfrm>
          <a:prstGeom prst="rect">
            <a:avLst/>
          </a:prstGeom>
        </p:spPr>
      </p:pic>
      <p:pic>
        <p:nvPicPr>
          <p:cNvPr id="18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564160" y="4918395"/>
            <a:ext cx="609600" cy="609600"/>
          </a:xfrm>
          <a:prstGeom prst="rect">
            <a:avLst/>
          </a:prstGeom>
        </p:spPr>
      </p:pic>
      <p:pic>
        <p:nvPicPr>
          <p:cNvPr id="17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81873" y="4887950"/>
            <a:ext cx="609600" cy="609600"/>
          </a:xfrm>
          <a:prstGeom prst="rect">
            <a:avLst/>
          </a:prstGeom>
        </p:spPr>
      </p:pic>
      <p:pic>
        <p:nvPicPr>
          <p:cNvPr id="16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20544" y="3550955"/>
            <a:ext cx="609600" cy="6096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59396" y="3463636"/>
            <a:ext cx="609600" cy="60960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40696" y="3463636"/>
            <a:ext cx="609600" cy="609600"/>
          </a:xfrm>
          <a:prstGeom prst="rect">
            <a:avLst/>
          </a:prstGeom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260641" y="3509392"/>
            <a:ext cx="609600" cy="609600"/>
          </a:xfrm>
          <a:prstGeom prst="rect">
            <a:avLst/>
          </a:prstGeom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5624" y="4897613"/>
            <a:ext cx="609600" cy="609600"/>
          </a:xfrm>
          <a:prstGeom prst="rect">
            <a:avLst/>
          </a:prstGeom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876800" y="4897613"/>
            <a:ext cx="609600" cy="609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139952" y="476672"/>
            <a:ext cx="4137619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мягкие слоги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839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7176" y="3311236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356992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3369212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797152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51857" y="4745213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2544" y="4745213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3224" y="4797152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3356992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ТЁ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2000" y="692696"/>
            <a:ext cx="609600" cy="609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Подбери нужный звук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7332"/>
              </p:ext>
            </p:extLst>
          </p:nvPr>
        </p:nvGraphicFramePr>
        <p:xfrm>
          <a:off x="1108364" y="2255982"/>
          <a:ext cx="34636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09"/>
                <a:gridCol w="865909"/>
                <a:gridCol w="865909"/>
                <a:gridCol w="8659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532856" y="5156480"/>
            <a:ext cx="1008112" cy="7920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49823" y="3717032"/>
            <a:ext cx="1008112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766236" y="5156480"/>
            <a:ext cx="1008112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758124" y="3717032"/>
            <a:ext cx="1008112" cy="79208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50005" y="3717032"/>
            <a:ext cx="1008112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10673" y="5156480"/>
            <a:ext cx="1008112" cy="7920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42730" y="3672644"/>
            <a:ext cx="1008112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830797" y="5156480"/>
            <a:ext cx="1008112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pic>
        <p:nvPicPr>
          <p:cNvPr id="1026" name="Picture 2" descr="https://drasler.ru/wp-content/uploads/2019/05/%D0%9A%D1%80%D0%B0%D1%81%D0%B8%D0%B2%D1%8B%D0%B5-%D0%BA%D0%B0%D1%80%D1%82%D0%B8%D0%BD%D0%BA%D0%B8-%D0%B4%D0%BB%D1%8F-%D0%B4%D0%B5%D1%82%D0%B5%D0%B9-%D0%BF%D1%80%D0%BE-%D0%BB%D0%B8%D1%81%D1%83-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90" y="1519777"/>
            <a:ext cx="17281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15616" y="2924944"/>
            <a:ext cx="79208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24572" y="2924944"/>
            <a:ext cx="79208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86352" y="2924944"/>
            <a:ext cx="792088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66236" y="2915638"/>
            <a:ext cx="79208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3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772</TotalTime>
  <Words>226</Words>
  <Application>Microsoft Office PowerPoint</Application>
  <PresentationFormat>Экран (4:3)</PresentationFormat>
  <Paragraphs>161</Paragraphs>
  <Slides>12</Slides>
  <Notes>2</Notes>
  <HiddenSlides>0</HiddenSlides>
  <MMClips>41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Воздушный поток</vt:lpstr>
      <vt:lpstr>В мире звуков</vt:lpstr>
      <vt:lpstr>Презентация PowerPoint</vt:lpstr>
      <vt:lpstr>Презентация PowerPoint</vt:lpstr>
      <vt:lpstr>Звуки бывают гласные</vt:lpstr>
      <vt:lpstr>Согласные звуки  бывают мягкие и твердые</vt:lpstr>
      <vt:lpstr>Найди твёрдые слоги</vt:lpstr>
      <vt:lpstr>Найди гласные звуки</vt:lpstr>
      <vt:lpstr>Найди мягкие слоги</vt:lpstr>
      <vt:lpstr>Подбери нужный звук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и буквы</dc:title>
  <dc:creator>user</dc:creator>
  <cp:lastModifiedBy>Людмила</cp:lastModifiedBy>
  <cp:revision>71</cp:revision>
  <dcterms:created xsi:type="dcterms:W3CDTF">2019-10-17T05:50:41Z</dcterms:created>
  <dcterms:modified xsi:type="dcterms:W3CDTF">2020-10-21T15:04:12Z</dcterms:modified>
</cp:coreProperties>
</file>