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15" r:id="rId2"/>
    <p:sldId id="260" r:id="rId3"/>
    <p:sldId id="264" r:id="rId4"/>
    <p:sldId id="263" r:id="rId5"/>
    <p:sldId id="282" r:id="rId6"/>
    <p:sldId id="317" r:id="rId7"/>
    <p:sldId id="318" r:id="rId8"/>
    <p:sldId id="319" r:id="rId9"/>
    <p:sldId id="320" r:id="rId10"/>
    <p:sldId id="321" r:id="rId11"/>
    <p:sldId id="322" r:id="rId12"/>
    <p:sldId id="323" r:id="rId13"/>
    <p:sldId id="324" r:id="rId14"/>
    <p:sldId id="325" r:id="rId15"/>
    <p:sldId id="326" r:id="rId16"/>
    <p:sldId id="327" r:id="rId17"/>
    <p:sldId id="328" r:id="rId18"/>
    <p:sldId id="329" r:id="rId19"/>
    <p:sldId id="330" r:id="rId20"/>
    <p:sldId id="331" r:id="rId21"/>
    <p:sldId id="332" r:id="rId22"/>
    <p:sldId id="333" r:id="rId23"/>
    <p:sldId id="338" r:id="rId24"/>
    <p:sldId id="340" r:id="rId25"/>
    <p:sldId id="339" r:id="rId26"/>
    <p:sldId id="341" r:id="rId27"/>
    <p:sldId id="334" r:id="rId28"/>
    <p:sldId id="337" r:id="rId29"/>
    <p:sldId id="342" r:id="rId30"/>
    <p:sldId id="335" r:id="rId31"/>
    <p:sldId id="336" r:id="rId32"/>
    <p:sldId id="344" r:id="rId33"/>
    <p:sldId id="346" r:id="rId34"/>
    <p:sldId id="345" r:id="rId35"/>
    <p:sldId id="343" r:id="rId36"/>
    <p:sldId id="347" r:id="rId37"/>
    <p:sldId id="271" r:id="rId38"/>
    <p:sldId id="294" r:id="rId39"/>
    <p:sldId id="291" r:id="rId40"/>
    <p:sldId id="292" r:id="rId41"/>
    <p:sldId id="293" r:id="rId42"/>
    <p:sldId id="307" r:id="rId43"/>
    <p:sldId id="313" r:id="rId44"/>
    <p:sldId id="305" r:id="rId45"/>
    <p:sldId id="306" r:id="rId46"/>
    <p:sldId id="269" r:id="rId4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E3917"/>
    <a:srgbClr val="FCE010"/>
    <a:srgbClr val="FFFFCC"/>
    <a:srgbClr val="F9F983"/>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88" autoAdjust="0"/>
  </p:normalViewPr>
  <p:slideViewPr>
    <p:cSldViewPr>
      <p:cViewPr>
        <p:scale>
          <a:sx n="80" d="100"/>
          <a:sy n="80" d="100"/>
        </p:scale>
        <p:origin x="-1002" y="1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F119D8-55B4-4492-A278-6ACC7F332B75}" type="datetimeFigureOut">
              <a:rPr lang="ru-RU" smtClean="0"/>
              <a:t>07.11.2020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449EBD-E837-4067-9B14-C698F3F10C73}" type="slidenum">
              <a:rPr lang="ru-RU" smtClean="0"/>
              <a:t>‹#›</a:t>
            </a:fld>
            <a:endParaRPr lang="ru-RU"/>
          </a:p>
        </p:txBody>
      </p:sp>
    </p:spTree>
    <p:extLst>
      <p:ext uri="{BB962C8B-B14F-4D97-AF65-F5344CB8AC3E}">
        <p14:creationId xmlns:p14="http://schemas.microsoft.com/office/powerpoint/2010/main" val="104455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7449EBD-E837-4067-9B14-C698F3F10C73}" type="slidenum">
              <a:rPr lang="ru-RU" smtClean="0"/>
              <a:t>4</a:t>
            </a:fld>
            <a:endParaRPr lang="ru-RU"/>
          </a:p>
        </p:txBody>
      </p:sp>
    </p:spTree>
    <p:extLst>
      <p:ext uri="{BB962C8B-B14F-4D97-AF65-F5344CB8AC3E}">
        <p14:creationId xmlns:p14="http://schemas.microsoft.com/office/powerpoint/2010/main" val="3315881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07.11.2020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07.11.2020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07.11.2020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07.11.2020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07.11.2020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07.11.2020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07.11.2020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07.11.2020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07.11.2020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07.11.2020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07.11.2020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07.11.2020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slide" Target="slide4.xml"/><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4.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12.xml"/><Relationship Id="rId5" Type="http://schemas.microsoft.com/office/2007/relationships/hdphoto" Target="../media/hdphoto7.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 Target="slide4.xml"/><Relationship Id="rId7"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6.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14.xml"/><Relationship Id="rId5" Type="http://schemas.microsoft.com/office/2007/relationships/hdphoto" Target="../media/hdphoto7.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8.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16.xml"/><Relationship Id="rId5" Type="http://schemas.microsoft.com/office/2007/relationships/hdphoto" Target="../media/hdphoto7.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 Target="slide4.xml"/><Relationship Id="rId7"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0.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18.xml"/><Relationship Id="rId5" Type="http://schemas.microsoft.com/office/2007/relationships/hdphoto" Target="../media/hdphoto7.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slide" Target="slide4.xml"/><Relationship Id="rId7"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2.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20.xml"/><Relationship Id="rId5" Type="http://schemas.microsoft.com/office/2007/relationships/hdphoto" Target="../media/hdphoto7.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3.wdp"/><Relationship Id="rId3" Type="http://schemas.openxmlformats.org/officeDocument/2006/relationships/slide" Target="slide3.xml"/><Relationship Id="rId7" Type="http://schemas.openxmlformats.org/officeDocument/2006/relationships/slide" Target="slide42.xml"/><Relationship Id="rId12" Type="http://schemas.openxmlformats.org/officeDocument/2006/relationships/image" Target="../media/image5.png"/><Relationship Id="rId17" Type="http://schemas.microsoft.com/office/2007/relationships/hdphoto" Target="../media/hdphoto4.wdp"/><Relationship Id="rId2" Type="http://schemas.openxmlformats.org/officeDocument/2006/relationships/image" Target="../media/image2.jp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slide" Target="slide4.xml"/><Relationship Id="rId11" Type="http://schemas.microsoft.com/office/2007/relationships/hdphoto" Target="../media/hdphoto2.wdp"/><Relationship Id="rId5" Type="http://schemas.openxmlformats.org/officeDocument/2006/relationships/slide" Target="slide44.xml"/><Relationship Id="rId15" Type="http://schemas.openxmlformats.org/officeDocument/2006/relationships/slide" Target="slide2.xml"/><Relationship Id="rId10" Type="http://schemas.openxmlformats.org/officeDocument/2006/relationships/image" Target="../media/image4.png"/><Relationship Id="rId4" Type="http://schemas.openxmlformats.org/officeDocument/2006/relationships/slide" Target="slide37.xml"/><Relationship Id="rId9" Type="http://schemas.microsoft.com/office/2007/relationships/hdphoto" Target="../media/hdphoto1.wdp"/><Relationship Id="rId14" Type="http://schemas.openxmlformats.org/officeDocument/2006/relationships/image" Target="../media/image6.gif"/></Relationships>
</file>

<file path=ppt/slides/_rels/slide2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slide" Target="slide4.xml"/><Relationship Id="rId7" Type="http://schemas.openxmlformats.org/officeDocument/2006/relationships/image" Target="../media/image43.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4.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22.xml"/><Relationship Id="rId5" Type="http://schemas.microsoft.com/office/2007/relationships/hdphoto" Target="../media/hdphoto7.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slide" Target="slide4.xml"/><Relationship Id="rId7"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24.xml"/><Relationship Id="rId5" Type="http://schemas.microsoft.com/office/2007/relationships/hdphoto" Target="../media/hdphoto7.wdp"/><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slide" Target="slide4.xml"/><Relationship Id="rId7"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26.xml"/><Relationship Id="rId5" Type="http://schemas.microsoft.com/office/2007/relationships/hdphoto" Target="../media/hdphoto7.wdp"/><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slide" Target="slide4.xml"/><Relationship Id="rId7" Type="http://schemas.openxmlformats.org/officeDocument/2006/relationships/image" Target="../media/image48.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9.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28.xml"/><Relationship Id="rId5" Type="http://schemas.microsoft.com/office/2007/relationships/hdphoto" Target="../media/hdphoto7.wdp"/><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slide" Target="slide4.xml"/><Relationship Id="rId7"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5.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30.xml"/><Relationship Id="rId5" Type="http://schemas.microsoft.com/office/2007/relationships/hdphoto" Target="../media/hdphoto7.wdp"/><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slide" Target="slide4.xml"/><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 Target="slide4.xml"/><Relationship Id="rId7" Type="http://schemas.openxmlformats.org/officeDocument/2006/relationships/image" Target="../media/image52.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32.xml"/><Relationship Id="rId5" Type="http://schemas.microsoft.com/office/2007/relationships/hdphoto" Target="../media/hdphoto7.wdp"/><Relationship Id="rId4" Type="http://schemas.openxmlformats.org/officeDocument/2006/relationships/image" Target="../media/image27.png"/><Relationship Id="rId9" Type="http://schemas.microsoft.com/office/2007/relationships/hdphoto" Target="../media/hdphoto20.wdp"/></Relationships>
</file>

<file path=ppt/slides/_rels/slide32.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slide" Target="slide4.xml"/><Relationship Id="rId7" Type="http://schemas.openxmlformats.org/officeDocument/2006/relationships/image" Target="../media/image54.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5.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34.xml"/><Relationship Id="rId5" Type="http://schemas.microsoft.com/office/2007/relationships/hdphoto" Target="../media/hdphoto7.wdp"/><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slide" Target="slide4.xml"/><Relationship Id="rId7" Type="http://schemas.openxmlformats.org/officeDocument/2006/relationships/image" Target="../media/image55.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56.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36.xml"/><Relationship Id="rId5" Type="http://schemas.microsoft.com/office/2007/relationships/hdphoto" Target="../media/hdphoto7.wdp"/><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57.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slide" Target="slide2.xml"/></Relationships>
</file>

<file path=ppt/slides/_rels/slide37.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58.jpg"/><Relationship Id="rId1" Type="http://schemas.openxmlformats.org/officeDocument/2006/relationships/slideLayout" Target="../slideLayouts/slideLayout7.xml"/><Relationship Id="rId5" Type="http://schemas.openxmlformats.org/officeDocument/2006/relationships/slide" Target="slide38.xml"/><Relationship Id="rId4" Type="http://schemas.openxmlformats.org/officeDocument/2006/relationships/slide" Target="slide41.xml"/></Relationships>
</file>

<file path=ppt/slides/_rels/slide38.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58.jpg"/><Relationship Id="rId1" Type="http://schemas.openxmlformats.org/officeDocument/2006/relationships/slideLayout" Target="../slideLayouts/slideLayout7.xml"/><Relationship Id="rId5" Type="http://schemas.openxmlformats.org/officeDocument/2006/relationships/slide" Target="slide39.xml"/><Relationship Id="rId4" Type="http://schemas.openxmlformats.org/officeDocument/2006/relationships/slide" Target="slide41.xml"/></Relationships>
</file>

<file path=ppt/slides/_rels/slide39.xml.rels><?xml version="1.0" encoding="UTF-8" standalone="yes"?>
<Relationships xmlns="http://schemas.openxmlformats.org/package/2006/relationships"><Relationship Id="rId3" Type="http://schemas.openxmlformats.org/officeDocument/2006/relationships/slide" Target="slide40.xml"/><Relationship Id="rId7" Type="http://schemas.microsoft.com/office/2007/relationships/hdphoto" Target="../media/hdphoto5.wdp"/><Relationship Id="rId2" Type="http://schemas.openxmlformats.org/officeDocument/2006/relationships/image" Target="../media/image58.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slide" Target="slide41.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4.jpeg"/><Relationship Id="rId18" Type="http://schemas.openxmlformats.org/officeDocument/2006/relationships/slide" Target="slide15.xml"/><Relationship Id="rId26" Type="http://schemas.openxmlformats.org/officeDocument/2006/relationships/slide" Target="slide23.xml"/><Relationship Id="rId39" Type="http://schemas.openxmlformats.org/officeDocument/2006/relationships/slide" Target="slide29.xml"/><Relationship Id="rId3" Type="http://schemas.openxmlformats.org/officeDocument/2006/relationships/image" Target="../media/image2.jpg"/><Relationship Id="rId21" Type="http://schemas.openxmlformats.org/officeDocument/2006/relationships/image" Target="../media/image18.jpeg"/><Relationship Id="rId34" Type="http://schemas.microsoft.com/office/2007/relationships/hdphoto" Target="../media/hdphoto5.wdp"/><Relationship Id="rId7" Type="http://schemas.openxmlformats.org/officeDocument/2006/relationships/image" Target="../media/image11.jpeg"/><Relationship Id="rId12" Type="http://schemas.openxmlformats.org/officeDocument/2006/relationships/slide" Target="slide9.xml"/><Relationship Id="rId17" Type="http://schemas.openxmlformats.org/officeDocument/2006/relationships/image" Target="../media/image16.jpeg"/><Relationship Id="rId25" Type="http://schemas.openxmlformats.org/officeDocument/2006/relationships/image" Target="../media/image20.jpeg"/><Relationship Id="rId33" Type="http://schemas.openxmlformats.org/officeDocument/2006/relationships/image" Target="../media/image9.png"/><Relationship Id="rId38" Type="http://schemas.openxmlformats.org/officeDocument/2006/relationships/image" Target="../media/image25.jpg"/><Relationship Id="rId2" Type="http://schemas.openxmlformats.org/officeDocument/2006/relationships/notesSlide" Target="../notesSlides/notesSlide1.xml"/><Relationship Id="rId16" Type="http://schemas.openxmlformats.org/officeDocument/2006/relationships/slide" Target="slide13.xml"/><Relationship Id="rId20" Type="http://schemas.openxmlformats.org/officeDocument/2006/relationships/slide" Target="slide7.xml"/><Relationship Id="rId29"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slide" Target="slide27.xml"/><Relationship Id="rId11" Type="http://schemas.openxmlformats.org/officeDocument/2006/relationships/image" Target="../media/image13.jpeg"/><Relationship Id="rId24" Type="http://schemas.openxmlformats.org/officeDocument/2006/relationships/slide" Target="slide21.xml"/><Relationship Id="rId32" Type="http://schemas.openxmlformats.org/officeDocument/2006/relationships/slide" Target="slide2.xml"/><Relationship Id="rId37" Type="http://schemas.openxmlformats.org/officeDocument/2006/relationships/slide" Target="slide33.xml"/><Relationship Id="rId5" Type="http://schemas.openxmlformats.org/officeDocument/2006/relationships/image" Target="../media/image10.jpeg"/><Relationship Id="rId15" Type="http://schemas.openxmlformats.org/officeDocument/2006/relationships/image" Target="../media/image15.jpeg"/><Relationship Id="rId23" Type="http://schemas.openxmlformats.org/officeDocument/2006/relationships/image" Target="../media/image19.jpeg"/><Relationship Id="rId28" Type="http://schemas.openxmlformats.org/officeDocument/2006/relationships/slide" Target="slide25.xml"/><Relationship Id="rId36" Type="http://schemas.microsoft.com/office/2007/relationships/hdphoto" Target="../media/hdphoto6.wdp"/><Relationship Id="rId10" Type="http://schemas.openxmlformats.org/officeDocument/2006/relationships/slide" Target="slide17.xml"/><Relationship Id="rId19" Type="http://schemas.openxmlformats.org/officeDocument/2006/relationships/image" Target="../media/image17.jpeg"/><Relationship Id="rId31" Type="http://schemas.openxmlformats.org/officeDocument/2006/relationships/image" Target="../media/image23.jpeg"/><Relationship Id="rId4" Type="http://schemas.openxmlformats.org/officeDocument/2006/relationships/slide" Target="slide35.xml"/><Relationship Id="rId9" Type="http://schemas.openxmlformats.org/officeDocument/2006/relationships/image" Target="../media/image12.jpeg"/><Relationship Id="rId14" Type="http://schemas.openxmlformats.org/officeDocument/2006/relationships/slide" Target="slide11.xml"/><Relationship Id="rId22" Type="http://schemas.openxmlformats.org/officeDocument/2006/relationships/slide" Target="slide19.xml"/><Relationship Id="rId27" Type="http://schemas.openxmlformats.org/officeDocument/2006/relationships/image" Target="../media/image21.jpeg"/><Relationship Id="rId30" Type="http://schemas.openxmlformats.org/officeDocument/2006/relationships/slide" Target="slide31.xml"/><Relationship Id="rId35"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1.gif"/><Relationship Id="rId7" Type="http://schemas.openxmlformats.org/officeDocument/2006/relationships/slide" Target="slide2.xml"/><Relationship Id="rId2" Type="http://schemas.openxmlformats.org/officeDocument/2006/relationships/image" Target="../media/image60.gif"/><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gif"/><Relationship Id="rId9" Type="http://schemas.microsoft.com/office/2007/relationships/hdphoto" Target="../media/hdphoto5.wdp"/></Relationships>
</file>

<file path=ppt/slides/_rels/slide44.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image" Target="../media/image66.png"/><Relationship Id="rId7" Type="http://schemas.openxmlformats.org/officeDocument/2006/relationships/image" Target="../media/image70.gif"/><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4.wdp"/><Relationship Id="rId3" Type="http://schemas.microsoft.com/office/2007/relationships/hdphoto" Target="../media/hdphoto23.wdp"/><Relationship Id="rId7" Type="http://schemas.openxmlformats.org/officeDocument/2006/relationships/slide" Target="slide2.xml"/><Relationship Id="rId12"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4.gif"/><Relationship Id="rId11" Type="http://schemas.microsoft.com/office/2007/relationships/hdphoto" Target="../media/hdphoto1.wdp"/><Relationship Id="rId5" Type="http://schemas.openxmlformats.org/officeDocument/2006/relationships/image" Target="../media/image73.jpeg"/><Relationship Id="rId15" Type="http://schemas.microsoft.com/office/2007/relationships/hdphoto" Target="../media/hdphoto25.wdp"/><Relationship Id="rId10" Type="http://schemas.openxmlformats.org/officeDocument/2006/relationships/image" Target="../media/image75.png"/><Relationship Id="rId4" Type="http://schemas.openxmlformats.org/officeDocument/2006/relationships/image" Target="../media/image72.png"/><Relationship Id="rId9" Type="http://schemas.microsoft.com/office/2007/relationships/hdphoto" Target="../media/hdphoto5.wdp"/><Relationship Id="rId14" Type="http://schemas.openxmlformats.org/officeDocument/2006/relationships/image" Target="../media/image77.png"/></Relationships>
</file>

<file path=ppt/slides/_rels/slide46.xml.rels><?xml version="1.0" encoding="UTF-8" standalone="yes"?>
<Relationships xmlns="http://schemas.openxmlformats.org/package/2006/relationships"><Relationship Id="rId8" Type="http://schemas.openxmlformats.org/officeDocument/2006/relationships/hyperlink" Target="http://q.foto.radikal.ru/0702/e3c3c9df52bb.png" TargetMode="External"/><Relationship Id="rId13" Type="http://schemas.openxmlformats.org/officeDocument/2006/relationships/hyperlink" Target="http://www.stihi.ru/2011/10/03/7805" TargetMode="External"/><Relationship Id="rId18" Type="http://schemas.openxmlformats.org/officeDocument/2006/relationships/hyperlink" Target="http://s12.radikal.ru/i185/1105/20/58ea86f8251a.jpg" TargetMode="External"/><Relationship Id="rId3" Type="http://schemas.openxmlformats.org/officeDocument/2006/relationships/hyperlink" Target="http://lenagold.narod.ru/fon/clipart/d/der/derev146.png" TargetMode="External"/><Relationship Id="rId7" Type="http://schemas.openxmlformats.org/officeDocument/2006/relationships/hyperlink" Target="http://detsad-kitty.ru/main/43038-syuzhetnye-kartinki-derevya-letom-i-zimoj.html" TargetMode="External"/><Relationship Id="rId12" Type="http://schemas.openxmlformats.org/officeDocument/2006/relationships/hyperlink" Target="http://images.yandex.ru/yandsearch?p=3&amp;text=%D0%BA%D0%BB%D0%B8%D0%BF%D0%B0%D1%80%D1%82%20%D0%BE%D1%80%D0%B5%D1%85&amp;pos=100&amp;uinfo=sw-1263-sh-874-fw-1038-fh-598-pd-1&amp;rpt=simage&amp;img_url=http://img-fotki.yandex.ru/get/4410/101215562.1b/0_69be1_a53f60ff_XL" TargetMode="External"/><Relationship Id="rId17" Type="http://schemas.openxmlformats.org/officeDocument/2006/relationships/hyperlink" Target="http://www.cksinfo.com/clipart/food/fruits/apples/apple-3.png" TargetMode="External"/><Relationship Id="rId2" Type="http://schemas.openxmlformats.org/officeDocument/2006/relationships/hyperlink" Target="http://feodosia.net/wallpaper/4042/download/" TargetMode="External"/><Relationship Id="rId16" Type="http://schemas.openxmlformats.org/officeDocument/2006/relationships/hyperlink" Target="http://img1.liveinternet.ru/images/attach/c/2/65/897/65897282_1288296043_14.png" TargetMode="External"/><Relationship Id="rId20" Type="http://schemas.openxmlformats.org/officeDocument/2006/relationships/hyperlink" Target="http://raskras-ka.com/wp-content/uploads/2012/09/raskraska-oseny-38.gif" TargetMode="External"/><Relationship Id="rId1" Type="http://schemas.openxmlformats.org/officeDocument/2006/relationships/slideLayout" Target="../slideLayouts/slideLayout7.xml"/><Relationship Id="rId6" Type="http://schemas.openxmlformats.org/officeDocument/2006/relationships/hyperlink" Target="http://www.lenagold.ru/fon/clipart/s/soln2.html" TargetMode="External"/><Relationship Id="rId11" Type="http://schemas.openxmlformats.org/officeDocument/2006/relationships/hyperlink" Target="http://www.twirpx.com/file/910380/" TargetMode="External"/><Relationship Id="rId5" Type="http://schemas.openxmlformats.org/officeDocument/2006/relationships/hyperlink" Target="http://littlhuman.ru/717/" TargetMode="External"/><Relationship Id="rId15" Type="http://schemas.openxmlformats.org/officeDocument/2006/relationships/hyperlink" Target="http://dutsadok.com.ua/clipart/priroda/Berezki.png" TargetMode="External"/><Relationship Id="rId10" Type="http://schemas.openxmlformats.org/officeDocument/2006/relationships/hyperlink" Target="http://www.razvitierebenka.com/2011/06/blog-post_23.html#.UWb2Sn0uW8o" TargetMode="External"/><Relationship Id="rId19" Type="http://schemas.openxmlformats.org/officeDocument/2006/relationships/hyperlink" Target="http://s59.radikal.ru/i165/1105/09/fcef48947490.jpg" TargetMode="External"/><Relationship Id="rId4" Type="http://schemas.openxmlformats.org/officeDocument/2006/relationships/hyperlink" Target="http://vglib.ru/modules/myalbum/photo.php?lid=1863" TargetMode="External"/><Relationship Id="rId9" Type="http://schemas.openxmlformats.org/officeDocument/2006/relationships/hyperlink" Target="http://allforchildren.ru/pictures/sun2.php" TargetMode="External"/><Relationship Id="rId14" Type="http://schemas.openxmlformats.org/officeDocument/2006/relationships/hyperlink" Target="http://www.grafamania.net/uploads/posts/2010-04/1270368618_4.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slide" Target="slide6.xml"/><Relationship Id="rId2" Type="http://schemas.openxmlformats.org/officeDocument/2006/relationships/image" Target="../media/image2.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7.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9.png"/><Relationship Id="rId7"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slide" Target="slide4.xml"/><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8.xml"/><Relationship Id="rId5" Type="http://schemas.microsoft.com/office/2007/relationships/hdphoto" Target="../media/hdphoto7.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 Target="slide4.xml"/><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2.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10.xml"/><Relationship Id="rId5" Type="http://schemas.microsoft.com/office/2007/relationships/hdphoto" Target="../media/hdphoto7.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3" y="0"/>
            <a:ext cx="9144000" cy="6884152"/>
          </a:xfrm>
          <a:prstGeom prst="rect">
            <a:avLst/>
          </a:prstGeom>
        </p:spPr>
      </p:pic>
      <p:sp>
        <p:nvSpPr>
          <p:cNvPr id="5" name="Прямоугольник 4"/>
          <p:cNvSpPr/>
          <p:nvPr/>
        </p:nvSpPr>
        <p:spPr>
          <a:xfrm>
            <a:off x="3419872" y="188640"/>
            <a:ext cx="5721912" cy="1092607"/>
          </a:xfrm>
          <a:prstGeom prst="rect">
            <a:avLst/>
          </a:prstGeom>
        </p:spPr>
        <p:txBody>
          <a:bodyPr wrap="square">
            <a:spAutoFit/>
          </a:bodyPr>
          <a:lstStyle/>
          <a:p>
            <a:pPr algn="ctr"/>
            <a:r>
              <a:rPr lang="ru-RU" sz="4000" b="1" dirty="0"/>
              <a:t>ДЕРЕВЬЯ</a:t>
            </a:r>
            <a:br>
              <a:rPr lang="ru-RU" sz="4000" b="1" dirty="0"/>
            </a:br>
            <a:r>
              <a:rPr lang="ru-RU" sz="2500" b="1" dirty="0" smtClean="0"/>
              <a:t>электронный образовательный ресурс</a:t>
            </a:r>
            <a:endParaRPr lang="ru-RU" sz="2500" dirty="0"/>
          </a:p>
        </p:txBody>
      </p:sp>
      <p:sp>
        <p:nvSpPr>
          <p:cNvPr id="6" name="Прямоугольник 5"/>
          <p:cNvSpPr/>
          <p:nvPr/>
        </p:nvSpPr>
        <p:spPr>
          <a:xfrm>
            <a:off x="3994828" y="5630143"/>
            <a:ext cx="4572000" cy="1200329"/>
          </a:xfrm>
          <a:prstGeom prst="rect">
            <a:avLst/>
          </a:prstGeom>
        </p:spPr>
        <p:txBody>
          <a:bodyPr>
            <a:spAutoFit/>
          </a:bodyPr>
          <a:lstStyle/>
          <a:p>
            <a:r>
              <a:rPr lang="ru-RU" sz="2400" b="1" dirty="0">
                <a:solidFill>
                  <a:schemeClr val="tx1">
                    <a:lumMod val="95000"/>
                    <a:lumOff val="5000"/>
                  </a:schemeClr>
                </a:solidFill>
                <a:latin typeface="Times New Roman" pitchFamily="18" charset="0"/>
                <a:cs typeface="Times New Roman" pitchFamily="18" charset="0"/>
              </a:rPr>
              <a:t>Басова Анна Сергеевна, </a:t>
            </a:r>
          </a:p>
          <a:p>
            <a:r>
              <a:rPr lang="ru-RU" sz="2400" b="1" dirty="0">
                <a:solidFill>
                  <a:schemeClr val="tx1">
                    <a:lumMod val="95000"/>
                    <a:lumOff val="5000"/>
                  </a:schemeClr>
                </a:solidFill>
                <a:latin typeface="Times New Roman" pitchFamily="18" charset="0"/>
                <a:cs typeface="Times New Roman" pitchFamily="18" charset="0"/>
              </a:rPr>
              <a:t>учитель начальных классов </a:t>
            </a:r>
          </a:p>
          <a:p>
            <a:r>
              <a:rPr lang="ru-RU" sz="2400" b="1" dirty="0">
                <a:solidFill>
                  <a:schemeClr val="tx1">
                    <a:lumMod val="95000"/>
                    <a:lumOff val="5000"/>
                  </a:schemeClr>
                </a:solidFill>
                <a:latin typeface="Times New Roman" pitchFamily="18" charset="0"/>
                <a:cs typeface="Times New Roman" pitchFamily="18" charset="0"/>
              </a:rPr>
              <a:t>МБОУ «СОШ №16 с УИОП»</a:t>
            </a:r>
          </a:p>
        </p:txBody>
      </p:sp>
      <p:sp>
        <p:nvSpPr>
          <p:cNvPr id="7" name="Управляющая кнопка: далее 7">
            <a:hlinkClick r:id="rId3" action="ppaction://hlinksldjump"/>
          </p:cNvPr>
          <p:cNvSpPr>
            <a:spLocks noChangeArrowheads="1"/>
          </p:cNvSpPr>
          <p:nvPr/>
        </p:nvSpPr>
        <p:spPr bwMode="auto">
          <a:xfrm>
            <a:off x="8134780" y="5919115"/>
            <a:ext cx="864096" cy="622384"/>
          </a:xfrm>
          <a:prstGeom prst="actionButtonForwardNext">
            <a:avLst/>
          </a:prstGeom>
          <a:gradFill rotWithShape="1">
            <a:gsLst>
              <a:gs pos="0">
                <a:srgbClr val="769535"/>
              </a:gs>
              <a:gs pos="80000">
                <a:srgbClr val="9BC348"/>
              </a:gs>
              <a:gs pos="100000">
                <a:srgbClr val="9CC746"/>
              </a:gs>
            </a:gsLst>
            <a:lin ang="16200000"/>
          </a:gradFill>
          <a:ln w="9525" algn="ctr">
            <a:solidFill>
              <a:srgbClr val="98B954"/>
            </a:solidFill>
            <a:miter lim="800000"/>
            <a:headEnd/>
            <a:tailEnd/>
          </a:ln>
          <a:effectLst>
            <a:outerShdw blurRad="40000"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endParaRPr lang="ru-RU"/>
          </a:p>
        </p:txBody>
      </p:sp>
    </p:spTree>
    <p:extLst>
      <p:ext uri="{BB962C8B-B14F-4D97-AF65-F5344CB8AC3E}">
        <p14:creationId xmlns:p14="http://schemas.microsoft.com/office/powerpoint/2010/main" val="2042696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2" y="232640"/>
            <a:ext cx="9057191" cy="6624736"/>
          </a:xfrm>
          <a:prstGeom prst="rect">
            <a:avLst/>
          </a:prstGeom>
        </p:spPr>
      </p:pic>
      <p:sp>
        <p:nvSpPr>
          <p:cNvPr id="2" name="Заголовок 1"/>
          <p:cNvSpPr>
            <a:spLocks noGrp="1"/>
          </p:cNvSpPr>
          <p:nvPr>
            <p:ph type="title"/>
          </p:nvPr>
        </p:nvSpPr>
        <p:spPr>
          <a:xfrm rot="240000">
            <a:off x="1152461" y="317862"/>
            <a:ext cx="3350423" cy="5302482"/>
          </a:xfrm>
        </p:spPr>
        <p:txBody>
          <a:bodyPr>
            <a:noAutofit/>
          </a:bodyPr>
          <a:lstStyle/>
          <a:p>
            <a:r>
              <a:rPr lang="ru-RU" sz="1200" dirty="0" smtClean="0"/>
              <a:t> </a:t>
            </a:r>
            <a:r>
              <a:rPr lang="ru-RU" sz="1200" b="1" dirty="0" smtClean="0"/>
              <a:t>ОЛЬХА</a:t>
            </a:r>
            <a:br>
              <a:rPr lang="ru-RU" sz="1200" b="1" dirty="0" smtClean="0"/>
            </a:br>
            <a:r>
              <a:rPr lang="ru-RU" sz="1200" dirty="0"/>
              <a:t/>
            </a:r>
            <a:br>
              <a:rPr lang="ru-RU" sz="1200" dirty="0"/>
            </a:br>
            <a:r>
              <a:rPr lang="ru-RU" sz="1200" dirty="0" err="1" smtClean="0"/>
              <a:t>Ольха</a:t>
            </a:r>
            <a:r>
              <a:rPr lang="ru-RU" sz="1200" dirty="0" smtClean="0"/>
              <a:t> -  </a:t>
            </a:r>
            <a:r>
              <a:rPr lang="ru-RU" sz="1200" dirty="0"/>
              <a:t>дерево до 20 м </a:t>
            </a:r>
            <a:r>
              <a:rPr lang="ru-RU" sz="1200" dirty="0" smtClean="0"/>
              <a:t>высотой.  Обладает </a:t>
            </a:r>
            <a:r>
              <a:rPr lang="ru-RU" sz="1200" dirty="0"/>
              <a:t>стройным стволом 60-70 см в диаметре с тёмно-бурой корой. Листья тёмно-зелёные, зубчатые. Доживает до 100 лет, цветёт в марте-апреле.</a:t>
            </a:r>
            <a:br>
              <a:rPr lang="ru-RU" sz="1200" dirty="0"/>
            </a:br>
            <a:r>
              <a:rPr lang="ru-RU" sz="1200" dirty="0" smtClean="0"/>
              <a:t>Осенью </a:t>
            </a:r>
            <a:r>
              <a:rPr lang="ru-RU" sz="1200" dirty="0"/>
              <a:t>листья ольхи не меняют цвета. Какими зелёными были, такими и опадают. У этого дерева замечена и другая особенность. Естественная окраска ольховой древесины почти белая. Но стоит ольху спилить, срез прямо на глазах начинает краснеть. А когда подсохнет, станет нежно-розовым.</a:t>
            </a:r>
            <a:br>
              <a:rPr lang="ru-RU" sz="1200" dirty="0"/>
            </a:br>
            <a:r>
              <a:rPr lang="ru-RU" sz="1200" dirty="0" smtClean="0"/>
              <a:t>В </a:t>
            </a:r>
            <a:r>
              <a:rPr lang="ru-RU" sz="1200" dirty="0"/>
              <a:t>древесном угле, полученном из ольхи, много мелких пор. А это как раз то, что требуется для специального активированного угля, который применяется в противогазах и фильтрах для очистки воды. Хорошая пористость способствует лучшему поглощению ядовитых веществ.</a:t>
            </a:r>
            <a:br>
              <a:rPr lang="ru-RU" sz="1200" dirty="0"/>
            </a:br>
            <a:r>
              <a:rPr lang="ru-RU" sz="1200" dirty="0" smtClean="0"/>
              <a:t>Древесина </a:t>
            </a:r>
            <a:r>
              <a:rPr lang="ru-RU" sz="1200" dirty="0"/>
              <a:t>ольхи используется в столярном и токарном производстве. Ольховые дрова хорошо горят и дают много тепла.</a:t>
            </a:r>
          </a:p>
        </p:txBody>
      </p:sp>
      <p:sp>
        <p:nvSpPr>
          <p:cNvPr id="5" name="Управляющая кнопка: назад 4">
            <a:hlinkClick r:id="rId3" action="ppaction://hlinksldjump" highlightClick="1"/>
          </p:cNvPr>
          <p:cNvSpPr/>
          <p:nvPr/>
        </p:nvSpPr>
        <p:spPr>
          <a:xfrm>
            <a:off x="8532554" y="6309282"/>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6" name="Рисунок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180528" y="5748037"/>
            <a:ext cx="1122491" cy="1122491"/>
          </a:xfrm>
          <a:prstGeom prst="rect">
            <a:avLst/>
          </a:prstGeom>
        </p:spPr>
      </p:pic>
      <p:pic>
        <p:nvPicPr>
          <p:cNvPr id="4" name="Рисунок 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222" r="100000"/>
                    </a14:imgEffect>
                  </a14:imgLayer>
                </a14:imgProps>
              </a:ext>
              <a:ext uri="{28A0092B-C50C-407E-A947-70E740481C1C}">
                <a14:useLocalDpi xmlns:a14="http://schemas.microsoft.com/office/drawing/2010/main" val="0"/>
              </a:ext>
            </a:extLst>
          </a:blip>
          <a:stretch>
            <a:fillRect/>
          </a:stretch>
        </p:blipFill>
        <p:spPr>
          <a:xfrm rot="-180000">
            <a:off x="4625277" y="692696"/>
            <a:ext cx="3343044" cy="4754552"/>
          </a:xfrm>
          <a:prstGeom prst="rect">
            <a:avLst/>
          </a:prstGeom>
        </p:spPr>
      </p:pic>
    </p:spTree>
    <p:extLst>
      <p:ext uri="{BB962C8B-B14F-4D97-AF65-F5344CB8AC3E}">
        <p14:creationId xmlns:p14="http://schemas.microsoft.com/office/powerpoint/2010/main" val="1012072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477000"/>
          </a:xfrm>
          <a:prstGeom prst="rect">
            <a:avLst/>
          </a:prstGeom>
        </p:spPr>
      </p:pic>
      <p:sp>
        <p:nvSpPr>
          <p:cNvPr id="3" name="Управляющая кнопка: назад 2">
            <a:hlinkClick r:id="rId3" action="ppaction://hlinksldjump" highlightClick="1"/>
          </p:cNvPr>
          <p:cNvSpPr/>
          <p:nvPr/>
        </p:nvSpPr>
        <p:spPr>
          <a:xfrm>
            <a:off x="7985564" y="5899851"/>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48264" y="2585986"/>
            <a:ext cx="1656184" cy="2234786"/>
          </a:xfrm>
          <a:prstGeom prst="rect">
            <a:avLst/>
          </a:prstGeom>
        </p:spPr>
      </p:pic>
      <p:sp>
        <p:nvSpPr>
          <p:cNvPr id="5" name="Скругленный прямоугольник 4">
            <a:hlinkClick r:id="rId6" action="ppaction://hlinksldjump"/>
          </p:cNvPr>
          <p:cNvSpPr/>
          <p:nvPr/>
        </p:nvSpPr>
        <p:spPr>
          <a:xfrm>
            <a:off x="5411600" y="2254657"/>
            <a:ext cx="2865045"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Прямоугольник 5">
            <a:hlinkClick r:id="rId6" action="ppaction://hlinksldjump"/>
          </p:cNvPr>
          <p:cNvSpPr/>
          <p:nvPr/>
        </p:nvSpPr>
        <p:spPr>
          <a:xfrm>
            <a:off x="5181475" y="2268305"/>
            <a:ext cx="3325297" cy="584775"/>
          </a:xfrm>
          <a:prstGeom prst="rect">
            <a:avLst/>
          </a:prstGeom>
          <a:noFill/>
        </p:spPr>
        <p:txBody>
          <a:bodyPr wrap="square" lIns="91440" tIns="45720" rIns="91440" bIns="45720">
            <a:spAutoFit/>
          </a:bodyPr>
          <a:lstStyle/>
          <a:p>
            <a:pPr algn="ctr"/>
            <a:r>
              <a:rPr lang="ru-RU" sz="32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Энциклопедия</a:t>
            </a:r>
            <a:endParaRPr lang="ru-RU" sz="32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8" name="Picture 5" descr="C:\Users\USER\Downloads\Обучающие карточки. Деревья (jpg)\Деревья (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7584" y="1083206"/>
            <a:ext cx="4032448" cy="52403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770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2" y="232640"/>
            <a:ext cx="9057191" cy="6624736"/>
          </a:xfrm>
          <a:prstGeom prst="rect">
            <a:avLst/>
          </a:prstGeom>
        </p:spPr>
      </p:pic>
      <p:sp>
        <p:nvSpPr>
          <p:cNvPr id="2" name="Заголовок 1"/>
          <p:cNvSpPr>
            <a:spLocks noGrp="1"/>
          </p:cNvSpPr>
          <p:nvPr>
            <p:ph type="title"/>
          </p:nvPr>
        </p:nvSpPr>
        <p:spPr>
          <a:xfrm rot="240000">
            <a:off x="1152461" y="317862"/>
            <a:ext cx="3350423" cy="5302482"/>
          </a:xfrm>
        </p:spPr>
        <p:txBody>
          <a:bodyPr>
            <a:noAutofit/>
          </a:bodyPr>
          <a:lstStyle/>
          <a:p>
            <a:r>
              <a:rPr lang="ru-RU" sz="1200" dirty="0" smtClean="0"/>
              <a:t> </a:t>
            </a:r>
            <a:r>
              <a:rPr lang="ru-RU" sz="1200" b="1" dirty="0" smtClean="0"/>
              <a:t>ТОПОЛЬ</a:t>
            </a:r>
            <a:br>
              <a:rPr lang="ru-RU" sz="1200" b="1" dirty="0" smtClean="0"/>
            </a:br>
            <a:r>
              <a:rPr lang="ru-RU" sz="1200" dirty="0" smtClean="0"/>
              <a:t/>
            </a:r>
            <a:br>
              <a:rPr lang="ru-RU" sz="1200" dirty="0" smtClean="0"/>
            </a:br>
            <a:r>
              <a:rPr lang="ru-RU" sz="1200" dirty="0"/>
              <a:t>Растёт на влажных почвах в средней полосе, на юге европейской части России, в Западной Сибири.</a:t>
            </a:r>
            <a:br>
              <a:rPr lang="ru-RU" sz="1200" dirty="0"/>
            </a:br>
            <a:r>
              <a:rPr lang="ru-RU" sz="1200" dirty="0"/>
              <a:t>Мощное дерево до 30-35 м высотой с </a:t>
            </a:r>
            <a:r>
              <a:rPr lang="ru-RU" sz="1200" dirty="0" err="1"/>
              <a:t>крупноветвистой</a:t>
            </a:r>
            <a:r>
              <a:rPr lang="ru-RU" sz="1200" dirty="0"/>
              <a:t> кроной. У тополя есть корни, глубоко идущие в почву, и корни, расположенные горизонтально поверхности земли, которые достигают 25 м в длину и дают корневые отпрыски. Кора ствола светло-серая, гладкая; лишь у старых деревьев кора в нижней части ствола чернеет и покрывается глубокими трещинами.</a:t>
            </a:r>
            <a:br>
              <a:rPr lang="ru-RU" sz="1200" dirty="0"/>
            </a:br>
            <a:r>
              <a:rPr lang="ru-RU" sz="1200" dirty="0"/>
              <a:t>Тополь чаще других деревьев используют при озеленении улиц. Кроме быстрого роста, у него есть и другие преимущества. </a:t>
            </a:r>
            <a:r>
              <a:rPr lang="ru-RU" sz="1200" dirty="0" smtClean="0"/>
              <a:t>В </a:t>
            </a:r>
            <a:r>
              <a:rPr lang="ru-RU" sz="1200" dirty="0"/>
              <a:t>городе тополь играет роль санитара. Он очищает воздух от пыли и копоти и выделяет в атмосферу большое количество кислорода</a:t>
            </a:r>
            <a:r>
              <a:rPr lang="ru-RU" sz="1200" dirty="0" smtClean="0"/>
              <a:t>.</a:t>
            </a:r>
            <a:br>
              <a:rPr lang="ru-RU" sz="1200" dirty="0" smtClean="0"/>
            </a:br>
            <a:r>
              <a:rPr lang="ru-RU" sz="1200" dirty="0"/>
              <a:t>Древесина у тополя мягкая и легкая. Из нее делают фанеру, бумагу. Тополиные почки используют в косметологии.</a:t>
            </a:r>
          </a:p>
        </p:txBody>
      </p:sp>
      <p:sp>
        <p:nvSpPr>
          <p:cNvPr id="5" name="Управляющая кнопка: назад 4">
            <a:hlinkClick r:id="rId3" action="ppaction://hlinksldjump" highlightClick="1"/>
          </p:cNvPr>
          <p:cNvSpPr/>
          <p:nvPr/>
        </p:nvSpPr>
        <p:spPr>
          <a:xfrm>
            <a:off x="8532554" y="6309282"/>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6" name="Рисунок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180528" y="5748037"/>
            <a:ext cx="1122491" cy="1122491"/>
          </a:xfrm>
          <a:prstGeom prst="rect">
            <a:avLst/>
          </a:prstGeom>
        </p:spPr>
      </p:pic>
      <p:pic>
        <p:nvPicPr>
          <p:cNvPr id="1026" name="Picture 2" descr="https://static.tildacdn.com/tild3531-3138-4461-a430-323438643431/topol_derevo-2.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38871"/>
                    </a14:imgEffect>
                  </a14:imgLayer>
                </a14:imgProps>
              </a:ext>
              <a:ext uri="{28A0092B-C50C-407E-A947-70E740481C1C}">
                <a14:useLocalDpi xmlns:a14="http://schemas.microsoft.com/office/drawing/2010/main" val="0"/>
              </a:ext>
            </a:extLst>
          </a:blip>
          <a:srcRect r="61984"/>
          <a:stretch/>
        </p:blipFill>
        <p:spPr bwMode="auto">
          <a:xfrm rot="-240000">
            <a:off x="4625277" y="355484"/>
            <a:ext cx="2775337" cy="521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382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 y="314270"/>
            <a:ext cx="9144000" cy="6477000"/>
          </a:xfrm>
          <a:prstGeom prst="rect">
            <a:avLst/>
          </a:prstGeom>
        </p:spPr>
      </p:pic>
      <p:sp>
        <p:nvSpPr>
          <p:cNvPr id="3" name="Управляющая кнопка: назад 2">
            <a:hlinkClick r:id="rId3" action="ppaction://hlinksldjump" highlightClick="1"/>
          </p:cNvPr>
          <p:cNvSpPr/>
          <p:nvPr/>
        </p:nvSpPr>
        <p:spPr>
          <a:xfrm>
            <a:off x="7985564" y="5899851"/>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48264" y="2585986"/>
            <a:ext cx="1656184" cy="2234786"/>
          </a:xfrm>
          <a:prstGeom prst="rect">
            <a:avLst/>
          </a:prstGeom>
        </p:spPr>
      </p:pic>
      <p:sp>
        <p:nvSpPr>
          <p:cNvPr id="5" name="Скругленный прямоугольник 4">
            <a:hlinkClick r:id="rId6" action="ppaction://hlinksldjump"/>
          </p:cNvPr>
          <p:cNvSpPr/>
          <p:nvPr/>
        </p:nvSpPr>
        <p:spPr>
          <a:xfrm>
            <a:off x="5411600" y="2254657"/>
            <a:ext cx="2865045"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Прямоугольник 5">
            <a:hlinkClick r:id="rId6" action="ppaction://hlinksldjump"/>
          </p:cNvPr>
          <p:cNvSpPr/>
          <p:nvPr/>
        </p:nvSpPr>
        <p:spPr>
          <a:xfrm>
            <a:off x="5181475" y="2268305"/>
            <a:ext cx="3325297" cy="584775"/>
          </a:xfrm>
          <a:prstGeom prst="rect">
            <a:avLst/>
          </a:prstGeom>
          <a:noFill/>
        </p:spPr>
        <p:txBody>
          <a:bodyPr wrap="square" lIns="91440" tIns="45720" rIns="91440" bIns="45720">
            <a:spAutoFit/>
          </a:bodyPr>
          <a:lstStyle/>
          <a:p>
            <a:pPr algn="ctr"/>
            <a:r>
              <a:rPr lang="ru-RU" sz="32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Энциклопедия</a:t>
            </a:r>
            <a:endParaRPr lang="ru-RU" sz="32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9" name="Picture 6" descr="C:\Users\USER\Downloads\Обучающие карточки. Деревья (jpg)\Деревья (0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576" y="1015473"/>
            <a:ext cx="3904903" cy="50745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548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2" y="232640"/>
            <a:ext cx="9057191" cy="6624736"/>
          </a:xfrm>
          <a:prstGeom prst="rect">
            <a:avLst/>
          </a:prstGeom>
        </p:spPr>
      </p:pic>
      <p:sp>
        <p:nvSpPr>
          <p:cNvPr id="2" name="Заголовок 1"/>
          <p:cNvSpPr>
            <a:spLocks noGrp="1"/>
          </p:cNvSpPr>
          <p:nvPr>
            <p:ph type="title"/>
          </p:nvPr>
        </p:nvSpPr>
        <p:spPr>
          <a:xfrm rot="240000">
            <a:off x="1152461" y="317862"/>
            <a:ext cx="3350423" cy="5302482"/>
          </a:xfrm>
        </p:spPr>
        <p:txBody>
          <a:bodyPr>
            <a:noAutofit/>
          </a:bodyPr>
          <a:lstStyle/>
          <a:p>
            <a:r>
              <a:rPr lang="ru-RU" sz="1200" dirty="0" smtClean="0"/>
              <a:t> </a:t>
            </a:r>
            <a:r>
              <a:rPr lang="ru-RU" sz="1200" b="1" dirty="0" smtClean="0"/>
              <a:t>ЛИПА</a:t>
            </a:r>
            <a:r>
              <a:rPr lang="ru-RU" sz="1200" dirty="0" smtClean="0"/>
              <a:t/>
            </a:r>
            <a:br>
              <a:rPr lang="ru-RU" sz="1200" dirty="0" smtClean="0"/>
            </a:br>
            <a:r>
              <a:rPr lang="ru-RU" sz="1200" dirty="0"/>
              <a:t>Растёт в лесной зоне России, в Западной Сибири, на Алтае, Дальнем Востоке. Стройное дерево до 30 м высотой, с овальной кроной, сильным корнем. Липа может дожить до 500 лет, но обычно живёт 150-200 лет. Цветёт в июне-июле.</a:t>
            </a:r>
            <a:br>
              <a:rPr lang="ru-RU" sz="1200" dirty="0"/>
            </a:br>
            <a:r>
              <a:rPr lang="ru-RU" sz="1200" dirty="0"/>
              <a:t>Цветки собраны в соцветия с жёлто-зелёным крылышком. Привлекают насекомых-опылителей и это крылышко, и яркость самих цветков, и их аромат. Пчёлы, шмели, бабочки, цветочные мухи собираются на липе, а после захода солнца - бабочки ночные, жуки, златоглазки. Насекомые 70 видов посещают липу. Всем хватает пыльцы и нектара.</a:t>
            </a:r>
            <a:br>
              <a:rPr lang="ru-RU" sz="1200" dirty="0"/>
            </a:br>
            <a:r>
              <a:rPr lang="ru-RU" sz="1200" dirty="0"/>
              <a:t>Зимой на голых веточках липы заметны черные плоды - орешки. Висят орешки небольшими гроздьями, у каждой грозди по крылышку. </a:t>
            </a:r>
            <a:r>
              <a:rPr lang="ru-RU" sz="1200" dirty="0" smtClean="0"/>
              <a:t>Крылышки </a:t>
            </a:r>
            <a:r>
              <a:rPr lang="ru-RU" sz="1200" dirty="0"/>
              <a:t>помогают липе расселяться. </a:t>
            </a:r>
            <a:r>
              <a:rPr lang="ru-RU" sz="1200" dirty="0" smtClean="0"/>
              <a:t/>
            </a:r>
            <a:br>
              <a:rPr lang="ru-RU" sz="1200" dirty="0" smtClean="0"/>
            </a:br>
            <a:r>
              <a:rPr lang="ru-RU" sz="1200" dirty="0" smtClean="0"/>
              <a:t>Желтоватая </a:t>
            </a:r>
            <a:r>
              <a:rPr lang="ru-RU" sz="1200" dirty="0"/>
              <a:t>древесина липы не трескается, не коробится при сушке. Резьба, украшающая Зимний дворец в Петербурге и Останкинский дворец в Москве, - из липы. Русские матрёшки, расписная хохломская посуда, другие произведения искусства - из липы. Мебель, тара, фанера - всё из липы.</a:t>
            </a:r>
            <a:br>
              <a:rPr lang="ru-RU" sz="1200" dirty="0"/>
            </a:br>
            <a:r>
              <a:rPr lang="ru-RU" sz="1200" dirty="0" smtClean="0"/>
              <a:t>.</a:t>
            </a:r>
            <a:endParaRPr lang="ru-RU" sz="1200" dirty="0"/>
          </a:p>
        </p:txBody>
      </p:sp>
      <p:sp>
        <p:nvSpPr>
          <p:cNvPr id="5" name="Управляющая кнопка: назад 4">
            <a:hlinkClick r:id="rId3" action="ppaction://hlinksldjump" highlightClick="1"/>
          </p:cNvPr>
          <p:cNvSpPr/>
          <p:nvPr/>
        </p:nvSpPr>
        <p:spPr>
          <a:xfrm>
            <a:off x="8532554" y="6309282"/>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6" name="Рисунок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180528" y="5748037"/>
            <a:ext cx="1122491" cy="1122491"/>
          </a:xfrm>
          <a:prstGeom prst="rect">
            <a:avLst/>
          </a:prstGeom>
        </p:spPr>
      </p:pic>
      <p:pic>
        <p:nvPicPr>
          <p:cNvPr id="2050" name="Picture 2" descr="https://clipart-best.com/img/tree/tree-clip-art-3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40000">
            <a:off x="4734754" y="1425125"/>
            <a:ext cx="3320070" cy="3254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010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477000"/>
          </a:xfrm>
          <a:prstGeom prst="rect">
            <a:avLst/>
          </a:prstGeom>
        </p:spPr>
      </p:pic>
      <p:sp>
        <p:nvSpPr>
          <p:cNvPr id="3" name="Управляющая кнопка: назад 2">
            <a:hlinkClick r:id="rId3" action="ppaction://hlinksldjump" highlightClick="1"/>
          </p:cNvPr>
          <p:cNvSpPr/>
          <p:nvPr/>
        </p:nvSpPr>
        <p:spPr>
          <a:xfrm>
            <a:off x="7985564" y="5899851"/>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48264" y="2585986"/>
            <a:ext cx="1656184" cy="2234786"/>
          </a:xfrm>
          <a:prstGeom prst="rect">
            <a:avLst/>
          </a:prstGeom>
        </p:spPr>
      </p:pic>
      <p:sp>
        <p:nvSpPr>
          <p:cNvPr id="5" name="Скругленный прямоугольник 4">
            <a:hlinkClick r:id="rId6" action="ppaction://hlinksldjump"/>
          </p:cNvPr>
          <p:cNvSpPr/>
          <p:nvPr/>
        </p:nvSpPr>
        <p:spPr>
          <a:xfrm>
            <a:off x="5411600" y="2254657"/>
            <a:ext cx="2865045"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Прямоугольник 5">
            <a:hlinkClick r:id="rId6" action="ppaction://hlinksldjump"/>
          </p:cNvPr>
          <p:cNvSpPr/>
          <p:nvPr/>
        </p:nvSpPr>
        <p:spPr>
          <a:xfrm>
            <a:off x="5181475" y="2268305"/>
            <a:ext cx="3325297" cy="584775"/>
          </a:xfrm>
          <a:prstGeom prst="rect">
            <a:avLst/>
          </a:prstGeom>
          <a:noFill/>
        </p:spPr>
        <p:txBody>
          <a:bodyPr wrap="square" lIns="91440" tIns="45720" rIns="91440" bIns="45720">
            <a:spAutoFit/>
          </a:bodyPr>
          <a:lstStyle/>
          <a:p>
            <a:pPr algn="ctr"/>
            <a:r>
              <a:rPr lang="ru-RU" sz="32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Энциклопедия</a:t>
            </a:r>
            <a:endParaRPr lang="ru-RU" sz="32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8" name="Picture 7" descr="C:\Users\USER\Downloads\Обучающие карточки. Деревья (jpg)\Деревья (0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576" y="1102118"/>
            <a:ext cx="4010221" cy="52114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964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2" y="232640"/>
            <a:ext cx="9057191" cy="6624736"/>
          </a:xfrm>
          <a:prstGeom prst="rect">
            <a:avLst/>
          </a:prstGeom>
        </p:spPr>
      </p:pic>
      <p:sp>
        <p:nvSpPr>
          <p:cNvPr id="2" name="Заголовок 1"/>
          <p:cNvSpPr>
            <a:spLocks noGrp="1"/>
          </p:cNvSpPr>
          <p:nvPr>
            <p:ph type="title"/>
          </p:nvPr>
        </p:nvSpPr>
        <p:spPr>
          <a:xfrm rot="240000">
            <a:off x="1152461" y="317862"/>
            <a:ext cx="3350423" cy="5302482"/>
          </a:xfrm>
        </p:spPr>
        <p:txBody>
          <a:bodyPr>
            <a:noAutofit/>
          </a:bodyPr>
          <a:lstStyle/>
          <a:p>
            <a:r>
              <a:rPr lang="ru-RU" sz="1200" dirty="0" smtClean="0"/>
              <a:t> </a:t>
            </a:r>
            <a:r>
              <a:rPr lang="ru-RU" sz="1200" b="1" dirty="0" smtClean="0"/>
              <a:t>КЛЁН</a:t>
            </a:r>
            <a:r>
              <a:rPr lang="ru-RU" sz="1200" dirty="0" smtClean="0"/>
              <a:t/>
            </a:r>
            <a:br>
              <a:rPr lang="ru-RU" sz="1200" dirty="0" smtClean="0"/>
            </a:br>
            <a:r>
              <a:rPr lang="ru-RU" sz="1200" dirty="0"/>
              <a:t>В России растёт более 20 видов клёна: в европейской её части и на Дальнем Востоке. Листья клёна остролистного крупные, округло-угловатой формы, с большими острыми выступами по краю. </a:t>
            </a:r>
            <a:r>
              <a:rPr lang="ru-RU" sz="1200" dirty="0" smtClean="0"/>
              <a:t/>
            </a:r>
            <a:br>
              <a:rPr lang="ru-RU" sz="1200" dirty="0" smtClean="0"/>
            </a:br>
            <a:r>
              <a:rPr lang="ru-RU" sz="1200" dirty="0" smtClean="0"/>
              <a:t>Дерево </a:t>
            </a:r>
            <a:r>
              <a:rPr lang="ru-RU" sz="1200" dirty="0"/>
              <a:t>до 30 м высотой, до 1 м в диаметре, с пышной кроной. Ствол покрыт серой корой в мелких трещинках. У молодых побегов кора красноватая. Плоды созревают в сентябре.</a:t>
            </a:r>
            <a:br>
              <a:rPr lang="ru-RU" sz="1200" dirty="0"/>
            </a:br>
            <a:r>
              <a:rPr lang="ru-RU" sz="1200" dirty="0" smtClean="0"/>
              <a:t>На </a:t>
            </a:r>
            <a:r>
              <a:rPr lang="ru-RU" sz="1200" dirty="0"/>
              <a:t>листьях клёна не увидишь повреждений, сделанных гусеницами и жуками, - насекомые не трогают его листву.</a:t>
            </a:r>
            <a:br>
              <a:rPr lang="ru-RU" sz="1200" dirty="0"/>
            </a:br>
            <a:r>
              <a:rPr lang="ru-RU" sz="1200" dirty="0"/>
              <a:t>Клён цветёт </a:t>
            </a:r>
            <a:r>
              <a:rPr lang="ru-RU" sz="1200" dirty="0" smtClean="0"/>
              <a:t>весной </a:t>
            </a:r>
            <a:r>
              <a:rPr lang="ru-RU" sz="1200" dirty="0"/>
              <a:t>Цветущий клён заметен издалека: в кроне дерева на голых ветвях виднеется много зеленовато- жёлтых соцветий. Все цветки содержат нектар и охотно опыляются пчёлами. Клён - один из лучших медоносов.</a:t>
            </a:r>
            <a:br>
              <a:rPr lang="ru-RU" sz="1200" dirty="0"/>
            </a:br>
            <a:r>
              <a:rPr lang="ru-RU" sz="1200" dirty="0"/>
              <a:t>Плод клёна состоит из двух крылатых </a:t>
            </a:r>
            <a:r>
              <a:rPr lang="ru-RU" sz="1200" dirty="0" err="1"/>
              <a:t>плодиков</a:t>
            </a:r>
            <a:r>
              <a:rPr lang="ru-RU" sz="1200" dirty="0"/>
              <a:t>, торчащих в разные стороны и приросших друг к другу</a:t>
            </a:r>
            <a:r>
              <a:rPr lang="ru-RU" sz="1200" dirty="0" smtClean="0"/>
              <a:t>.</a:t>
            </a:r>
            <a:br>
              <a:rPr lang="ru-RU" sz="1200" dirty="0" smtClean="0"/>
            </a:br>
            <a:r>
              <a:rPr lang="ru-RU" sz="1200" dirty="0" smtClean="0"/>
              <a:t>Древесный </a:t>
            </a:r>
            <a:r>
              <a:rPr lang="ru-RU" sz="1200" dirty="0"/>
              <a:t>сок клёна сладок. Даже в нашем обычном клёне - остролистном - до 5% сахара. А в канадском - в 4 раза больше. Поэтому его и называют сахарным.</a:t>
            </a:r>
            <a:br>
              <a:rPr lang="ru-RU" sz="1200" dirty="0"/>
            </a:br>
            <a:r>
              <a:rPr lang="ru-RU" sz="1200" dirty="0"/>
              <a:t>Клён имеет довольно ценную древесину.</a:t>
            </a:r>
          </a:p>
        </p:txBody>
      </p:sp>
      <p:sp>
        <p:nvSpPr>
          <p:cNvPr id="5" name="Управляющая кнопка: назад 4">
            <a:hlinkClick r:id="rId3" action="ppaction://hlinksldjump" highlightClick="1"/>
          </p:cNvPr>
          <p:cNvSpPr/>
          <p:nvPr/>
        </p:nvSpPr>
        <p:spPr>
          <a:xfrm>
            <a:off x="8532554" y="6309282"/>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6" name="Рисунок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180528" y="5748037"/>
            <a:ext cx="1122491" cy="1122491"/>
          </a:xfrm>
          <a:prstGeom prst="rect">
            <a:avLst/>
          </a:prstGeom>
        </p:spPr>
      </p:pic>
      <p:pic>
        <p:nvPicPr>
          <p:cNvPr id="3078" name="Picture 6" descr="https://ped-kopilka.ru/images/147(5).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706" b="97507" l="2250" r="59000"/>
                    </a14:imgEffect>
                  </a14:imgLayer>
                </a14:imgProps>
              </a:ext>
              <a:ext uri="{28A0092B-C50C-407E-A947-70E740481C1C}">
                <a14:useLocalDpi xmlns:a14="http://schemas.microsoft.com/office/drawing/2010/main" val="0"/>
              </a:ext>
            </a:extLst>
          </a:blip>
          <a:srcRect r="40114"/>
          <a:stretch/>
        </p:blipFill>
        <p:spPr bwMode="auto">
          <a:xfrm rot="-240000">
            <a:off x="4806160" y="226454"/>
            <a:ext cx="3333820" cy="530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712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477000"/>
          </a:xfrm>
          <a:prstGeom prst="rect">
            <a:avLst/>
          </a:prstGeom>
        </p:spPr>
      </p:pic>
      <p:sp>
        <p:nvSpPr>
          <p:cNvPr id="3" name="Управляющая кнопка: назад 2">
            <a:hlinkClick r:id="rId3" action="ppaction://hlinksldjump" highlightClick="1"/>
          </p:cNvPr>
          <p:cNvSpPr/>
          <p:nvPr/>
        </p:nvSpPr>
        <p:spPr>
          <a:xfrm>
            <a:off x="7985564" y="5899851"/>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48264" y="2585986"/>
            <a:ext cx="1656184" cy="2234786"/>
          </a:xfrm>
          <a:prstGeom prst="rect">
            <a:avLst/>
          </a:prstGeom>
        </p:spPr>
      </p:pic>
      <p:sp>
        <p:nvSpPr>
          <p:cNvPr id="5" name="Скругленный прямоугольник 4">
            <a:hlinkClick r:id="rId6" action="ppaction://hlinksldjump"/>
          </p:cNvPr>
          <p:cNvSpPr/>
          <p:nvPr/>
        </p:nvSpPr>
        <p:spPr>
          <a:xfrm>
            <a:off x="5411600" y="2254657"/>
            <a:ext cx="2865045"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Прямоугольник 5">
            <a:hlinkClick r:id="rId6" action="ppaction://hlinksldjump"/>
          </p:cNvPr>
          <p:cNvSpPr/>
          <p:nvPr/>
        </p:nvSpPr>
        <p:spPr>
          <a:xfrm>
            <a:off x="5181475" y="2268305"/>
            <a:ext cx="3325297" cy="584775"/>
          </a:xfrm>
          <a:prstGeom prst="rect">
            <a:avLst/>
          </a:prstGeom>
          <a:noFill/>
        </p:spPr>
        <p:txBody>
          <a:bodyPr wrap="square" lIns="91440" tIns="45720" rIns="91440" bIns="45720">
            <a:spAutoFit/>
          </a:bodyPr>
          <a:lstStyle/>
          <a:p>
            <a:pPr algn="ctr"/>
            <a:r>
              <a:rPr lang="ru-RU" sz="32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Энциклопедия</a:t>
            </a:r>
            <a:endParaRPr lang="ru-RU" sz="32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9" name="Picture 3" descr="C:\Users\USER\Downloads\Обучающие карточки. Деревья (jpg)\Деревья (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576" y="952539"/>
            <a:ext cx="4104456" cy="53339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418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2" y="232640"/>
            <a:ext cx="9057191" cy="6624736"/>
          </a:xfrm>
          <a:prstGeom prst="rect">
            <a:avLst/>
          </a:prstGeom>
        </p:spPr>
      </p:pic>
      <p:sp>
        <p:nvSpPr>
          <p:cNvPr id="2" name="Заголовок 1"/>
          <p:cNvSpPr>
            <a:spLocks noGrp="1"/>
          </p:cNvSpPr>
          <p:nvPr>
            <p:ph type="title"/>
          </p:nvPr>
        </p:nvSpPr>
        <p:spPr>
          <a:xfrm rot="240000">
            <a:off x="1152461" y="317862"/>
            <a:ext cx="3350423" cy="5302482"/>
          </a:xfrm>
        </p:spPr>
        <p:txBody>
          <a:bodyPr>
            <a:noAutofit/>
          </a:bodyPr>
          <a:lstStyle/>
          <a:p>
            <a:r>
              <a:rPr lang="ru-RU" sz="1200" b="1" dirty="0" smtClean="0"/>
              <a:t>ЧЕРЁМУХА</a:t>
            </a:r>
            <a:r>
              <a:rPr lang="ru-RU" sz="1200" dirty="0" smtClean="0"/>
              <a:t/>
            </a:r>
            <a:br>
              <a:rPr lang="ru-RU" sz="1200" dirty="0" smtClean="0"/>
            </a:br>
            <a:r>
              <a:rPr lang="ru-RU" sz="1200" dirty="0"/>
              <a:t>В России растёт на влажных почвах в лесах европейской части страны, большей части Сибири и Дальнего </a:t>
            </a:r>
            <a:r>
              <a:rPr lang="ru-RU" sz="1200" dirty="0" smtClean="0"/>
              <a:t>Востока. Небольшое </a:t>
            </a:r>
            <a:r>
              <a:rPr lang="ru-RU" sz="1200" dirty="0"/>
              <a:t>дерево 8-13 м высотой. Кора чёрная с горько- миндальным запахом. Листья в виде эллипса 6-12 см длиной, заострённые. На черешках имеются желёзки с нектаром, привлекающие Муравьёв, которые отпугивают от черёмухи вредителей.</a:t>
            </a:r>
            <a:br>
              <a:rPr lang="ru-RU" sz="1200" dirty="0"/>
            </a:br>
            <a:r>
              <a:rPr lang="ru-RU" sz="1200" dirty="0"/>
              <a:t>Ещё в начале мая разворачиваются у черёмухи острые почки. Растение покрывается пышным белым нарядом, в лесу распространяется приятный, но удушающий аромат. Издали светятся белые кисти. Они предназначены для насекомых. Черёмуха - прекрасный медонос.</a:t>
            </a:r>
            <a:br>
              <a:rPr lang="ru-RU" sz="1200" dirty="0"/>
            </a:br>
            <a:r>
              <a:rPr lang="ru-RU" sz="1200" dirty="0"/>
              <a:t>В конце лета появляются округлые блестящие чёрные ягоды-костянки. Они очень сладкие и сочные, но с вяжущим вкусом. В плодах есть сахар, дубильные вещества, яблочная и лимонная кислоты, эфирное </a:t>
            </a:r>
            <a:r>
              <a:rPr lang="ru-RU" sz="1200" dirty="0" smtClean="0"/>
              <a:t>масло. </a:t>
            </a:r>
            <a:r>
              <a:rPr lang="ru-RU" sz="1200" dirty="0"/>
              <a:t>Из её плодов варят кисели, делают наливки. Корой черёмухи окрашивают ткани в зелёный или буро-красный цвет. Твёрдая и упругая древесина используется в мебельной промышленности.</a:t>
            </a:r>
            <a:br>
              <a:rPr lang="ru-RU" sz="1200" dirty="0"/>
            </a:br>
            <a:endParaRPr lang="ru-RU" sz="1200" dirty="0"/>
          </a:p>
        </p:txBody>
      </p:sp>
      <p:sp>
        <p:nvSpPr>
          <p:cNvPr id="5" name="Управляющая кнопка: назад 4">
            <a:hlinkClick r:id="rId3" action="ppaction://hlinksldjump" highlightClick="1"/>
          </p:cNvPr>
          <p:cNvSpPr/>
          <p:nvPr/>
        </p:nvSpPr>
        <p:spPr>
          <a:xfrm>
            <a:off x="8532554" y="6309282"/>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6" name="Рисунок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180528" y="5748037"/>
            <a:ext cx="1122491" cy="1122491"/>
          </a:xfrm>
          <a:prstGeom prst="rect">
            <a:avLst/>
          </a:prstGeom>
        </p:spPr>
      </p:pic>
      <p:pic>
        <p:nvPicPr>
          <p:cNvPr id="4098" name="Picture 2" descr="https://static.3dbaza.com/models/27438/b0774e548c604095ba10987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734" b="97005" l="9896" r="89974"/>
                    </a14:imgEffect>
                  </a14:imgLayer>
                </a14:imgProps>
              </a:ext>
              <a:ext uri="{28A0092B-C50C-407E-A947-70E740481C1C}">
                <a14:useLocalDpi xmlns:a14="http://schemas.microsoft.com/office/drawing/2010/main" val="0"/>
              </a:ext>
            </a:extLst>
          </a:blip>
          <a:srcRect/>
          <a:stretch>
            <a:fillRect/>
          </a:stretch>
        </p:blipFill>
        <p:spPr bwMode="auto">
          <a:xfrm rot="-120000">
            <a:off x="4077031" y="311654"/>
            <a:ext cx="460851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83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477000"/>
          </a:xfrm>
          <a:prstGeom prst="rect">
            <a:avLst/>
          </a:prstGeom>
        </p:spPr>
      </p:pic>
      <p:sp>
        <p:nvSpPr>
          <p:cNvPr id="3" name="Управляющая кнопка: назад 2">
            <a:hlinkClick r:id="rId3" action="ppaction://hlinksldjump" highlightClick="1"/>
          </p:cNvPr>
          <p:cNvSpPr/>
          <p:nvPr/>
        </p:nvSpPr>
        <p:spPr>
          <a:xfrm>
            <a:off x="7985564" y="5899851"/>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48264" y="2585986"/>
            <a:ext cx="1656184" cy="2234786"/>
          </a:xfrm>
          <a:prstGeom prst="rect">
            <a:avLst/>
          </a:prstGeom>
        </p:spPr>
      </p:pic>
      <p:sp>
        <p:nvSpPr>
          <p:cNvPr id="5" name="Скругленный прямоугольник 4">
            <a:hlinkClick r:id="rId6" action="ppaction://hlinksldjump"/>
          </p:cNvPr>
          <p:cNvSpPr/>
          <p:nvPr/>
        </p:nvSpPr>
        <p:spPr>
          <a:xfrm>
            <a:off x="5411600" y="2254657"/>
            <a:ext cx="2865045"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Прямоугольник 5">
            <a:hlinkClick r:id="rId6" action="ppaction://hlinksldjump"/>
          </p:cNvPr>
          <p:cNvSpPr/>
          <p:nvPr/>
        </p:nvSpPr>
        <p:spPr>
          <a:xfrm>
            <a:off x="5181475" y="2268305"/>
            <a:ext cx="3325297" cy="584775"/>
          </a:xfrm>
          <a:prstGeom prst="rect">
            <a:avLst/>
          </a:prstGeom>
          <a:noFill/>
        </p:spPr>
        <p:txBody>
          <a:bodyPr wrap="square" lIns="91440" tIns="45720" rIns="91440" bIns="45720">
            <a:spAutoFit/>
          </a:bodyPr>
          <a:lstStyle/>
          <a:p>
            <a:pPr algn="ctr"/>
            <a:r>
              <a:rPr lang="ru-RU" sz="32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Энциклопедия</a:t>
            </a:r>
            <a:endParaRPr lang="ru-RU" sz="32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8" name="Picture 9" descr="C:\Users\USER\Downloads\Обучающие карточки. Деревья (jpg)\Деревья (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7584" y="1051454"/>
            <a:ext cx="4044945" cy="52565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37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Прямоугольник 1">
            <a:hlinkClick r:id="rId3" action="ppaction://hlinksldjump"/>
          </p:cNvPr>
          <p:cNvSpPr/>
          <p:nvPr/>
        </p:nvSpPr>
        <p:spPr>
          <a:xfrm>
            <a:off x="734409" y="692696"/>
            <a:ext cx="1767407"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200" b="1" cap="all" spc="0" dirty="0" smtClean="0">
                <a:ln w="0"/>
                <a:solidFill>
                  <a:schemeClr val="tx2">
                    <a:lumMod val="75000"/>
                  </a:schemeClr>
                </a:solidFill>
                <a:effectLst>
                  <a:reflection blurRad="12700" stA="50000" endPos="50000" dist="5000" dir="5400000" sy="-100000" rotWithShape="0"/>
                </a:effectLst>
                <a:hlinkClick r:id="rId3" action="ppaction://hlinksldjump"/>
              </a:rPr>
              <a:t>модель</a:t>
            </a:r>
            <a:endParaRPr lang="ru-RU" sz="3200" b="1" cap="all" spc="0" dirty="0">
              <a:ln w="0"/>
              <a:solidFill>
                <a:schemeClr val="tx2">
                  <a:lumMod val="75000"/>
                </a:schemeClr>
              </a:solidFill>
              <a:effectLst>
                <a:reflection blurRad="12700" stA="50000" endPos="50000" dist="5000" dir="5400000" sy="-100000" rotWithShape="0"/>
              </a:effectLst>
            </a:endParaRPr>
          </a:p>
        </p:txBody>
      </p:sp>
      <p:sp>
        <p:nvSpPr>
          <p:cNvPr id="3" name="Прямоугольник 2">
            <a:hlinkClick r:id="rId4" action="ppaction://hlinksldjump"/>
          </p:cNvPr>
          <p:cNvSpPr/>
          <p:nvPr/>
        </p:nvSpPr>
        <p:spPr>
          <a:xfrm>
            <a:off x="3059832" y="3000914"/>
            <a:ext cx="2070567"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200" b="1" cap="all" dirty="0" smtClean="0">
                <a:ln w="0"/>
                <a:solidFill>
                  <a:schemeClr val="tx2">
                    <a:lumMod val="75000"/>
                  </a:schemeClr>
                </a:solidFill>
                <a:effectLst>
                  <a:reflection blurRad="12700" stA="50000" endPos="50000" dist="5000" dir="5400000" sy="-100000" rotWithShape="0"/>
                </a:effectLst>
                <a:hlinkClick r:id="rId4" action="ppaction://hlinksldjump"/>
              </a:rPr>
              <a:t>тренажер</a:t>
            </a:r>
            <a:endParaRPr lang="ru-RU" sz="3200" b="1" cap="all" spc="0" dirty="0">
              <a:ln w="0"/>
              <a:solidFill>
                <a:schemeClr val="tx2">
                  <a:lumMod val="75000"/>
                </a:schemeClr>
              </a:solidFill>
              <a:effectLst>
                <a:reflection blurRad="12700" stA="50000" endPos="50000" dist="5000" dir="5400000" sy="-100000" rotWithShape="0"/>
              </a:effectLst>
            </a:endParaRPr>
          </a:p>
        </p:txBody>
      </p:sp>
      <p:sp>
        <p:nvSpPr>
          <p:cNvPr id="4" name="Прямоугольник 3">
            <a:hlinkClick r:id="rId5" action="ppaction://hlinksldjump"/>
          </p:cNvPr>
          <p:cNvSpPr/>
          <p:nvPr/>
        </p:nvSpPr>
        <p:spPr>
          <a:xfrm>
            <a:off x="4923530" y="5377453"/>
            <a:ext cx="1073948"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200" b="1" cap="all" dirty="0" smtClean="0">
                <a:ln w="0"/>
                <a:solidFill>
                  <a:schemeClr val="tx2">
                    <a:lumMod val="75000"/>
                  </a:schemeClr>
                </a:solidFill>
                <a:effectLst>
                  <a:reflection blurRad="12700" stA="50000" endPos="50000" dist="5000" dir="5400000" sy="-100000" rotWithShape="0"/>
                </a:effectLst>
                <a:hlinkClick r:id="rId5" action="ppaction://hlinksldjump"/>
              </a:rPr>
              <a:t>игра</a:t>
            </a:r>
            <a:endParaRPr lang="ru-RU" sz="3200" b="1" cap="all" spc="0" dirty="0">
              <a:ln w="0"/>
              <a:solidFill>
                <a:schemeClr val="tx2">
                  <a:lumMod val="75000"/>
                </a:schemeClr>
              </a:solidFill>
              <a:effectLst>
                <a:reflection blurRad="12700" stA="50000" endPos="50000" dist="5000" dir="5400000" sy="-100000" rotWithShape="0"/>
              </a:effectLst>
            </a:endParaRPr>
          </a:p>
        </p:txBody>
      </p:sp>
      <p:sp>
        <p:nvSpPr>
          <p:cNvPr id="5" name="Прямоугольник 4">
            <a:hlinkClick r:id="rId6" action="ppaction://hlinksldjump"/>
          </p:cNvPr>
          <p:cNvSpPr/>
          <p:nvPr/>
        </p:nvSpPr>
        <p:spPr>
          <a:xfrm>
            <a:off x="2103035" y="1704775"/>
            <a:ext cx="1604093"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200" b="1" cap="all" dirty="0" smtClean="0">
                <a:ln w="0"/>
                <a:solidFill>
                  <a:schemeClr val="tx2">
                    <a:lumMod val="75000"/>
                  </a:schemeClr>
                </a:solidFill>
                <a:effectLst>
                  <a:reflection blurRad="12700" stA="50000" endPos="50000" dist="5000" dir="5400000" sy="-100000" rotWithShape="0"/>
                </a:effectLst>
                <a:hlinkClick r:id="rId6" action="ppaction://hlinksldjump"/>
              </a:rPr>
              <a:t>плакат</a:t>
            </a:r>
            <a:endParaRPr lang="ru-RU" sz="3200" b="1" cap="all" spc="0" dirty="0">
              <a:ln w="0"/>
              <a:solidFill>
                <a:schemeClr val="tx2">
                  <a:lumMod val="75000"/>
                </a:schemeClr>
              </a:solidFill>
              <a:effectLst>
                <a:reflection blurRad="12700" stA="50000" endPos="50000" dist="5000" dir="5400000" sy="-100000" rotWithShape="0"/>
              </a:effectLst>
            </a:endParaRPr>
          </a:p>
        </p:txBody>
      </p:sp>
      <p:sp>
        <p:nvSpPr>
          <p:cNvPr id="6" name="Прямоугольник 5">
            <a:hlinkClick r:id="rId7" action="ppaction://hlinksldjump"/>
          </p:cNvPr>
          <p:cNvSpPr/>
          <p:nvPr/>
        </p:nvSpPr>
        <p:spPr>
          <a:xfrm>
            <a:off x="3466282" y="4276044"/>
            <a:ext cx="2319866"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200" b="1" cap="all" dirty="0" smtClean="0">
                <a:ln w="0"/>
                <a:solidFill>
                  <a:schemeClr val="tx2">
                    <a:lumMod val="75000"/>
                  </a:schemeClr>
                </a:solidFill>
                <a:effectLst>
                  <a:reflection blurRad="12700" stA="50000" endPos="50000" dist="5000" dir="5400000" sy="-100000" rotWithShape="0"/>
                </a:effectLst>
                <a:hlinkClick r:id="rId7" action="ppaction://hlinksldjump"/>
              </a:rPr>
              <a:t>кроссворд</a:t>
            </a:r>
            <a:endParaRPr lang="ru-RU" sz="3200" b="1" cap="all" spc="0" dirty="0">
              <a:ln w="0"/>
              <a:solidFill>
                <a:schemeClr val="tx2">
                  <a:lumMod val="75000"/>
                </a:schemeClr>
              </a:solidFill>
              <a:effectLst>
                <a:reflection blurRad="12700" stA="50000" endPos="50000" dist="5000" dir="5400000" sy="-100000" rotWithShape="0"/>
              </a:effectLst>
            </a:endParaRPr>
          </a:p>
        </p:txBody>
      </p:sp>
      <p:pic>
        <p:nvPicPr>
          <p:cNvPr id="13" name="Рисунок 12"/>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60504" y="758113"/>
            <a:ext cx="4365104" cy="5597561"/>
          </a:xfrm>
          <a:prstGeom prst="rect">
            <a:avLst/>
          </a:prstGeom>
        </p:spPr>
      </p:pic>
      <p:pic>
        <p:nvPicPr>
          <p:cNvPr id="14" name="Рисунок 13"/>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355976" y="953625"/>
            <a:ext cx="4195107" cy="4094578"/>
          </a:xfrm>
          <a:prstGeom prst="rect">
            <a:avLst/>
          </a:prstGeom>
        </p:spPr>
      </p:pic>
      <p:pic>
        <p:nvPicPr>
          <p:cNvPr id="12" name="Рисунок 1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824607" y="2810200"/>
            <a:ext cx="2598058" cy="3516465"/>
          </a:xfrm>
          <a:prstGeom prst="rect">
            <a:avLst/>
          </a:prstGeom>
        </p:spPr>
      </p:pic>
      <p:pic>
        <p:nvPicPr>
          <p:cNvPr id="15" name="Рисунок 14"/>
          <p:cNvPicPr>
            <a:picLocks noChangeAspect="1"/>
          </p:cNvPicPr>
          <p:nvPr/>
        </p:nvPicPr>
        <p:blipFill>
          <a:blip r:embed="rId12" cstate="print">
            <a:extLst>
              <a:ext uri="{BEBA8EAE-BF5A-486C-A8C5-ECC9F3942E4B}">
                <a14:imgProps xmlns:a14="http://schemas.microsoft.com/office/drawing/2010/main">
                  <a14:imgLayer r:embed="rId13">
                    <a14:imgEffect>
                      <a14:backgroundRemoval t="1278" b="100000" l="0" r="100000"/>
                    </a14:imgEffect>
                  </a14:imgLayer>
                </a14:imgProps>
              </a:ext>
              <a:ext uri="{28A0092B-C50C-407E-A947-70E740481C1C}">
                <a14:useLocalDpi xmlns:a14="http://schemas.microsoft.com/office/drawing/2010/main" val="0"/>
              </a:ext>
            </a:extLst>
          </a:blip>
          <a:stretch>
            <a:fillRect/>
          </a:stretch>
        </p:blipFill>
        <p:spPr>
          <a:xfrm>
            <a:off x="-24064" y="3126485"/>
            <a:ext cx="3503083" cy="3373739"/>
          </a:xfrm>
          <a:prstGeom prst="rect">
            <a:avLst/>
          </a:prstGeom>
        </p:spPr>
      </p:pic>
      <p:pic>
        <p:nvPicPr>
          <p:cNvPr id="16" name="Рисунок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90476" y="636592"/>
            <a:ext cx="3696135" cy="2136366"/>
          </a:xfrm>
          <a:prstGeom prst="rect">
            <a:avLst/>
          </a:prstGeom>
        </p:spPr>
      </p:pic>
      <p:pic>
        <p:nvPicPr>
          <p:cNvPr id="17" name="Рисунок 16">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7861419" y="5704030"/>
            <a:ext cx="1122491" cy="1122491"/>
          </a:xfrm>
          <a:prstGeom prst="rect">
            <a:avLst/>
          </a:prstGeom>
        </p:spPr>
      </p:pic>
    </p:spTree>
    <p:extLst>
      <p:ext uri="{BB962C8B-B14F-4D97-AF65-F5344CB8AC3E}">
        <p14:creationId xmlns:p14="http://schemas.microsoft.com/office/powerpoint/2010/main" val="4823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35" y="232640"/>
            <a:ext cx="9057191" cy="6624736"/>
          </a:xfrm>
          <a:prstGeom prst="rect">
            <a:avLst/>
          </a:prstGeom>
        </p:spPr>
      </p:pic>
      <p:sp>
        <p:nvSpPr>
          <p:cNvPr id="2" name="Заголовок 1"/>
          <p:cNvSpPr>
            <a:spLocks noGrp="1"/>
          </p:cNvSpPr>
          <p:nvPr>
            <p:ph type="title"/>
          </p:nvPr>
        </p:nvSpPr>
        <p:spPr>
          <a:xfrm rot="240000">
            <a:off x="1136302" y="494357"/>
            <a:ext cx="3350423" cy="5302482"/>
          </a:xfrm>
        </p:spPr>
        <p:txBody>
          <a:bodyPr>
            <a:noAutofit/>
          </a:bodyPr>
          <a:lstStyle/>
          <a:p>
            <a:r>
              <a:rPr lang="ru-RU" sz="1200" b="1" dirty="0" smtClean="0"/>
              <a:t>ИВА</a:t>
            </a:r>
            <a:r>
              <a:rPr lang="ru-RU" sz="1200" dirty="0" smtClean="0"/>
              <a:t/>
            </a:r>
            <a:br>
              <a:rPr lang="ru-RU" sz="1200" dirty="0" smtClean="0"/>
            </a:br>
            <a:r>
              <a:rPr lang="ru-RU" sz="1200" dirty="0"/>
              <a:t>В России растёт по всей стране, кроме Арктики и востока Сибири, в основном по берегам рек и в сырых местах.</a:t>
            </a:r>
            <a:br>
              <a:rPr lang="ru-RU" sz="1200" dirty="0"/>
            </a:br>
            <a:r>
              <a:rPr lang="ru-RU" sz="1200" dirty="0"/>
              <a:t>Дерево имеет высоту до 25-30 м и ствол до 3 м в диаметре, покрытый серой корой с глубокими трещинами. Крона шаровидной формы. Живёт ива до 80-100 лет. Цветёт в апреле-мае.</a:t>
            </a:r>
            <a:br>
              <a:rPr lang="ru-RU" sz="1200" dirty="0"/>
            </a:br>
            <a:r>
              <a:rPr lang="ru-RU" sz="1200" dirty="0"/>
              <a:t>Её любимые места - берега рек и </a:t>
            </a:r>
            <a:r>
              <a:rPr lang="ru-RU" sz="1200" dirty="0" smtClean="0"/>
              <a:t>прудов У </a:t>
            </a:r>
            <a:r>
              <a:rPr lang="ru-RU" sz="1200" dirty="0"/>
              <a:t>ивы так легко отрастают корни, что ей ничего не стоит прижиться на новом </a:t>
            </a:r>
            <a:r>
              <a:rPr lang="ru-RU" sz="1200" dirty="0" smtClean="0"/>
              <a:t>месте. Поэтому </a:t>
            </a:r>
            <a:r>
              <a:rPr lang="ru-RU" sz="1200" dirty="0"/>
              <a:t>ивами часто укрепляют берега каналов и водохранилищ, откосы плотин.</a:t>
            </a:r>
            <a:br>
              <a:rPr lang="ru-RU" sz="1200" dirty="0"/>
            </a:br>
            <a:r>
              <a:rPr lang="ru-RU" sz="1200" dirty="0"/>
              <a:t>Весной сладковатый аромат </a:t>
            </a:r>
            <a:r>
              <a:rPr lang="ru-RU" sz="1200" dirty="0" smtClean="0"/>
              <a:t> ивы </a:t>
            </a:r>
            <a:r>
              <a:rPr lang="ru-RU" sz="1200" dirty="0"/>
              <a:t>разносится по всему </a:t>
            </a:r>
            <a:r>
              <a:rPr lang="ru-RU" sz="1200" dirty="0" smtClean="0"/>
              <a:t>лесу. </a:t>
            </a:r>
            <a:r>
              <a:rPr lang="ru-RU" sz="1200" dirty="0"/>
              <a:t>Цветки у неё очень мелкие, всего в несколько миллиметров.</a:t>
            </a:r>
            <a:br>
              <a:rPr lang="ru-RU" sz="1200" dirty="0"/>
            </a:br>
            <a:r>
              <a:rPr lang="ru-RU" sz="1200" dirty="0"/>
              <a:t>Ивовая кора - хороший дубитель. Русские кожемяки с древних времён вымачивали коровьи и лосиные шкуры вместе с ивовой корой. И получалась отличная кожа - юфть. Юфть ценилась за прочность и шла на выделку обуви, сёдел и ремней. И в наши дни ивовую кору применяют для дубления кож.</a:t>
            </a:r>
            <a:br>
              <a:rPr lang="ru-RU" sz="1200" dirty="0"/>
            </a:br>
            <a:r>
              <a:rPr lang="ru-RU" sz="1200" dirty="0"/>
              <a:t>Из коры также получают лекарства. Русские знахари с её помощью снимали боль: содержащиеся в ивовой коре целебные вещества сродни аспирину.</a:t>
            </a:r>
            <a:br>
              <a:rPr lang="ru-RU" sz="1200" dirty="0"/>
            </a:br>
            <a:endParaRPr lang="ru-RU" sz="1200" dirty="0"/>
          </a:p>
        </p:txBody>
      </p:sp>
      <p:sp>
        <p:nvSpPr>
          <p:cNvPr id="5" name="Управляющая кнопка: назад 4">
            <a:hlinkClick r:id="rId3" action="ppaction://hlinksldjump" highlightClick="1"/>
          </p:cNvPr>
          <p:cNvSpPr/>
          <p:nvPr/>
        </p:nvSpPr>
        <p:spPr>
          <a:xfrm>
            <a:off x="8532554" y="6309282"/>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6" name="Рисунок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180528" y="5748037"/>
            <a:ext cx="1122491" cy="1122491"/>
          </a:xfrm>
          <a:prstGeom prst="rect">
            <a:avLst/>
          </a:prstGeom>
        </p:spPr>
      </p:pic>
      <p:pic>
        <p:nvPicPr>
          <p:cNvPr id="5126" name="Picture 6" descr="https://elements-cover-images-0.imgix.net/495cbf1b-409a-48ff-a687-0493fffd65d4?auto=compress%2Cformat&amp;fit=max&amp;w=632&amp;s=8af400301014483278159cf4aeed31b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20000">
            <a:off x="3451147" y="-214924"/>
            <a:ext cx="5864115"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73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477000"/>
          </a:xfrm>
          <a:prstGeom prst="rect">
            <a:avLst/>
          </a:prstGeom>
        </p:spPr>
      </p:pic>
      <p:sp>
        <p:nvSpPr>
          <p:cNvPr id="3" name="Управляющая кнопка: назад 2">
            <a:hlinkClick r:id="rId3" action="ppaction://hlinksldjump" highlightClick="1"/>
          </p:cNvPr>
          <p:cNvSpPr/>
          <p:nvPr/>
        </p:nvSpPr>
        <p:spPr>
          <a:xfrm>
            <a:off x="7985564" y="5899851"/>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48264" y="2585986"/>
            <a:ext cx="1656184" cy="2234786"/>
          </a:xfrm>
          <a:prstGeom prst="rect">
            <a:avLst/>
          </a:prstGeom>
        </p:spPr>
      </p:pic>
      <p:sp>
        <p:nvSpPr>
          <p:cNvPr id="5" name="Скругленный прямоугольник 4">
            <a:hlinkClick r:id="rId6" action="ppaction://hlinksldjump"/>
          </p:cNvPr>
          <p:cNvSpPr/>
          <p:nvPr/>
        </p:nvSpPr>
        <p:spPr>
          <a:xfrm>
            <a:off x="5411600" y="2254657"/>
            <a:ext cx="2865045"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Прямоугольник 5">
            <a:hlinkClick r:id="rId6" action="ppaction://hlinksldjump"/>
          </p:cNvPr>
          <p:cNvSpPr/>
          <p:nvPr/>
        </p:nvSpPr>
        <p:spPr>
          <a:xfrm>
            <a:off x="5181475" y="2268305"/>
            <a:ext cx="3325297" cy="584775"/>
          </a:xfrm>
          <a:prstGeom prst="rect">
            <a:avLst/>
          </a:prstGeom>
          <a:noFill/>
        </p:spPr>
        <p:txBody>
          <a:bodyPr wrap="square" lIns="91440" tIns="45720" rIns="91440" bIns="45720">
            <a:spAutoFit/>
          </a:bodyPr>
          <a:lstStyle/>
          <a:p>
            <a:pPr algn="ctr"/>
            <a:r>
              <a:rPr lang="ru-RU" sz="32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Энциклопедия</a:t>
            </a:r>
            <a:endParaRPr lang="ru-RU" sz="32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9" name="Picture 10" descr="C:\Users\USER\Downloads\Обучающие карточки. Деревья (jpg)\Деревья (1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676" y="955204"/>
            <a:ext cx="4001248" cy="53285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406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2" y="232640"/>
            <a:ext cx="9057191" cy="6624736"/>
          </a:xfrm>
          <a:prstGeom prst="rect">
            <a:avLst/>
          </a:prstGeom>
        </p:spPr>
      </p:pic>
      <p:sp>
        <p:nvSpPr>
          <p:cNvPr id="2" name="Заголовок 1"/>
          <p:cNvSpPr>
            <a:spLocks noGrp="1"/>
          </p:cNvSpPr>
          <p:nvPr>
            <p:ph type="title"/>
          </p:nvPr>
        </p:nvSpPr>
        <p:spPr>
          <a:xfrm rot="240000">
            <a:off x="1152934" y="515062"/>
            <a:ext cx="3350423" cy="5302482"/>
          </a:xfrm>
        </p:spPr>
        <p:txBody>
          <a:bodyPr>
            <a:noAutofit/>
          </a:bodyPr>
          <a:lstStyle/>
          <a:p>
            <a:r>
              <a:rPr lang="ru-RU" sz="1200" dirty="0" smtClean="0"/>
              <a:t> </a:t>
            </a:r>
            <a:r>
              <a:rPr lang="ru-RU" sz="1200" b="1" dirty="0" smtClean="0"/>
              <a:t>ДУБ</a:t>
            </a:r>
            <a:br>
              <a:rPr lang="ru-RU" sz="1200" b="1" dirty="0" smtClean="0"/>
            </a:br>
            <a:r>
              <a:rPr lang="ru-RU" sz="1200" b="1" dirty="0" smtClean="0"/>
              <a:t/>
            </a:r>
            <a:br>
              <a:rPr lang="ru-RU" sz="1200" b="1" dirty="0" smtClean="0"/>
            </a:br>
            <a:r>
              <a:rPr lang="ru-RU" sz="1200" dirty="0" err="1" smtClean="0"/>
              <a:t>Дуб</a:t>
            </a:r>
            <a:r>
              <a:rPr lang="ru-RU" sz="1200" dirty="0" smtClean="0"/>
              <a:t> </a:t>
            </a:r>
            <a:r>
              <a:rPr lang="ru-RU" sz="1200" dirty="0"/>
              <a:t>обыкновенный, или черешчатый, растёт в европейской части России.</a:t>
            </a:r>
            <a:br>
              <a:rPr lang="ru-RU" sz="1200" dirty="0"/>
            </a:br>
            <a:r>
              <a:rPr lang="ru-RU" sz="1200" dirty="0"/>
              <a:t>Дуб - громадное дерево, до 40 м высотой, с толстым стволом и извилистыми крепкими </a:t>
            </a:r>
            <a:r>
              <a:rPr lang="ru-RU" sz="1200" dirty="0" smtClean="0"/>
              <a:t>сучьями.  </a:t>
            </a:r>
            <a:r>
              <a:rPr lang="ru-RU" sz="1200" dirty="0"/>
              <a:t>Дубы очень любят свет, и их побеги меняют направление роста несколько раз в сезон - в зависимости от освещения. Ветви у старых дубов имеют причудливые изгибы.</a:t>
            </a:r>
            <a:br>
              <a:rPr lang="ru-RU" sz="1200" dirty="0"/>
            </a:br>
            <a:r>
              <a:rPr lang="ru-RU" sz="1200" dirty="0" smtClean="0"/>
              <a:t>Жёлуди</a:t>
            </a:r>
            <a:r>
              <a:rPr lang="ru-RU" sz="1200" dirty="0"/>
              <a:t>, как всякие плоды, появляются на месте цветков, растут и формируются в начале августа. Жёлудь изумителен по виду: продолговатая форма, «</a:t>
            </a:r>
            <a:r>
              <a:rPr lang="ru-RU" sz="1200" dirty="0" err="1"/>
              <a:t>отполированность</a:t>
            </a:r>
            <a:r>
              <a:rPr lang="ru-RU" sz="1200" dirty="0"/>
              <a:t>», защитный коричневатый цвет - вот отличительные характеристики этого плода. Жёлуди очень питательны, но дубильные вещества придают им вяжущий, горьковатый вкус. Если же удалить эти вещества, то из желудей получится питательный продукт, из которого можно делать кашу, лепёшки и даже торты.</a:t>
            </a:r>
            <a:br>
              <a:rPr lang="ru-RU" sz="1200" dirty="0"/>
            </a:br>
            <a:r>
              <a:rPr lang="ru-RU" sz="1200" dirty="0"/>
              <a:t>Древесина дуба особенно прочна, и дубовые брёвна, попав в воду, не гниют, а становятся чёрными и ещё более крепкими.</a:t>
            </a:r>
            <a:br>
              <a:rPr lang="ru-RU" sz="1200" dirty="0"/>
            </a:br>
            <a:r>
              <a:rPr lang="ru-RU" sz="1200" b="1" dirty="0" smtClean="0"/>
              <a:t/>
            </a:r>
            <a:br>
              <a:rPr lang="ru-RU" sz="1200" b="1" dirty="0" smtClean="0"/>
            </a:br>
            <a:r>
              <a:rPr lang="ru-RU" sz="1200" dirty="0" smtClean="0"/>
              <a:t/>
            </a:r>
            <a:br>
              <a:rPr lang="ru-RU" sz="1200" dirty="0" smtClean="0"/>
            </a:br>
            <a:endParaRPr lang="ru-RU" sz="1200" dirty="0"/>
          </a:p>
        </p:txBody>
      </p:sp>
      <p:sp>
        <p:nvSpPr>
          <p:cNvPr id="5" name="Управляющая кнопка: назад 4">
            <a:hlinkClick r:id="rId3" action="ppaction://hlinksldjump" highlightClick="1"/>
          </p:cNvPr>
          <p:cNvSpPr/>
          <p:nvPr/>
        </p:nvSpPr>
        <p:spPr>
          <a:xfrm>
            <a:off x="8532554" y="6309282"/>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6" name="Рисунок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180528" y="5748037"/>
            <a:ext cx="1122491" cy="1122491"/>
          </a:xfrm>
          <a:prstGeom prst="rect">
            <a:avLst/>
          </a:prstGeom>
        </p:spPr>
      </p:pic>
      <p:pic>
        <p:nvPicPr>
          <p:cNvPr id="6146" name="Picture 2" descr="https://ds04.infourok.ru/uploads/ex/11ca/001176e9-040903de/img8.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7639" b="92500" l="9271" r="45521"/>
                    </a14:imgEffect>
                  </a14:imgLayer>
                </a14:imgProps>
              </a:ext>
              <a:ext uri="{28A0092B-C50C-407E-A947-70E740481C1C}">
                <a14:useLocalDpi xmlns:a14="http://schemas.microsoft.com/office/drawing/2010/main" val="0"/>
              </a:ext>
            </a:extLst>
          </a:blip>
          <a:srcRect l="9254" t="18512" r="54670" b="10848"/>
          <a:stretch/>
        </p:blipFill>
        <p:spPr bwMode="auto">
          <a:xfrm rot="-180000">
            <a:off x="4743149" y="627259"/>
            <a:ext cx="3122906" cy="4586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920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477000"/>
          </a:xfrm>
          <a:prstGeom prst="rect">
            <a:avLst/>
          </a:prstGeom>
        </p:spPr>
      </p:pic>
      <p:sp>
        <p:nvSpPr>
          <p:cNvPr id="3" name="Управляющая кнопка: назад 2">
            <a:hlinkClick r:id="rId3" action="ppaction://hlinksldjump" highlightClick="1"/>
          </p:cNvPr>
          <p:cNvSpPr/>
          <p:nvPr/>
        </p:nvSpPr>
        <p:spPr>
          <a:xfrm>
            <a:off x="7985564" y="5899851"/>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48264" y="2585986"/>
            <a:ext cx="1656184" cy="2234786"/>
          </a:xfrm>
          <a:prstGeom prst="rect">
            <a:avLst/>
          </a:prstGeom>
        </p:spPr>
      </p:pic>
      <p:sp>
        <p:nvSpPr>
          <p:cNvPr id="5" name="Скругленный прямоугольник 4">
            <a:hlinkClick r:id="rId6" action="ppaction://hlinksldjump"/>
          </p:cNvPr>
          <p:cNvSpPr/>
          <p:nvPr/>
        </p:nvSpPr>
        <p:spPr>
          <a:xfrm>
            <a:off x="5411600" y="2254657"/>
            <a:ext cx="2865045"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Прямоугольник 5">
            <a:hlinkClick r:id="rId6" action="ppaction://hlinksldjump"/>
          </p:cNvPr>
          <p:cNvSpPr/>
          <p:nvPr/>
        </p:nvSpPr>
        <p:spPr>
          <a:xfrm>
            <a:off x="5181475" y="2268305"/>
            <a:ext cx="3325297" cy="584775"/>
          </a:xfrm>
          <a:prstGeom prst="rect">
            <a:avLst/>
          </a:prstGeom>
          <a:noFill/>
        </p:spPr>
        <p:txBody>
          <a:bodyPr wrap="square" lIns="91440" tIns="45720" rIns="91440" bIns="45720">
            <a:spAutoFit/>
          </a:bodyPr>
          <a:lstStyle/>
          <a:p>
            <a:pPr algn="ctr"/>
            <a:r>
              <a:rPr lang="ru-RU" sz="32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Энциклопедия</a:t>
            </a:r>
            <a:endParaRPr lang="ru-RU" sz="32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92" y="1124744"/>
            <a:ext cx="3672408" cy="4962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3170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35" y="205032"/>
            <a:ext cx="9057191" cy="6624736"/>
          </a:xfrm>
          <a:prstGeom prst="rect">
            <a:avLst/>
          </a:prstGeom>
        </p:spPr>
      </p:pic>
      <p:sp>
        <p:nvSpPr>
          <p:cNvPr id="2" name="Заголовок 1"/>
          <p:cNvSpPr>
            <a:spLocks noGrp="1"/>
          </p:cNvSpPr>
          <p:nvPr>
            <p:ph type="title"/>
          </p:nvPr>
        </p:nvSpPr>
        <p:spPr>
          <a:xfrm rot="240000">
            <a:off x="1152461" y="317862"/>
            <a:ext cx="3350423" cy="5302482"/>
          </a:xfrm>
        </p:spPr>
        <p:txBody>
          <a:bodyPr>
            <a:noAutofit/>
          </a:bodyPr>
          <a:lstStyle/>
          <a:p>
            <a:r>
              <a:rPr lang="ru-RU" sz="1200" b="1" dirty="0" smtClean="0"/>
              <a:t>КАШТАН</a:t>
            </a:r>
            <a:r>
              <a:rPr lang="ru-RU" sz="1200" dirty="0" smtClean="0"/>
              <a:t/>
            </a:r>
            <a:br>
              <a:rPr lang="ru-RU" sz="1200" dirty="0" smtClean="0"/>
            </a:br>
            <a:r>
              <a:rPr lang="ru-RU" sz="1200" dirty="0"/>
              <a:t>Конский каштан – величественное дерево с раскидистой, плотной, равномерной </a:t>
            </a:r>
            <a:r>
              <a:rPr lang="ru-RU" sz="1200" dirty="0" err="1"/>
              <a:t>высокосводчатой</a:t>
            </a:r>
            <a:r>
              <a:rPr lang="ru-RU" sz="1200" dirty="0"/>
              <a:t> кроной. Ствол у взрослых деревьев очень мощный, обычно прямой. В высоту это дерево достигает 25–30 метров.</a:t>
            </a:r>
            <a:br>
              <a:rPr lang="ru-RU" sz="1200" dirty="0"/>
            </a:br>
            <a:r>
              <a:rPr lang="ru-RU" sz="1200" dirty="0" smtClean="0"/>
              <a:t>Ранней </a:t>
            </a:r>
            <a:r>
              <a:rPr lang="ru-RU" sz="1200" dirty="0"/>
              <a:t>весной на каштане возникают крупные клейкие зеленовато-розовые почки. Спустя несколько дней из них появляются оригинальные большие листья, разделенные на 5–7 листочков.</a:t>
            </a:r>
            <a:br>
              <a:rPr lang="ru-RU" sz="1200" dirty="0"/>
            </a:br>
            <a:r>
              <a:rPr lang="ru-RU" sz="1200" dirty="0"/>
              <a:t>В начале мая каштан цветет. Цветочки у него очень красивые – пирамидальные метелки высотой до 30 сантиметров, состоящие из крупных белых цветков с желтоватыми или красноватыми капельками сока. Цветы, напоминающие свечи на новогодней елке, придают дереву неповторимый облик. </a:t>
            </a:r>
            <a:r>
              <a:rPr lang="ru-RU" sz="1200" dirty="0" smtClean="0"/>
              <a:t/>
            </a:r>
            <a:br>
              <a:rPr lang="ru-RU" sz="1200" dirty="0" smtClean="0"/>
            </a:br>
            <a:r>
              <a:rPr lang="ru-RU" sz="1200" dirty="0" smtClean="0"/>
              <a:t>Древесину </a:t>
            </a:r>
            <a:r>
              <a:rPr lang="ru-RU" sz="1200" dirty="0"/>
              <a:t>конского каштана используют в мебельном производстве для изготовления высококачественных бочек. Экстракт, приготовленный из коры, используют для дубления кожи, окраски хлопчатобумажных, шерстяных и шелковых тканей в темно-коричневый и оливковый цвет. Из молодых ветвей плетут корзины.</a:t>
            </a:r>
          </a:p>
        </p:txBody>
      </p:sp>
      <p:sp>
        <p:nvSpPr>
          <p:cNvPr id="5" name="Управляющая кнопка: назад 4">
            <a:hlinkClick r:id="rId3" action="ppaction://hlinksldjump" highlightClick="1"/>
          </p:cNvPr>
          <p:cNvSpPr/>
          <p:nvPr/>
        </p:nvSpPr>
        <p:spPr>
          <a:xfrm>
            <a:off x="8532554" y="6309282"/>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6" name="Рисунок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180528" y="5748037"/>
            <a:ext cx="1122491" cy="1122491"/>
          </a:xfrm>
          <a:prstGeom prst="rect">
            <a:avLst/>
          </a:prstGeom>
        </p:spPr>
      </p:pic>
      <p:pic>
        <p:nvPicPr>
          <p:cNvPr id="7170" name="Picture 2" descr="https://thumbs.dreamstime.com/b/%D0%BA%D0%B0%D1%88%D1%82%D0%B0%D0%BD-%D0%B8%D0%B7%D0%BE-%D0%B8%D1%80%D0%BE%D0%B2%D0%B0%D0%BD%D0%BD%D1%8B%D0%B9-%D0%BD%D0%B0-%D0%B1%D0%B5-%D0%BE%D0%B9-%D0%BF%D1%80%D0%B5-%D0%BF%D0%BE%D1%81%D1%8B-%D0%BA%D0%B5-pla-%D0%B2%D0%B5%D1%81%D0%BD%D1%8B-blosoming-54804080.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667" l="0" r="100000"/>
                    </a14:imgEffect>
                  </a14:imgLayer>
                </a14:imgProps>
              </a:ext>
              <a:ext uri="{28A0092B-C50C-407E-A947-70E740481C1C}">
                <a14:useLocalDpi xmlns:a14="http://schemas.microsoft.com/office/drawing/2010/main" val="0"/>
              </a:ext>
            </a:extLst>
          </a:blip>
          <a:srcRect/>
          <a:stretch>
            <a:fillRect/>
          </a:stretch>
        </p:blipFill>
        <p:spPr bwMode="auto">
          <a:xfrm rot="-120000">
            <a:off x="4696267" y="692698"/>
            <a:ext cx="3528572" cy="479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704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2" y="381000"/>
            <a:ext cx="9144000" cy="6477000"/>
          </a:xfrm>
          <a:prstGeom prst="rect">
            <a:avLst/>
          </a:prstGeom>
        </p:spPr>
      </p:pic>
      <p:sp>
        <p:nvSpPr>
          <p:cNvPr id="3" name="Управляющая кнопка: назад 2">
            <a:hlinkClick r:id="rId3" action="ppaction://hlinksldjump" highlightClick="1"/>
          </p:cNvPr>
          <p:cNvSpPr/>
          <p:nvPr/>
        </p:nvSpPr>
        <p:spPr>
          <a:xfrm>
            <a:off x="7985564" y="5899851"/>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48264" y="2585986"/>
            <a:ext cx="1656184" cy="2234786"/>
          </a:xfrm>
          <a:prstGeom prst="rect">
            <a:avLst/>
          </a:prstGeom>
        </p:spPr>
      </p:pic>
      <p:sp>
        <p:nvSpPr>
          <p:cNvPr id="5" name="Скругленный прямоугольник 4">
            <a:hlinkClick r:id="rId6" action="ppaction://hlinksldjump"/>
          </p:cNvPr>
          <p:cNvSpPr/>
          <p:nvPr/>
        </p:nvSpPr>
        <p:spPr>
          <a:xfrm>
            <a:off x="5411600" y="2254657"/>
            <a:ext cx="2865045"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Прямоугольник 5">
            <a:hlinkClick r:id="rId6" action="ppaction://hlinksldjump"/>
          </p:cNvPr>
          <p:cNvSpPr/>
          <p:nvPr/>
        </p:nvSpPr>
        <p:spPr>
          <a:xfrm>
            <a:off x="5181475" y="2268305"/>
            <a:ext cx="3325297" cy="584775"/>
          </a:xfrm>
          <a:prstGeom prst="rect">
            <a:avLst/>
          </a:prstGeom>
          <a:noFill/>
        </p:spPr>
        <p:txBody>
          <a:bodyPr wrap="square" lIns="91440" tIns="45720" rIns="91440" bIns="45720">
            <a:spAutoFit/>
          </a:bodyPr>
          <a:lstStyle/>
          <a:p>
            <a:pPr algn="ctr"/>
            <a:r>
              <a:rPr lang="ru-RU" sz="32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Энциклопедия</a:t>
            </a:r>
            <a:endParaRPr lang="ru-RU" sz="32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9" name="Рисунок 8"/>
          <p:cNvPicPr>
            <a:picLocks noChangeAspect="1"/>
          </p:cNvPicPr>
          <p:nvPr/>
        </p:nvPicPr>
        <p:blipFill rotWithShape="1">
          <a:blip r:embed="rId7" cstate="print">
            <a:extLst>
              <a:ext uri="{28A0092B-C50C-407E-A947-70E740481C1C}">
                <a14:useLocalDpi xmlns:a14="http://schemas.microsoft.com/office/drawing/2010/main" val="0"/>
              </a:ext>
            </a:extLst>
          </a:blip>
          <a:srcRect l="7917" r="50000"/>
          <a:stretch/>
        </p:blipFill>
        <p:spPr>
          <a:xfrm>
            <a:off x="899590" y="1017022"/>
            <a:ext cx="3830697" cy="51202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p:cNvSpPr txBox="1"/>
          <p:nvPr/>
        </p:nvSpPr>
        <p:spPr>
          <a:xfrm>
            <a:off x="2155352" y="5937209"/>
            <a:ext cx="4100795" cy="400110"/>
          </a:xfrm>
          <a:prstGeom prst="rect">
            <a:avLst/>
          </a:prstGeom>
          <a:noFill/>
        </p:spPr>
        <p:txBody>
          <a:bodyPr wrap="square" rtlCol="0">
            <a:spAutoFit/>
          </a:bodyPr>
          <a:lstStyle/>
          <a:p>
            <a:r>
              <a:rPr lang="ru-RU" sz="2000" b="1" dirty="0" smtClean="0"/>
              <a:t>ЯСЕНЬ</a:t>
            </a:r>
            <a:endParaRPr lang="ru-RU" sz="2000" b="1" dirty="0"/>
          </a:p>
        </p:txBody>
      </p:sp>
    </p:spTree>
    <p:extLst>
      <p:ext uri="{BB962C8B-B14F-4D97-AF65-F5344CB8AC3E}">
        <p14:creationId xmlns:p14="http://schemas.microsoft.com/office/powerpoint/2010/main" val="2151594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2" y="232640"/>
            <a:ext cx="9057191" cy="6624736"/>
          </a:xfrm>
          <a:prstGeom prst="rect">
            <a:avLst/>
          </a:prstGeom>
        </p:spPr>
      </p:pic>
      <p:sp>
        <p:nvSpPr>
          <p:cNvPr id="2" name="Заголовок 1"/>
          <p:cNvSpPr>
            <a:spLocks noGrp="1"/>
          </p:cNvSpPr>
          <p:nvPr>
            <p:ph type="title"/>
          </p:nvPr>
        </p:nvSpPr>
        <p:spPr>
          <a:xfrm rot="240000">
            <a:off x="1152461" y="317862"/>
            <a:ext cx="3350423" cy="5302482"/>
          </a:xfrm>
        </p:spPr>
        <p:txBody>
          <a:bodyPr>
            <a:noAutofit/>
          </a:bodyPr>
          <a:lstStyle/>
          <a:p>
            <a:r>
              <a:rPr lang="ru-RU" sz="1200" dirty="0" smtClean="0"/>
              <a:t> </a:t>
            </a:r>
            <a:r>
              <a:rPr lang="ru-RU" sz="1200" b="1" dirty="0" smtClean="0"/>
              <a:t>ЯСЕНЬ</a:t>
            </a:r>
            <a:r>
              <a:rPr lang="ru-RU" sz="1200" dirty="0" smtClean="0"/>
              <a:t/>
            </a:r>
            <a:br>
              <a:rPr lang="ru-RU" sz="1200" dirty="0" smtClean="0"/>
            </a:br>
            <a:r>
              <a:rPr lang="ru-RU" sz="1200" dirty="0" err="1"/>
              <a:t>Ясень</a:t>
            </a:r>
            <a:r>
              <a:rPr lang="ru-RU" sz="1200" dirty="0"/>
              <a:t> произрастает в основном в европейской части России и растет в широколиственных лесах, не далеко от рек. Название дерева происходит от слова "ясный", которое он получило за полупрозрачную крону. </a:t>
            </a:r>
            <a:r>
              <a:rPr lang="ru-RU" sz="1200" dirty="0" smtClean="0"/>
              <a:t/>
            </a:r>
            <a:br>
              <a:rPr lang="ru-RU" sz="1200" dirty="0" smtClean="0"/>
            </a:br>
            <a:r>
              <a:rPr lang="ru-RU" sz="1200" dirty="0" smtClean="0"/>
              <a:t>Ясень </a:t>
            </a:r>
            <a:r>
              <a:rPr lang="ru-RU" sz="1200" dirty="0"/>
              <a:t>- крупное дерево, которое хорошо растет на влажной и плодородной почве. Способно достигать в высоту до 40 метров, а ширина ствола может доходит в диаметре до 1,5 метров. У дерева мощная корневая система, которая включает в себя поверхностные корни. Листья ясеня сложные - 20-35 см в длину. </a:t>
            </a:r>
            <a:br>
              <a:rPr lang="ru-RU" sz="1200" dirty="0"/>
            </a:br>
            <a:r>
              <a:rPr lang="ru-RU" sz="1200" dirty="0"/>
              <a:t>Ясень зацветает в конце апреля и начале мая. У него мелкие цветки, собранные в соцветия из которых образуются "крылатые" плоды, длинной 4-5 см. Они созревают в конце осени и остаются на дереве в течении всей зимы. За все это время они разносятся ветром и рассеиваются по местности или служат кормом для птиц.</a:t>
            </a:r>
            <a:br>
              <a:rPr lang="ru-RU" sz="1200" dirty="0"/>
            </a:br>
            <a:r>
              <a:rPr lang="ru-RU" sz="1200" dirty="0"/>
              <a:t>Дерево используют в озеленении городов. Кроме этого у ясеня ценная древесина из которой производят мебель, спортивные приспособления. А так же ценную древесину применяют ее для внутренней отделки самолетов и вагонов.</a:t>
            </a:r>
          </a:p>
        </p:txBody>
      </p:sp>
      <p:sp>
        <p:nvSpPr>
          <p:cNvPr id="5" name="Управляющая кнопка: назад 4">
            <a:hlinkClick r:id="rId3" action="ppaction://hlinksldjump" highlightClick="1"/>
          </p:cNvPr>
          <p:cNvSpPr/>
          <p:nvPr/>
        </p:nvSpPr>
        <p:spPr>
          <a:xfrm>
            <a:off x="8532554" y="6309282"/>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6" name="Рисунок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180528" y="5748037"/>
            <a:ext cx="1122491" cy="1122491"/>
          </a:xfrm>
          <a:prstGeom prst="rect">
            <a:avLst/>
          </a:prstGeom>
        </p:spPr>
      </p:pic>
      <p:pic>
        <p:nvPicPr>
          <p:cNvPr id="8194" name="Picture 2" descr="https://i.mycdn.me/i?r=AyH4iRPQ2q0otWIFepML2LxRV4ftwrPJf0CZ8kiQzNFCSw"/>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52785" r="89831"/>
                    </a14:imgEffect>
                  </a14:imgLayer>
                </a14:imgProps>
              </a:ext>
              <a:ext uri="{28A0092B-C50C-407E-A947-70E740481C1C}">
                <a14:useLocalDpi xmlns:a14="http://schemas.microsoft.com/office/drawing/2010/main" val="0"/>
              </a:ext>
            </a:extLst>
          </a:blip>
          <a:srcRect l="47645"/>
          <a:stretch/>
        </p:blipFill>
        <p:spPr bwMode="auto">
          <a:xfrm rot="-240000">
            <a:off x="4240402" y="-1125529"/>
            <a:ext cx="3861817" cy="714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93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477000"/>
          </a:xfrm>
          <a:prstGeom prst="rect">
            <a:avLst/>
          </a:prstGeom>
        </p:spPr>
      </p:pic>
      <p:sp>
        <p:nvSpPr>
          <p:cNvPr id="3" name="Управляющая кнопка: назад 2">
            <a:hlinkClick r:id="rId3" action="ppaction://hlinksldjump" highlightClick="1"/>
          </p:cNvPr>
          <p:cNvSpPr/>
          <p:nvPr/>
        </p:nvSpPr>
        <p:spPr>
          <a:xfrm>
            <a:off x="7985564" y="5899851"/>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48264" y="2585986"/>
            <a:ext cx="1656184" cy="2234786"/>
          </a:xfrm>
          <a:prstGeom prst="rect">
            <a:avLst/>
          </a:prstGeom>
        </p:spPr>
      </p:pic>
      <p:sp>
        <p:nvSpPr>
          <p:cNvPr id="5" name="Скругленный прямоугольник 4">
            <a:hlinkClick r:id="rId6" action="ppaction://hlinksldjump"/>
          </p:cNvPr>
          <p:cNvSpPr/>
          <p:nvPr/>
        </p:nvSpPr>
        <p:spPr>
          <a:xfrm>
            <a:off x="5411600" y="2254657"/>
            <a:ext cx="2865045"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Прямоугольник 5">
            <a:hlinkClick r:id="rId6" action="ppaction://hlinksldjump"/>
          </p:cNvPr>
          <p:cNvSpPr/>
          <p:nvPr/>
        </p:nvSpPr>
        <p:spPr>
          <a:xfrm>
            <a:off x="5181475" y="2268305"/>
            <a:ext cx="3325297" cy="584775"/>
          </a:xfrm>
          <a:prstGeom prst="rect">
            <a:avLst/>
          </a:prstGeom>
          <a:noFill/>
        </p:spPr>
        <p:txBody>
          <a:bodyPr wrap="square" lIns="91440" tIns="45720" rIns="91440" bIns="45720">
            <a:spAutoFit/>
          </a:bodyPr>
          <a:lstStyle/>
          <a:p>
            <a:pPr algn="ctr"/>
            <a:r>
              <a:rPr lang="ru-RU" sz="32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Энциклопедия</a:t>
            </a:r>
            <a:endParaRPr lang="ru-RU" sz="32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8" name="Picture 2" descr="Обучающие карточки: Деревья"/>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1029116"/>
            <a:ext cx="3989041" cy="51807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978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68" y="245792"/>
            <a:ext cx="9057191" cy="6624736"/>
          </a:xfrm>
          <a:prstGeom prst="rect">
            <a:avLst/>
          </a:prstGeom>
        </p:spPr>
      </p:pic>
      <p:sp>
        <p:nvSpPr>
          <p:cNvPr id="2" name="Заголовок 1"/>
          <p:cNvSpPr>
            <a:spLocks noGrp="1"/>
          </p:cNvSpPr>
          <p:nvPr>
            <p:ph type="title"/>
          </p:nvPr>
        </p:nvSpPr>
        <p:spPr>
          <a:xfrm rot="240000">
            <a:off x="1122824" y="443055"/>
            <a:ext cx="3350423" cy="5302482"/>
          </a:xfrm>
        </p:spPr>
        <p:txBody>
          <a:bodyPr>
            <a:noAutofit/>
          </a:bodyPr>
          <a:lstStyle/>
          <a:p>
            <a:r>
              <a:rPr lang="ru-RU" sz="1200" dirty="0" smtClean="0"/>
              <a:t> </a:t>
            </a:r>
            <a:r>
              <a:rPr lang="ru-RU" sz="1200" b="1" dirty="0" smtClean="0"/>
              <a:t>СОСНА</a:t>
            </a:r>
            <a:br>
              <a:rPr lang="ru-RU" sz="1200" b="1" dirty="0" smtClean="0"/>
            </a:br>
            <a:r>
              <a:rPr lang="ru-RU" sz="1200" dirty="0" smtClean="0"/>
              <a:t/>
            </a:r>
            <a:br>
              <a:rPr lang="ru-RU" sz="1200" dirty="0" smtClean="0"/>
            </a:br>
            <a:r>
              <a:rPr lang="ru-RU" sz="1200" dirty="0" err="1" smtClean="0"/>
              <a:t>Сосна</a:t>
            </a:r>
            <a:r>
              <a:rPr lang="ru-RU" sz="1200" dirty="0" smtClean="0"/>
              <a:t> </a:t>
            </a:r>
            <a:r>
              <a:rPr lang="ru-RU" sz="1200" dirty="0"/>
              <a:t>- дерево высотой от 20 до 40 м. Сверху её ствол медно-красный, блестит на солнце. Снизу кора коричневая.</a:t>
            </a:r>
            <a:br>
              <a:rPr lang="ru-RU" sz="1200" dirty="0"/>
            </a:br>
            <a:r>
              <a:rPr lang="ru-RU" sz="1200" dirty="0" smtClean="0"/>
              <a:t>Сосна </a:t>
            </a:r>
            <a:r>
              <a:rPr lang="ru-RU" sz="1200" dirty="0"/>
              <a:t>доживает обычно до 350 лет.</a:t>
            </a:r>
            <a:br>
              <a:rPr lang="ru-RU" sz="1200" dirty="0"/>
            </a:br>
            <a:r>
              <a:rPr lang="ru-RU" sz="1200" dirty="0"/>
              <a:t>Человек использует сосну во многих сферах своей жизни. Её сажают вдоль железных дорог, на берегах водоёмов, на склонах гор и по берегам рек. </a:t>
            </a:r>
            <a:r>
              <a:rPr lang="ru-RU" sz="1200" dirty="0" smtClean="0"/>
              <a:t/>
            </a:r>
            <a:br>
              <a:rPr lang="ru-RU" sz="1200" dirty="0" smtClean="0"/>
            </a:br>
            <a:r>
              <a:rPr lang="ru-RU" sz="1200" dirty="0" smtClean="0"/>
              <a:t>Древесина </a:t>
            </a:r>
            <a:r>
              <a:rPr lang="ru-RU" sz="1200" dirty="0"/>
              <a:t>идёт на строительные материалы и производство мебели. </a:t>
            </a:r>
            <a:r>
              <a:rPr lang="ru-RU" sz="1200" dirty="0" smtClean="0"/>
              <a:t/>
            </a:r>
            <a:br>
              <a:rPr lang="ru-RU" sz="1200" dirty="0" smtClean="0"/>
            </a:br>
            <a:r>
              <a:rPr lang="ru-RU" sz="1200" dirty="0" smtClean="0"/>
              <a:t>Смола-живица </a:t>
            </a:r>
            <a:r>
              <a:rPr lang="ru-RU" sz="1200" dirty="0"/>
              <a:t>перерабатывается в канифоль и скипидар. Из смолы древних хвойных деревьев образовался драгоценный янтарь, из которого делают красивые украшения.</a:t>
            </a:r>
            <a:br>
              <a:rPr lang="ru-RU" sz="1200" dirty="0"/>
            </a:br>
            <a:r>
              <a:rPr lang="ru-RU" sz="1200" dirty="0"/>
              <a:t>Канифолью натирают смычки скрипок, она идёт на изготовление мыла, лаков, сургуча, на проклейку бумаги.</a:t>
            </a:r>
            <a:br>
              <a:rPr lang="ru-RU" sz="1200" dirty="0"/>
            </a:br>
            <a:r>
              <a:rPr lang="ru-RU" sz="1200" dirty="0"/>
              <a:t>Из коры, хвои, семян получают ценное масло, витамин С, дубильные вещества.</a:t>
            </a:r>
            <a:br>
              <a:rPr lang="ru-RU" sz="1200" dirty="0"/>
            </a:br>
            <a:r>
              <a:rPr lang="ru-RU" sz="1200" dirty="0"/>
              <a:t>Сосна служит не только человеку. Почти на протяжении всего года хвоей питается глухарь. Для лося лучший зимний корм - сосновые побеги и их кора. Белки, бурундуки, птицы лакомятся семенами, которые ловко извлекают из шишек.</a:t>
            </a:r>
            <a:br>
              <a:rPr lang="ru-RU" sz="1200" dirty="0"/>
            </a:br>
            <a:endParaRPr lang="ru-RU" sz="1200" dirty="0"/>
          </a:p>
        </p:txBody>
      </p:sp>
      <p:sp>
        <p:nvSpPr>
          <p:cNvPr id="5" name="Управляющая кнопка: назад 4">
            <a:hlinkClick r:id="rId3" action="ppaction://hlinksldjump" highlightClick="1"/>
          </p:cNvPr>
          <p:cNvSpPr/>
          <p:nvPr/>
        </p:nvSpPr>
        <p:spPr>
          <a:xfrm>
            <a:off x="8532554" y="6309282"/>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6" name="Рисунок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180528" y="5748037"/>
            <a:ext cx="1122491" cy="1122491"/>
          </a:xfrm>
          <a:prstGeom prst="rect">
            <a:avLst/>
          </a:prstGeom>
        </p:spPr>
      </p:pic>
      <p:pic>
        <p:nvPicPr>
          <p:cNvPr id="1026" name="Picture 2" descr="http://maximovshop.ru/system/product_group/126/image_catalog.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9914" r="89930"/>
                    </a14:imgEffect>
                  </a14:imgLayer>
                </a14:imgProps>
              </a:ext>
              <a:ext uri="{28A0092B-C50C-407E-A947-70E740481C1C}">
                <a14:useLocalDpi xmlns:a14="http://schemas.microsoft.com/office/drawing/2010/main" val="0"/>
              </a:ext>
            </a:extLst>
          </a:blip>
          <a:srcRect/>
          <a:stretch>
            <a:fillRect/>
          </a:stretch>
        </p:blipFill>
        <p:spPr bwMode="auto">
          <a:xfrm rot="-240000">
            <a:off x="3510834" y="980728"/>
            <a:ext cx="5282324" cy="409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994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477000"/>
          </a:xfrm>
          <a:prstGeom prst="rect">
            <a:avLst/>
          </a:prstGeom>
        </p:spPr>
      </p:pic>
      <p:sp>
        <p:nvSpPr>
          <p:cNvPr id="3" name="Управляющая кнопка: назад 2">
            <a:hlinkClick r:id="rId3" action="ppaction://hlinksldjump" highlightClick="1"/>
          </p:cNvPr>
          <p:cNvSpPr/>
          <p:nvPr/>
        </p:nvSpPr>
        <p:spPr>
          <a:xfrm>
            <a:off x="7985564" y="5899851"/>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48264" y="2585986"/>
            <a:ext cx="1656184" cy="2234786"/>
          </a:xfrm>
          <a:prstGeom prst="rect">
            <a:avLst/>
          </a:prstGeom>
        </p:spPr>
      </p:pic>
      <p:sp>
        <p:nvSpPr>
          <p:cNvPr id="5" name="Скругленный прямоугольник 4">
            <a:hlinkClick r:id="rId6" action="ppaction://hlinksldjump"/>
          </p:cNvPr>
          <p:cNvSpPr/>
          <p:nvPr/>
        </p:nvSpPr>
        <p:spPr>
          <a:xfrm>
            <a:off x="5411600" y="2254657"/>
            <a:ext cx="2865045"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Прямоугольник 5">
            <a:hlinkClick r:id="rId6" action="ppaction://hlinksldjump"/>
          </p:cNvPr>
          <p:cNvSpPr/>
          <p:nvPr/>
        </p:nvSpPr>
        <p:spPr>
          <a:xfrm>
            <a:off x="5181475" y="2268305"/>
            <a:ext cx="3325297" cy="584775"/>
          </a:xfrm>
          <a:prstGeom prst="rect">
            <a:avLst/>
          </a:prstGeom>
          <a:noFill/>
        </p:spPr>
        <p:txBody>
          <a:bodyPr wrap="square" lIns="91440" tIns="45720" rIns="91440" bIns="45720">
            <a:spAutoFit/>
          </a:bodyPr>
          <a:lstStyle/>
          <a:p>
            <a:pPr algn="ctr"/>
            <a:r>
              <a:rPr lang="ru-RU" sz="32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Энциклопедия</a:t>
            </a:r>
            <a:endParaRPr lang="ru-RU" sz="32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11" name="Рисунок 10"/>
          <p:cNvPicPr>
            <a:picLocks noChangeAspect="1"/>
          </p:cNvPicPr>
          <p:nvPr/>
        </p:nvPicPr>
        <p:blipFill rotWithShape="1">
          <a:blip r:embed="rId7">
            <a:extLst>
              <a:ext uri="{28A0092B-C50C-407E-A947-70E740481C1C}">
                <a14:useLocalDpi xmlns:a14="http://schemas.microsoft.com/office/drawing/2010/main" val="0"/>
              </a:ext>
            </a:extLst>
          </a:blip>
          <a:srcRect l="21042" t="62112" r="53564" b="5512"/>
          <a:stretch/>
        </p:blipFill>
        <p:spPr>
          <a:xfrm>
            <a:off x="899592" y="1209688"/>
            <a:ext cx="3864256" cy="48701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p:cNvSpPr txBox="1"/>
          <p:nvPr/>
        </p:nvSpPr>
        <p:spPr>
          <a:xfrm>
            <a:off x="2195736" y="5857596"/>
            <a:ext cx="4100795" cy="400110"/>
          </a:xfrm>
          <a:prstGeom prst="rect">
            <a:avLst/>
          </a:prstGeom>
          <a:noFill/>
        </p:spPr>
        <p:txBody>
          <a:bodyPr wrap="square" rtlCol="0">
            <a:spAutoFit/>
          </a:bodyPr>
          <a:lstStyle/>
          <a:p>
            <a:r>
              <a:rPr lang="ru-RU" sz="2000" b="1" dirty="0" smtClean="0"/>
              <a:t>КЕДР</a:t>
            </a:r>
            <a:endParaRPr lang="ru-RU" sz="2000" b="1" dirty="0"/>
          </a:p>
        </p:txBody>
      </p:sp>
    </p:spTree>
    <p:extLst>
      <p:ext uri="{BB962C8B-B14F-4D97-AF65-F5344CB8AC3E}">
        <p14:creationId xmlns:p14="http://schemas.microsoft.com/office/powerpoint/2010/main" val="189232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991932"/>
            <a:ext cx="4536503" cy="5257394"/>
          </a:xfrm>
          <a:prstGeom prst="rect">
            <a:avLst/>
          </a:prstGeom>
        </p:spPr>
      </p:pic>
      <p:sp>
        <p:nvSpPr>
          <p:cNvPr id="5" name="Скругленный прямоугольник 4"/>
          <p:cNvSpPr/>
          <p:nvPr/>
        </p:nvSpPr>
        <p:spPr>
          <a:xfrm>
            <a:off x="6303785" y="1782144"/>
            <a:ext cx="1540768" cy="3600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smtClean="0">
                <a:solidFill>
                  <a:srgbClr val="2E3917"/>
                </a:solidFill>
              </a:rPr>
              <a:t>крона</a:t>
            </a:r>
            <a:endParaRPr lang="ru-RU" sz="2400" b="1" dirty="0">
              <a:solidFill>
                <a:srgbClr val="2E3917"/>
              </a:solidFill>
            </a:endParaRPr>
          </a:p>
        </p:txBody>
      </p:sp>
      <p:sp>
        <p:nvSpPr>
          <p:cNvPr id="11" name="TextBox 10"/>
          <p:cNvSpPr txBox="1"/>
          <p:nvPr/>
        </p:nvSpPr>
        <p:spPr>
          <a:xfrm>
            <a:off x="5292080" y="1445003"/>
            <a:ext cx="574196" cy="1015663"/>
          </a:xfrm>
          <a:prstGeom prst="rect">
            <a:avLst/>
          </a:prstGeom>
          <a:noFill/>
        </p:spPr>
        <p:txBody>
          <a:bodyPr wrap="none" rtlCol="0">
            <a:spAutoFit/>
          </a:bodyPr>
          <a:lstStyle/>
          <a:p>
            <a:r>
              <a:rPr lang="ru-RU" sz="6000" b="1" dirty="0" smtClean="0">
                <a:ln>
                  <a:solidFill>
                    <a:schemeClr val="tx1"/>
                  </a:solidFill>
                </a:ln>
                <a:solidFill>
                  <a:srgbClr val="FF0000"/>
                </a:solidFill>
              </a:rPr>
              <a:t>1</a:t>
            </a:r>
            <a:endParaRPr lang="ru-RU" sz="6000" b="1" dirty="0">
              <a:ln>
                <a:solidFill>
                  <a:schemeClr val="tx1"/>
                </a:solidFill>
              </a:ln>
              <a:solidFill>
                <a:srgbClr val="FF0000"/>
              </a:solidFill>
            </a:endParaRPr>
          </a:p>
        </p:txBody>
      </p:sp>
      <p:sp>
        <p:nvSpPr>
          <p:cNvPr id="12" name="TextBox 11"/>
          <p:cNvSpPr txBox="1"/>
          <p:nvPr/>
        </p:nvSpPr>
        <p:spPr>
          <a:xfrm>
            <a:off x="4443817" y="2383598"/>
            <a:ext cx="535724" cy="923330"/>
          </a:xfrm>
          <a:prstGeom prst="rect">
            <a:avLst/>
          </a:prstGeom>
          <a:noFill/>
        </p:spPr>
        <p:txBody>
          <a:bodyPr wrap="none" rtlCol="0">
            <a:spAutoFit/>
          </a:bodyPr>
          <a:lstStyle/>
          <a:p>
            <a:r>
              <a:rPr lang="ru-RU" sz="5400" b="1" dirty="0" smtClean="0">
                <a:ln>
                  <a:solidFill>
                    <a:schemeClr val="tx1"/>
                  </a:solidFill>
                </a:ln>
                <a:solidFill>
                  <a:srgbClr val="FF0000"/>
                </a:solidFill>
              </a:rPr>
              <a:t>2</a:t>
            </a:r>
            <a:endParaRPr lang="ru-RU" sz="5400" b="1" dirty="0">
              <a:ln>
                <a:solidFill>
                  <a:schemeClr val="tx1"/>
                </a:solidFill>
              </a:ln>
              <a:solidFill>
                <a:srgbClr val="FF0000"/>
              </a:solidFill>
            </a:endParaRPr>
          </a:p>
        </p:txBody>
      </p:sp>
      <p:sp>
        <p:nvSpPr>
          <p:cNvPr id="13" name="Скругленный прямоугольник 12"/>
          <p:cNvSpPr/>
          <p:nvPr/>
        </p:nvSpPr>
        <p:spPr>
          <a:xfrm>
            <a:off x="6346314" y="2845263"/>
            <a:ext cx="1540768" cy="39227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smtClean="0">
                <a:solidFill>
                  <a:srgbClr val="2E3917"/>
                </a:solidFill>
              </a:rPr>
              <a:t>ветви</a:t>
            </a:r>
            <a:endParaRPr lang="ru-RU" sz="2400" b="1" dirty="0">
              <a:solidFill>
                <a:srgbClr val="2E3917"/>
              </a:solidFill>
            </a:endParaRPr>
          </a:p>
        </p:txBody>
      </p:sp>
      <p:sp>
        <p:nvSpPr>
          <p:cNvPr id="14" name="Скругленный прямоугольник 13"/>
          <p:cNvSpPr/>
          <p:nvPr/>
        </p:nvSpPr>
        <p:spPr>
          <a:xfrm>
            <a:off x="6378634" y="4116435"/>
            <a:ext cx="1540768" cy="39227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smtClean="0">
                <a:solidFill>
                  <a:srgbClr val="2E3917"/>
                </a:solidFill>
              </a:rPr>
              <a:t>ствол</a:t>
            </a:r>
            <a:endParaRPr lang="ru-RU" sz="2400" b="1" dirty="0">
              <a:solidFill>
                <a:srgbClr val="2E3917"/>
              </a:solidFill>
            </a:endParaRPr>
          </a:p>
        </p:txBody>
      </p:sp>
      <p:sp>
        <p:nvSpPr>
          <p:cNvPr id="15" name="Скругленный прямоугольник 14"/>
          <p:cNvSpPr/>
          <p:nvPr/>
        </p:nvSpPr>
        <p:spPr>
          <a:xfrm>
            <a:off x="2060200" y="452208"/>
            <a:ext cx="4608512" cy="6158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Скругленный прямоугольник 15"/>
          <p:cNvSpPr/>
          <p:nvPr/>
        </p:nvSpPr>
        <p:spPr>
          <a:xfrm>
            <a:off x="6303785" y="5288628"/>
            <a:ext cx="1540768" cy="39227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smtClean="0">
                <a:solidFill>
                  <a:srgbClr val="2E3917"/>
                </a:solidFill>
              </a:rPr>
              <a:t>корни</a:t>
            </a:r>
            <a:endParaRPr lang="ru-RU" sz="2400" b="1" dirty="0">
              <a:solidFill>
                <a:srgbClr val="2E3917"/>
              </a:solidFill>
            </a:endParaRPr>
          </a:p>
        </p:txBody>
      </p:sp>
      <p:sp>
        <p:nvSpPr>
          <p:cNvPr id="17" name="Прямоугольник 16"/>
          <p:cNvSpPr/>
          <p:nvPr/>
        </p:nvSpPr>
        <p:spPr>
          <a:xfrm>
            <a:off x="2528252" y="421724"/>
            <a:ext cx="3672408" cy="646331"/>
          </a:xfrm>
          <a:prstGeom prst="rect">
            <a:avLst/>
          </a:prstGeom>
          <a:noFill/>
        </p:spPr>
        <p:txBody>
          <a:bodyPr wrap="square" lIns="91440" tIns="45720" rIns="91440" bIns="45720">
            <a:spAutoFit/>
          </a:bodyPr>
          <a:lstStyle/>
          <a:p>
            <a:pPr algn="ctr"/>
            <a:r>
              <a:rPr lang="ru-RU" sz="3600" b="1" cap="none" spc="0"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Строение дерева</a:t>
            </a:r>
            <a:endParaRPr lang="ru-RU" sz="3600" b="1" cap="none" spc="0"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sp>
        <p:nvSpPr>
          <p:cNvPr id="18" name="TextBox 17"/>
          <p:cNvSpPr txBox="1"/>
          <p:nvPr/>
        </p:nvSpPr>
        <p:spPr>
          <a:xfrm>
            <a:off x="3908093" y="5219233"/>
            <a:ext cx="535724" cy="923330"/>
          </a:xfrm>
          <a:prstGeom prst="rect">
            <a:avLst/>
          </a:prstGeom>
          <a:noFill/>
        </p:spPr>
        <p:txBody>
          <a:bodyPr wrap="none" rtlCol="0">
            <a:spAutoFit/>
          </a:bodyPr>
          <a:lstStyle/>
          <a:p>
            <a:r>
              <a:rPr lang="ru-RU" sz="5400" b="1" dirty="0" smtClean="0">
                <a:ln>
                  <a:solidFill>
                    <a:schemeClr val="tx1"/>
                  </a:solidFill>
                </a:ln>
                <a:solidFill>
                  <a:srgbClr val="FF0000"/>
                </a:solidFill>
              </a:rPr>
              <a:t>4</a:t>
            </a:r>
            <a:endParaRPr lang="ru-RU" sz="5400" b="1" dirty="0">
              <a:ln>
                <a:solidFill>
                  <a:schemeClr val="tx1"/>
                </a:solidFill>
              </a:ln>
              <a:solidFill>
                <a:srgbClr val="FF0000"/>
              </a:solidFill>
            </a:endParaRPr>
          </a:p>
        </p:txBody>
      </p:sp>
      <p:sp>
        <p:nvSpPr>
          <p:cNvPr id="19" name="TextBox 18"/>
          <p:cNvSpPr txBox="1"/>
          <p:nvPr/>
        </p:nvSpPr>
        <p:spPr>
          <a:xfrm>
            <a:off x="4096594" y="3850905"/>
            <a:ext cx="535724" cy="923330"/>
          </a:xfrm>
          <a:prstGeom prst="rect">
            <a:avLst/>
          </a:prstGeom>
          <a:noFill/>
        </p:spPr>
        <p:txBody>
          <a:bodyPr wrap="none" rtlCol="0">
            <a:spAutoFit/>
          </a:bodyPr>
          <a:lstStyle/>
          <a:p>
            <a:r>
              <a:rPr lang="ru-RU" sz="5400" b="1" dirty="0" smtClean="0">
                <a:ln>
                  <a:solidFill>
                    <a:schemeClr val="tx1"/>
                  </a:solidFill>
                </a:ln>
                <a:solidFill>
                  <a:srgbClr val="FF0000"/>
                </a:solidFill>
              </a:rPr>
              <a:t>3</a:t>
            </a:r>
            <a:endParaRPr lang="ru-RU" sz="5400" b="1" dirty="0">
              <a:ln>
                <a:solidFill>
                  <a:schemeClr val="tx1"/>
                </a:solidFill>
              </a:ln>
              <a:solidFill>
                <a:srgbClr val="FF0000"/>
              </a:solidFill>
            </a:endParaRPr>
          </a:p>
        </p:txBody>
      </p:sp>
      <p:pic>
        <p:nvPicPr>
          <p:cNvPr id="20" name="Рисунок 19">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7861419" y="5704030"/>
            <a:ext cx="1122491" cy="1122491"/>
          </a:xfrm>
          <a:prstGeom prst="rect">
            <a:avLst/>
          </a:prstGeom>
        </p:spPr>
      </p:pic>
    </p:spTree>
    <p:extLst>
      <p:ext uri="{BB962C8B-B14F-4D97-AF65-F5344CB8AC3E}">
        <p14:creationId xmlns:p14="http://schemas.microsoft.com/office/powerpoint/2010/main" val="2790191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3" restart="whenNotActive" fill="hold" evtFilter="cancelBubble" nodeType="interactiveSeq">
                <p:stCondLst>
                  <p:cond evt="onClick" delay="0">
                    <p:tgtEl>
                      <p:spTgt spid="1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nextCondLst>
                <p:cond evt="onClick" delay="0">
                  <p:tgtEl>
                    <p:spTgt spid="19"/>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nextCondLst>
                <p:cond evt="onClick" delay="0">
                  <p:tgtEl>
                    <p:spTgt spid="18"/>
                  </p:tgtEl>
                </p:cond>
              </p:nextCondLst>
            </p:seq>
          </p:childTnLst>
        </p:cTn>
      </p:par>
    </p:tnLst>
    <p:bldLst>
      <p:bldP spid="5" grpId="0" animBg="1"/>
      <p:bldP spid="13" grpId="0" animBg="1"/>
      <p:bldP spid="14"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2" y="232640"/>
            <a:ext cx="9057191" cy="6624736"/>
          </a:xfrm>
          <a:prstGeom prst="rect">
            <a:avLst/>
          </a:prstGeom>
        </p:spPr>
      </p:pic>
      <p:sp>
        <p:nvSpPr>
          <p:cNvPr id="2" name="Заголовок 1"/>
          <p:cNvSpPr>
            <a:spLocks noGrp="1"/>
          </p:cNvSpPr>
          <p:nvPr>
            <p:ph type="title"/>
          </p:nvPr>
        </p:nvSpPr>
        <p:spPr>
          <a:xfrm rot="240000">
            <a:off x="1152461" y="317862"/>
            <a:ext cx="3350423" cy="5302482"/>
          </a:xfrm>
        </p:spPr>
        <p:txBody>
          <a:bodyPr>
            <a:noAutofit/>
          </a:bodyPr>
          <a:lstStyle/>
          <a:p>
            <a:r>
              <a:rPr lang="ru-RU" sz="1200" dirty="0" smtClean="0"/>
              <a:t> </a:t>
            </a:r>
            <a:r>
              <a:rPr lang="ru-RU" sz="1200" b="1" dirty="0" smtClean="0"/>
              <a:t>КЕДР</a:t>
            </a:r>
            <a:br>
              <a:rPr lang="ru-RU" sz="1200" b="1" dirty="0" smtClean="0"/>
            </a:br>
            <a:r>
              <a:rPr lang="ru-RU" sz="1200" b="1" dirty="0" smtClean="0"/>
              <a:t/>
            </a:r>
            <a:br>
              <a:rPr lang="ru-RU" sz="1200" b="1" dirty="0" smtClean="0"/>
            </a:br>
            <a:r>
              <a:rPr lang="ru-RU" sz="1200" dirty="0" err="1"/>
              <a:t>Кедр</a:t>
            </a:r>
            <a:r>
              <a:rPr lang="ru-RU" sz="1200" dirty="0"/>
              <a:t> - вечнозелёное хвойное дерево, которое имеет тёмно-серый ствол и раскидистую крону.</a:t>
            </a:r>
            <a:br>
              <a:rPr lang="ru-RU" sz="1200" dirty="0"/>
            </a:br>
            <a:r>
              <a:rPr lang="ru-RU" sz="1200" dirty="0"/>
              <a:t>Сибирский кедр, распространённый в России, на самом деле является кедровой сосной.</a:t>
            </a:r>
            <a:br>
              <a:rPr lang="ru-RU" sz="1200" dirty="0"/>
            </a:br>
            <a:r>
              <a:rPr lang="ru-RU" sz="1200" dirty="0"/>
              <a:t>Листья игольчатые, колючие, растут пучками. По всей кроне разбросаны яйцеобразные шишки, орешки которых являются любимым лакомством не только лесных обитателей, но и людей.</a:t>
            </a:r>
            <a:br>
              <a:rPr lang="ru-RU" sz="1200" dirty="0"/>
            </a:br>
            <a:r>
              <a:rPr lang="ru-RU" sz="1200" dirty="0"/>
              <a:t>У кедра прочная древесина, из которой строят дома и корабли, делают дорогую мебель. Древние египтяне хоронили своих фараонов в саркофагах из кедрового дерева.</a:t>
            </a:r>
            <a:br>
              <a:rPr lang="ru-RU" sz="1200" dirty="0"/>
            </a:br>
            <a:r>
              <a:rPr lang="ru-RU" sz="1200" dirty="0"/>
              <a:t>Издавна кедр используют в лечебных целях: препараты, изготовленные из этого растения, укрепляют </a:t>
            </a:r>
            <a:r>
              <a:rPr lang="ru-RU" sz="1200" dirty="0" err="1"/>
              <a:t>имунную</a:t>
            </a:r>
            <a:r>
              <a:rPr lang="ru-RU" sz="1200" dirty="0"/>
              <a:t> систему, используются как успокаивающее и антисептическое (обеззараживающее) средство. Эфирные масла применяют в косметологии.</a:t>
            </a:r>
            <a:r>
              <a:rPr lang="ru-RU" sz="1200" dirty="0" smtClean="0"/>
              <a:t/>
            </a:r>
            <a:br>
              <a:rPr lang="ru-RU" sz="1200" dirty="0" smtClean="0"/>
            </a:br>
            <a:endParaRPr lang="ru-RU" sz="1200" dirty="0"/>
          </a:p>
        </p:txBody>
      </p:sp>
      <p:sp>
        <p:nvSpPr>
          <p:cNvPr id="5" name="Управляющая кнопка: назад 4">
            <a:hlinkClick r:id="rId3" action="ppaction://hlinksldjump" highlightClick="1"/>
          </p:cNvPr>
          <p:cNvSpPr/>
          <p:nvPr/>
        </p:nvSpPr>
        <p:spPr>
          <a:xfrm>
            <a:off x="8532554" y="6309282"/>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6" name="Рисунок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180528" y="5748037"/>
            <a:ext cx="1122491" cy="1122491"/>
          </a:xfrm>
          <a:prstGeom prst="rect">
            <a:avLst/>
          </a:prstGeom>
        </p:spPr>
      </p:pic>
      <p:pic>
        <p:nvPicPr>
          <p:cNvPr id="2050" name="Picture 2" descr="https://static.tildacdn.com/tild3436-3137-4535-b761-353833616238/1200-21248406-pine-t.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1417" r="90000"/>
                    </a14:imgEffect>
                  </a14:imgLayer>
                </a14:imgProps>
              </a:ext>
              <a:ext uri="{28A0092B-C50C-407E-A947-70E740481C1C}">
                <a14:useLocalDpi xmlns:a14="http://schemas.microsoft.com/office/drawing/2010/main" val="0"/>
              </a:ext>
            </a:extLst>
          </a:blip>
          <a:srcRect/>
          <a:stretch>
            <a:fillRect/>
          </a:stretch>
        </p:blipFill>
        <p:spPr bwMode="auto">
          <a:xfrm rot="-180000">
            <a:off x="4625277" y="1052736"/>
            <a:ext cx="3278869" cy="43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098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03" y="381000"/>
            <a:ext cx="9144000" cy="6477000"/>
          </a:xfrm>
          <a:prstGeom prst="rect">
            <a:avLst/>
          </a:prstGeom>
        </p:spPr>
      </p:pic>
      <p:sp>
        <p:nvSpPr>
          <p:cNvPr id="3" name="Управляющая кнопка: назад 2">
            <a:hlinkClick r:id="rId3" action="ppaction://hlinksldjump" highlightClick="1"/>
          </p:cNvPr>
          <p:cNvSpPr/>
          <p:nvPr/>
        </p:nvSpPr>
        <p:spPr>
          <a:xfrm>
            <a:off x="7985564" y="5899851"/>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48264" y="2585986"/>
            <a:ext cx="1656184" cy="2234786"/>
          </a:xfrm>
          <a:prstGeom prst="rect">
            <a:avLst/>
          </a:prstGeom>
        </p:spPr>
      </p:pic>
      <p:sp>
        <p:nvSpPr>
          <p:cNvPr id="5" name="Скругленный прямоугольник 4">
            <a:hlinkClick r:id="rId6" action="ppaction://hlinksldjump"/>
          </p:cNvPr>
          <p:cNvSpPr/>
          <p:nvPr/>
        </p:nvSpPr>
        <p:spPr>
          <a:xfrm>
            <a:off x="5411600" y="2254657"/>
            <a:ext cx="2865045"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Прямоугольник 5">
            <a:hlinkClick r:id="rId6" action="ppaction://hlinksldjump"/>
          </p:cNvPr>
          <p:cNvSpPr/>
          <p:nvPr/>
        </p:nvSpPr>
        <p:spPr>
          <a:xfrm>
            <a:off x="5181475" y="2268305"/>
            <a:ext cx="3325297" cy="584775"/>
          </a:xfrm>
          <a:prstGeom prst="rect">
            <a:avLst/>
          </a:prstGeom>
          <a:noFill/>
        </p:spPr>
        <p:txBody>
          <a:bodyPr wrap="square" lIns="91440" tIns="45720" rIns="91440" bIns="45720">
            <a:spAutoFit/>
          </a:bodyPr>
          <a:lstStyle/>
          <a:p>
            <a:pPr algn="ctr"/>
            <a:r>
              <a:rPr lang="ru-RU" sz="32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Энциклопедия</a:t>
            </a:r>
            <a:endParaRPr lang="ru-RU" sz="32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10" name="Рисунок 9"/>
          <p:cNvPicPr>
            <a:picLocks noChangeAspect="1"/>
          </p:cNvPicPr>
          <p:nvPr/>
        </p:nvPicPr>
        <p:blipFill rotWithShape="1">
          <a:blip r:embed="rId7" cstate="print">
            <a:extLst>
              <a:ext uri="{28A0092B-C50C-407E-A947-70E740481C1C}">
                <a14:useLocalDpi xmlns:a14="http://schemas.microsoft.com/office/drawing/2010/main" val="0"/>
              </a:ext>
            </a:extLst>
          </a:blip>
          <a:srcRect r="56395"/>
          <a:stretch/>
        </p:blipFill>
        <p:spPr>
          <a:xfrm>
            <a:off x="830471" y="1258913"/>
            <a:ext cx="3528392" cy="4906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380" b="82961" l="43919" r="99775"/>
                    </a14:imgEffect>
                  </a14:imgLayer>
                </a14:imgProps>
              </a:ext>
              <a:ext uri="{28A0092B-C50C-407E-A947-70E740481C1C}">
                <a14:useLocalDpi xmlns:a14="http://schemas.microsoft.com/office/drawing/2010/main" val="0"/>
              </a:ext>
            </a:extLst>
          </a:blip>
          <a:srcRect l="43193" t="8408" b="17125"/>
          <a:stretch/>
        </p:blipFill>
        <p:spPr>
          <a:xfrm>
            <a:off x="808370" y="1295745"/>
            <a:ext cx="1551085" cy="1640431"/>
          </a:xfrm>
          <a:prstGeom prst="rect">
            <a:avLst/>
          </a:prstGeom>
        </p:spPr>
      </p:pic>
      <p:sp>
        <p:nvSpPr>
          <p:cNvPr id="12" name="TextBox 11"/>
          <p:cNvSpPr txBox="1"/>
          <p:nvPr/>
        </p:nvSpPr>
        <p:spPr>
          <a:xfrm>
            <a:off x="2051720" y="5782119"/>
            <a:ext cx="4309918" cy="400110"/>
          </a:xfrm>
          <a:prstGeom prst="rect">
            <a:avLst/>
          </a:prstGeom>
          <a:noFill/>
        </p:spPr>
        <p:txBody>
          <a:bodyPr wrap="square" rtlCol="0">
            <a:spAutoFit/>
          </a:bodyPr>
          <a:lstStyle/>
          <a:p>
            <a:r>
              <a:rPr lang="ru-RU" sz="2000" b="1" dirty="0" smtClean="0"/>
              <a:t>ПИХТА</a:t>
            </a:r>
            <a:endParaRPr lang="ru-RU" sz="2000" b="1" dirty="0"/>
          </a:p>
        </p:txBody>
      </p:sp>
    </p:spTree>
    <p:extLst>
      <p:ext uri="{BB962C8B-B14F-4D97-AF65-F5344CB8AC3E}">
        <p14:creationId xmlns:p14="http://schemas.microsoft.com/office/powerpoint/2010/main" val="1039889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69" y="216873"/>
            <a:ext cx="9057191" cy="6624736"/>
          </a:xfrm>
          <a:prstGeom prst="rect">
            <a:avLst/>
          </a:prstGeom>
        </p:spPr>
      </p:pic>
      <p:sp>
        <p:nvSpPr>
          <p:cNvPr id="2" name="Заголовок 1"/>
          <p:cNvSpPr>
            <a:spLocks noGrp="1"/>
          </p:cNvSpPr>
          <p:nvPr>
            <p:ph type="title"/>
          </p:nvPr>
        </p:nvSpPr>
        <p:spPr>
          <a:xfrm rot="240000">
            <a:off x="1152461" y="317862"/>
            <a:ext cx="3350423" cy="5302482"/>
          </a:xfrm>
        </p:spPr>
        <p:txBody>
          <a:bodyPr>
            <a:noAutofit/>
          </a:bodyPr>
          <a:lstStyle/>
          <a:p>
            <a:r>
              <a:rPr lang="ru-RU" sz="1200" dirty="0" smtClean="0"/>
              <a:t> </a:t>
            </a:r>
            <a:r>
              <a:rPr lang="ru-RU" sz="1200" b="1" dirty="0" smtClean="0"/>
              <a:t>ПИХТА</a:t>
            </a:r>
            <a:br>
              <a:rPr lang="ru-RU" sz="1200" b="1" dirty="0" smtClean="0"/>
            </a:br>
            <a:r>
              <a:rPr lang="ru-RU" sz="1200" dirty="0"/>
              <a:t>Растёт на северо-востоке европейской части России и почти по всей Сибири. Это вечнозелёное дерево до 30 м высотой с красивой пирамидальной кроной. Кора гладкая, тёмно- серая, с утолщениями, заполненными душистой живицей.</a:t>
            </a:r>
            <a:br>
              <a:rPr lang="ru-RU" sz="1200" dirty="0"/>
            </a:br>
            <a:r>
              <a:rPr lang="ru-RU" sz="1200" dirty="0"/>
              <a:t>Хвоя мягкая, неколючая, ароматная, длиной до 3 см, тёмно-зелёная, блестящая. </a:t>
            </a:r>
            <a:r>
              <a:rPr lang="ru-RU" sz="1200" dirty="0" smtClean="0"/>
              <a:t>Дерево </a:t>
            </a:r>
            <a:r>
              <a:rPr lang="ru-RU" sz="1200" dirty="0"/>
              <a:t>кажется более пушистым, чем ёлка. В Западной Европе именно пихта, а не ель является новогодним деревом.</a:t>
            </a:r>
            <a:br>
              <a:rPr lang="ru-RU" sz="1200" dirty="0"/>
            </a:br>
            <a:r>
              <a:rPr lang="ru-RU" sz="1200" dirty="0" smtClean="0"/>
              <a:t>В </a:t>
            </a:r>
            <a:r>
              <a:rPr lang="ru-RU" sz="1200" dirty="0"/>
              <a:t>пихтовом лесу очень темно. Ни сосна, ни ель не могут расти под пихтой. Растение теневыносливо, переносит сильные морозы, но не выносит задымления и загрязнения воздуха.</a:t>
            </a:r>
            <a:br>
              <a:rPr lang="ru-RU" sz="1200" dirty="0"/>
            </a:br>
            <a:r>
              <a:rPr lang="ru-RU" sz="1200" dirty="0" smtClean="0"/>
              <a:t>Пихта </a:t>
            </a:r>
            <a:r>
              <a:rPr lang="ru-RU" sz="1200" dirty="0"/>
              <a:t>- близкая родственница сосны, но ростом ниже, кроной </a:t>
            </a:r>
            <a:r>
              <a:rPr lang="ru-RU" sz="1200" dirty="0" smtClean="0"/>
              <a:t>меньше. </a:t>
            </a:r>
            <a:br>
              <a:rPr lang="ru-RU" sz="1200" dirty="0" smtClean="0"/>
            </a:br>
            <a:r>
              <a:rPr lang="ru-RU" sz="1200" dirty="0" smtClean="0"/>
              <a:t>Древесина </a:t>
            </a:r>
            <a:r>
              <a:rPr lang="ru-RU" sz="1200" dirty="0"/>
              <a:t>мягкая, светло-жёлтого цвета, легко обрабатывается и хорошо покрывается лаком. Её используют в производстве целлюлозы, для изготовления музыкальных инструментов. Из коры делают бальзам, из живицы - скипидар, а из хвои и шишек - эфирное масло, служащее сырьём для получения камфары, из которой производят медицинские препараты.</a:t>
            </a:r>
            <a:br>
              <a:rPr lang="ru-RU" sz="1200" dirty="0"/>
            </a:br>
            <a:r>
              <a:rPr lang="ru-RU" sz="1200" dirty="0" smtClean="0"/>
              <a:t/>
            </a:r>
            <a:br>
              <a:rPr lang="ru-RU" sz="1200" dirty="0" smtClean="0"/>
            </a:br>
            <a:endParaRPr lang="ru-RU" sz="1200" dirty="0"/>
          </a:p>
        </p:txBody>
      </p:sp>
      <p:sp>
        <p:nvSpPr>
          <p:cNvPr id="5" name="Управляющая кнопка: назад 4">
            <a:hlinkClick r:id="rId3" action="ppaction://hlinksldjump" highlightClick="1"/>
          </p:cNvPr>
          <p:cNvSpPr/>
          <p:nvPr/>
        </p:nvSpPr>
        <p:spPr>
          <a:xfrm>
            <a:off x="8532554" y="6309282"/>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6" name="Рисунок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180528" y="5748037"/>
            <a:ext cx="1122491" cy="1122491"/>
          </a:xfrm>
          <a:prstGeom prst="rect">
            <a:avLst/>
          </a:prstGeom>
        </p:spPr>
      </p:pic>
      <p:pic>
        <p:nvPicPr>
          <p:cNvPr id="3074" name="Picture 2" descr="https://img2.freepng.ru/20171201/a11/fir-tree-png-image-5a2222a9aad9a1.0270907515121865376998.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98788" l="30889" r="68667"/>
                    </a14:imgEffect>
                  </a14:imgLayer>
                </a14:imgProps>
              </a:ext>
              <a:ext uri="{28A0092B-C50C-407E-A947-70E740481C1C}">
                <a14:useLocalDpi xmlns:a14="http://schemas.microsoft.com/office/drawing/2010/main" val="0"/>
              </a:ext>
            </a:extLst>
          </a:blip>
          <a:srcRect l="26227" r="26532"/>
          <a:stretch/>
        </p:blipFill>
        <p:spPr bwMode="auto">
          <a:xfrm rot="-240000">
            <a:off x="4788024" y="743811"/>
            <a:ext cx="296883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027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477000"/>
          </a:xfrm>
          <a:prstGeom prst="rect">
            <a:avLst/>
          </a:prstGeom>
        </p:spPr>
      </p:pic>
      <p:sp>
        <p:nvSpPr>
          <p:cNvPr id="3" name="Управляющая кнопка: назад 2">
            <a:hlinkClick r:id="rId3" action="ppaction://hlinksldjump" highlightClick="1"/>
          </p:cNvPr>
          <p:cNvSpPr/>
          <p:nvPr/>
        </p:nvSpPr>
        <p:spPr>
          <a:xfrm>
            <a:off x="7985564" y="5899851"/>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48264" y="2585986"/>
            <a:ext cx="1656184" cy="2234786"/>
          </a:xfrm>
          <a:prstGeom prst="rect">
            <a:avLst/>
          </a:prstGeom>
        </p:spPr>
      </p:pic>
      <p:sp>
        <p:nvSpPr>
          <p:cNvPr id="5" name="Скругленный прямоугольник 4">
            <a:hlinkClick r:id="rId6" action="ppaction://hlinksldjump"/>
          </p:cNvPr>
          <p:cNvSpPr/>
          <p:nvPr/>
        </p:nvSpPr>
        <p:spPr>
          <a:xfrm>
            <a:off x="5411600" y="2254657"/>
            <a:ext cx="2865045"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Прямоугольник 5">
            <a:hlinkClick r:id="rId6" action="ppaction://hlinksldjump"/>
          </p:cNvPr>
          <p:cNvSpPr/>
          <p:nvPr/>
        </p:nvSpPr>
        <p:spPr>
          <a:xfrm>
            <a:off x="5181475" y="2268305"/>
            <a:ext cx="3325297" cy="584775"/>
          </a:xfrm>
          <a:prstGeom prst="rect">
            <a:avLst/>
          </a:prstGeom>
          <a:noFill/>
        </p:spPr>
        <p:txBody>
          <a:bodyPr wrap="square" lIns="91440" tIns="45720" rIns="91440" bIns="45720">
            <a:spAutoFit/>
          </a:bodyPr>
          <a:lstStyle/>
          <a:p>
            <a:pPr algn="ctr"/>
            <a:r>
              <a:rPr lang="ru-RU" sz="32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Энциклопедия</a:t>
            </a:r>
            <a:endParaRPr lang="ru-RU" sz="32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9" name="Рисунок 8"/>
          <p:cNvPicPr>
            <a:picLocks noChangeAspect="1"/>
          </p:cNvPicPr>
          <p:nvPr/>
        </p:nvPicPr>
        <p:blipFill rotWithShape="1">
          <a:blip r:embed="rId7">
            <a:extLst>
              <a:ext uri="{28A0092B-C50C-407E-A947-70E740481C1C}">
                <a14:useLocalDpi xmlns:a14="http://schemas.microsoft.com/office/drawing/2010/main" val="0"/>
              </a:ext>
            </a:extLst>
          </a:blip>
          <a:srcRect l="47637" t="61122" r="27951" b="5513"/>
          <a:stretch/>
        </p:blipFill>
        <p:spPr>
          <a:xfrm>
            <a:off x="820471" y="1029887"/>
            <a:ext cx="4188451" cy="51354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1835696" y="5800268"/>
            <a:ext cx="4309918" cy="400110"/>
          </a:xfrm>
          <a:prstGeom prst="rect">
            <a:avLst/>
          </a:prstGeom>
          <a:noFill/>
        </p:spPr>
        <p:txBody>
          <a:bodyPr wrap="square" rtlCol="0">
            <a:spAutoFit/>
          </a:bodyPr>
          <a:lstStyle/>
          <a:p>
            <a:r>
              <a:rPr lang="ru-RU" sz="2000" b="1" dirty="0" smtClean="0"/>
              <a:t>ЛИСТВЕННИЦА</a:t>
            </a:r>
            <a:endParaRPr lang="ru-RU" sz="2000" b="1" dirty="0"/>
          </a:p>
        </p:txBody>
      </p:sp>
    </p:spTree>
    <p:extLst>
      <p:ext uri="{BB962C8B-B14F-4D97-AF65-F5344CB8AC3E}">
        <p14:creationId xmlns:p14="http://schemas.microsoft.com/office/powerpoint/2010/main" val="396951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2" y="232640"/>
            <a:ext cx="9057191" cy="6624736"/>
          </a:xfrm>
          <a:prstGeom prst="rect">
            <a:avLst/>
          </a:prstGeom>
        </p:spPr>
      </p:pic>
      <p:sp>
        <p:nvSpPr>
          <p:cNvPr id="2" name="Заголовок 1"/>
          <p:cNvSpPr>
            <a:spLocks noGrp="1"/>
          </p:cNvSpPr>
          <p:nvPr>
            <p:ph type="title"/>
          </p:nvPr>
        </p:nvSpPr>
        <p:spPr>
          <a:xfrm rot="240000">
            <a:off x="1152461" y="317862"/>
            <a:ext cx="3350423" cy="5302482"/>
          </a:xfrm>
        </p:spPr>
        <p:txBody>
          <a:bodyPr>
            <a:noAutofit/>
          </a:bodyPr>
          <a:lstStyle/>
          <a:p>
            <a:r>
              <a:rPr lang="ru-RU" sz="1200" dirty="0" smtClean="0"/>
              <a:t> </a:t>
            </a:r>
            <a:r>
              <a:rPr lang="ru-RU" sz="1200" b="1" dirty="0" smtClean="0"/>
              <a:t>ЛИСТВЕННИЦА</a:t>
            </a:r>
            <a:br>
              <a:rPr lang="ru-RU" sz="1200" b="1" dirty="0" smtClean="0"/>
            </a:br>
            <a:r>
              <a:rPr lang="ru-RU" sz="1200" dirty="0"/>
              <a:t>Деревья лиственницы - настоящие лесные великаны: ствол 30-40 м в высоту, до 2 м в диаметре.</a:t>
            </a:r>
            <a:br>
              <a:rPr lang="ru-RU" sz="1200" dirty="0"/>
            </a:br>
            <a:r>
              <a:rPr lang="ru-RU" sz="1200" dirty="0"/>
              <a:t>Ветки у лиственницы редкие. Листья - мягкие плоские иголки, сидят пучками или вьются спиральками. Держатся они всего год. Каждую осень лиственница сбрасывает свои иголки, словно берёза или осина - листья. </a:t>
            </a:r>
            <a:r>
              <a:rPr lang="ru-RU" sz="1200" dirty="0" smtClean="0"/>
              <a:t/>
            </a:r>
            <a:br>
              <a:rPr lang="ru-RU" sz="1200" dirty="0" smtClean="0"/>
            </a:br>
            <a:r>
              <a:rPr lang="ru-RU" sz="1200" dirty="0" smtClean="0"/>
              <a:t>Лиственница </a:t>
            </a:r>
            <a:r>
              <a:rPr lang="ru-RU" sz="1200" dirty="0"/>
              <a:t>очень светолюбива</a:t>
            </a:r>
            <a:r>
              <a:rPr lang="ru-RU" sz="1200" dirty="0" smtClean="0"/>
              <a:t>..</a:t>
            </a:r>
            <a:r>
              <a:rPr lang="ru-RU" sz="1200" dirty="0"/>
              <a:t/>
            </a:r>
            <a:br>
              <a:rPr lang="ru-RU" sz="1200" dirty="0"/>
            </a:br>
            <a:r>
              <a:rPr lang="ru-RU" sz="1200" dirty="0"/>
              <a:t>Лиственница неприхотлива, растёт на разных почвах. Может расти и далеко на севере, в тундре, где не встретишь никакое другое дерево. </a:t>
            </a:r>
            <a:r>
              <a:rPr lang="ru-RU" sz="1200" dirty="0" smtClean="0"/>
              <a:t/>
            </a:r>
            <a:br>
              <a:rPr lang="ru-RU" sz="1200" dirty="0" smtClean="0"/>
            </a:br>
            <a:r>
              <a:rPr lang="ru-RU" sz="1200" dirty="0" smtClean="0"/>
              <a:t>В </a:t>
            </a:r>
            <a:r>
              <a:rPr lang="ru-RU" sz="1200" dirty="0"/>
              <a:t>конце лета или ранней осенью лиственница предстаёт в праздничном, золотисто-оранжевом наряде. Кажется, что суровая сибирская тайга озарена нежным золотистым сиянием</a:t>
            </a:r>
            <a:r>
              <a:rPr lang="ru-RU" sz="1200" dirty="0" smtClean="0"/>
              <a:t>.</a:t>
            </a:r>
            <a:r>
              <a:rPr lang="ru-RU" sz="1200" dirty="0"/>
              <a:t/>
            </a:r>
            <a:br>
              <a:rPr lang="ru-RU" sz="1200" dirty="0"/>
            </a:br>
            <a:r>
              <a:rPr lang="ru-RU" sz="1200" dirty="0"/>
              <a:t>Древесина лиственницы тяжёлая, смолистая, крепкая. Брёвна долго сохраняются в воде, не загнивая, благодаря чему используются для различных подводных сооружений (свай мостов, причалов, плотин т. д.). Хороша древесина также для рудничных стоек, шпал. Её применяют при постройке кораблей.</a:t>
            </a:r>
            <a:br>
              <a:rPr lang="ru-RU" sz="1200" dirty="0"/>
            </a:br>
            <a:endParaRPr lang="ru-RU" sz="1200" dirty="0"/>
          </a:p>
        </p:txBody>
      </p:sp>
      <p:sp>
        <p:nvSpPr>
          <p:cNvPr id="5" name="Управляющая кнопка: назад 4">
            <a:hlinkClick r:id="rId3" action="ppaction://hlinksldjump" highlightClick="1"/>
          </p:cNvPr>
          <p:cNvSpPr/>
          <p:nvPr/>
        </p:nvSpPr>
        <p:spPr>
          <a:xfrm>
            <a:off x="8532554" y="6309282"/>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6" name="Рисунок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180528" y="5748037"/>
            <a:ext cx="1122491" cy="1122491"/>
          </a:xfrm>
          <a:prstGeom prst="rect">
            <a:avLst/>
          </a:prstGeom>
        </p:spPr>
      </p:pic>
      <p:pic>
        <p:nvPicPr>
          <p:cNvPr id="4098" name="Picture 2" descr="https://img2.freepng.ru/20180412/kww/kisspng-tree-larch-spruce-conifers-pine-pine-tree-5acfa38b9a4749.6290893515235572596319.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9889"/>
                    </a14:imgEffect>
                  </a14:imgLayer>
                </a14:imgProps>
              </a:ext>
              <a:ext uri="{28A0092B-C50C-407E-A947-70E740481C1C}">
                <a14:useLocalDpi xmlns:a14="http://schemas.microsoft.com/office/drawing/2010/main" val="0"/>
              </a:ext>
            </a:extLst>
          </a:blip>
          <a:srcRect/>
          <a:stretch>
            <a:fillRect/>
          </a:stretch>
        </p:blipFill>
        <p:spPr bwMode="auto">
          <a:xfrm rot="-180000">
            <a:off x="4792876" y="1052736"/>
            <a:ext cx="3243232" cy="4101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422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477000"/>
          </a:xfrm>
          <a:prstGeom prst="rect">
            <a:avLst/>
          </a:prstGeom>
        </p:spPr>
      </p:pic>
      <p:sp>
        <p:nvSpPr>
          <p:cNvPr id="3" name="Управляющая кнопка: назад 2">
            <a:hlinkClick r:id="rId3" action="ppaction://hlinksldjump" highlightClick="1"/>
          </p:cNvPr>
          <p:cNvSpPr/>
          <p:nvPr/>
        </p:nvSpPr>
        <p:spPr>
          <a:xfrm>
            <a:off x="7985564" y="5899851"/>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48264" y="2585986"/>
            <a:ext cx="1656184" cy="2234786"/>
          </a:xfrm>
          <a:prstGeom prst="rect">
            <a:avLst/>
          </a:prstGeom>
        </p:spPr>
      </p:pic>
      <p:sp>
        <p:nvSpPr>
          <p:cNvPr id="5" name="Скругленный прямоугольник 4">
            <a:hlinkClick r:id="rId6" action="ppaction://hlinksldjump"/>
          </p:cNvPr>
          <p:cNvSpPr/>
          <p:nvPr/>
        </p:nvSpPr>
        <p:spPr>
          <a:xfrm>
            <a:off x="5411600" y="2254657"/>
            <a:ext cx="2865045"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Прямоугольник 5">
            <a:hlinkClick r:id="rId6" action="ppaction://hlinksldjump"/>
          </p:cNvPr>
          <p:cNvSpPr/>
          <p:nvPr/>
        </p:nvSpPr>
        <p:spPr>
          <a:xfrm>
            <a:off x="5181475" y="2268305"/>
            <a:ext cx="3325297" cy="584775"/>
          </a:xfrm>
          <a:prstGeom prst="rect">
            <a:avLst/>
          </a:prstGeom>
          <a:noFill/>
        </p:spPr>
        <p:txBody>
          <a:bodyPr wrap="square" lIns="91440" tIns="45720" rIns="91440" bIns="45720">
            <a:spAutoFit/>
          </a:bodyPr>
          <a:lstStyle/>
          <a:p>
            <a:pPr algn="ctr"/>
            <a:r>
              <a:rPr lang="ru-RU" sz="32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Энциклопедия</a:t>
            </a:r>
            <a:endParaRPr lang="ru-RU" sz="32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8" name="Picture 10" descr="Обучающие карточки: Деревья"/>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980727"/>
            <a:ext cx="4090941" cy="53131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936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2" y="232640"/>
            <a:ext cx="9057191" cy="6624736"/>
          </a:xfrm>
          <a:prstGeom prst="rect">
            <a:avLst/>
          </a:prstGeom>
        </p:spPr>
      </p:pic>
      <p:sp>
        <p:nvSpPr>
          <p:cNvPr id="2" name="Заголовок 1"/>
          <p:cNvSpPr>
            <a:spLocks noGrp="1"/>
          </p:cNvSpPr>
          <p:nvPr>
            <p:ph type="title"/>
          </p:nvPr>
        </p:nvSpPr>
        <p:spPr>
          <a:xfrm rot="240000">
            <a:off x="1152461" y="317862"/>
            <a:ext cx="3350423" cy="5302482"/>
          </a:xfrm>
        </p:spPr>
        <p:txBody>
          <a:bodyPr>
            <a:noAutofit/>
          </a:bodyPr>
          <a:lstStyle/>
          <a:p>
            <a:r>
              <a:rPr lang="ru-RU" sz="1200" dirty="0" smtClean="0"/>
              <a:t> </a:t>
            </a:r>
            <a:r>
              <a:rPr lang="ru-RU" sz="1200" b="1" dirty="0" smtClean="0"/>
              <a:t>ЕЛЬ</a:t>
            </a:r>
            <a:br>
              <a:rPr lang="ru-RU" sz="1200" b="1" dirty="0" smtClean="0"/>
            </a:br>
            <a:r>
              <a:rPr lang="ru-RU" sz="1200" b="1" dirty="0" smtClean="0"/>
              <a:t/>
            </a:r>
            <a:br>
              <a:rPr lang="ru-RU" sz="1200" b="1" dirty="0" smtClean="0"/>
            </a:br>
            <a:r>
              <a:rPr lang="ru-RU" sz="1200" dirty="0"/>
              <a:t>К роду елей относятся 45 видов, растущих по всему свету. Есть ели с голубоватой, синевато-белой и золотисто-жёлтой хвоей. Стволы у некоторых елей достигают 2 м в диаметре, а высота деревьев - 40-50 м.</a:t>
            </a:r>
            <a:br>
              <a:rPr lang="ru-RU" sz="1200" dirty="0"/>
            </a:br>
            <a:r>
              <a:rPr lang="ru-RU" sz="1200" dirty="0"/>
              <a:t>Живёт ель до 500 лет. Образует стройную пирамиду кроны с приподнятыми на концах ветвями. Ствол крупный, прямой, покрыт красновато-коричневой чешуйчатой корой. Хвоинки колючие, четырёхгранные, острые.</a:t>
            </a:r>
            <a:br>
              <a:rPr lang="ru-RU" sz="1200" dirty="0"/>
            </a:br>
            <a:r>
              <a:rPr lang="ru-RU" sz="1200" dirty="0"/>
              <a:t>Шишки у ели узкие и длинные. В конце зимы они открываются и оттуда вылетают семена. Крылатые семена подхватывает ветер и уносит далеко от родного дерева. Из семян вырастают молодые нежные ёлочки. </a:t>
            </a:r>
            <a:br>
              <a:rPr lang="ru-RU" sz="1200" dirty="0"/>
            </a:br>
            <a:r>
              <a:rPr lang="ru-RU" sz="1200" dirty="0"/>
              <a:t>Ель считают вечнозелёной. Но хвоя у неё не вечная. Иголочки каждые 7-9 лет опадают. </a:t>
            </a:r>
            <a:r>
              <a:rPr lang="ru-RU" sz="1200" dirty="0" smtClean="0"/>
              <a:t>Древесина </a:t>
            </a:r>
            <a:r>
              <a:rPr lang="ru-RU" sz="1200" dirty="0"/>
              <a:t>идёт на изготовление бумаги, мебели, на строевой и пильный лес. Резонансная ель (ель, выросшая в горах) идёт на изготовление музыкальных инструментов. Ель даёт живицу, в которой содержится канифоль и скипидар</a:t>
            </a:r>
            <a:r>
              <a:rPr lang="ru-RU" sz="1200" dirty="0" smtClean="0"/>
              <a:t>.</a:t>
            </a:r>
            <a:endParaRPr lang="ru-RU" sz="1200" dirty="0"/>
          </a:p>
        </p:txBody>
      </p:sp>
      <p:sp>
        <p:nvSpPr>
          <p:cNvPr id="5" name="Управляющая кнопка: назад 4">
            <a:hlinkClick r:id="rId3" action="ppaction://hlinksldjump" highlightClick="1"/>
          </p:cNvPr>
          <p:cNvSpPr/>
          <p:nvPr/>
        </p:nvSpPr>
        <p:spPr>
          <a:xfrm>
            <a:off x="8532554" y="6309282"/>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6" name="Рисунок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180528" y="5748037"/>
            <a:ext cx="1122491" cy="1122491"/>
          </a:xfrm>
          <a:prstGeom prst="rect">
            <a:avLst/>
          </a:prstGeom>
        </p:spPr>
      </p:pic>
      <p:pic>
        <p:nvPicPr>
          <p:cNvPr id="7" name="Рисунок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28128" y="5900437"/>
            <a:ext cx="1122491" cy="1122491"/>
          </a:xfrm>
          <a:prstGeom prst="rect">
            <a:avLst/>
          </a:prstGeom>
        </p:spPr>
      </p:pic>
      <p:pic>
        <p:nvPicPr>
          <p:cNvPr id="5122" name="Picture 2" descr="https://clipart-best.com/img/tree/tree-clip-art-3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0000">
            <a:off x="4611528" y="535297"/>
            <a:ext cx="3715964" cy="5212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574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Скругленный прямоугольник 3"/>
          <p:cNvSpPr/>
          <p:nvPr/>
        </p:nvSpPr>
        <p:spPr>
          <a:xfrm>
            <a:off x="1799692" y="764704"/>
            <a:ext cx="5544616" cy="86409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3200" b="1" dirty="0" smtClean="0">
                <a:ln>
                  <a:solidFill>
                    <a:schemeClr val="tx1"/>
                  </a:solidFill>
                </a:ln>
                <a:solidFill>
                  <a:schemeClr val="bg2">
                    <a:lumMod val="25000"/>
                  </a:schemeClr>
                </a:solidFill>
              </a:rPr>
              <a:t>Какое дерево лишнее?</a:t>
            </a:r>
            <a:endParaRPr lang="ru-RU" sz="3200" b="1" dirty="0">
              <a:ln>
                <a:solidFill>
                  <a:schemeClr val="tx1"/>
                </a:solidFill>
              </a:ln>
              <a:solidFill>
                <a:schemeClr val="bg2">
                  <a:lumMod val="25000"/>
                </a:schemeClr>
              </a:solidFill>
            </a:endParaRPr>
          </a:p>
        </p:txBody>
      </p:sp>
      <p:sp>
        <p:nvSpPr>
          <p:cNvPr id="5" name="Скругленный прямоугольник 4"/>
          <p:cNvSpPr/>
          <p:nvPr/>
        </p:nvSpPr>
        <p:spPr>
          <a:xfrm>
            <a:off x="2051720" y="1740063"/>
            <a:ext cx="5112568" cy="3600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ru-RU" sz="2800" b="1" dirty="0" smtClean="0">
                <a:ln w="19050">
                  <a:solidFill>
                    <a:schemeClr val="accent3">
                      <a:lumMod val="50000"/>
                    </a:schemeClr>
                  </a:solidFill>
                  <a:prstDash val="solid"/>
                </a:ln>
                <a:solidFill>
                  <a:schemeClr val="tx1"/>
                </a:solidFill>
                <a:effectLst>
                  <a:outerShdw blurRad="50000" dist="50800" dir="7500000" algn="tl">
                    <a:srgbClr val="000000">
                      <a:shade val="5000"/>
                      <a:alpha val="35000"/>
                    </a:srgbClr>
                  </a:outerShdw>
                </a:effectLst>
              </a:rPr>
              <a:t>              Береза</a:t>
            </a:r>
          </a:p>
          <a:p>
            <a:endParaRPr lang="ru-RU" sz="2800" b="1" dirty="0" smtClean="0">
              <a:ln w="19050">
                <a:solidFill>
                  <a:schemeClr val="accent3">
                    <a:lumMod val="50000"/>
                  </a:schemeClr>
                </a:solidFill>
                <a:prstDash val="solid"/>
              </a:ln>
              <a:solidFill>
                <a:schemeClr val="tx1"/>
              </a:solidFill>
              <a:effectLst>
                <a:outerShdw blurRad="50000" dist="50800" dir="7500000" algn="tl">
                  <a:srgbClr val="000000">
                    <a:shade val="5000"/>
                    <a:alpha val="35000"/>
                  </a:srgbClr>
                </a:outerShdw>
              </a:effectLst>
            </a:endParaRPr>
          </a:p>
          <a:p>
            <a:r>
              <a:rPr lang="ru-RU" sz="2800" b="1" dirty="0" smtClean="0">
                <a:ln w="19050">
                  <a:solidFill>
                    <a:schemeClr val="accent3">
                      <a:lumMod val="50000"/>
                    </a:schemeClr>
                  </a:solidFill>
                  <a:prstDash val="solid"/>
                </a:ln>
                <a:solidFill>
                  <a:schemeClr val="tx1"/>
                </a:solidFill>
                <a:effectLst>
                  <a:outerShdw blurRad="50000" dist="50800" dir="7500000" algn="tl">
                    <a:srgbClr val="000000">
                      <a:shade val="5000"/>
                      <a:alpha val="35000"/>
                    </a:srgbClr>
                  </a:outerShdw>
                </a:effectLst>
              </a:rPr>
              <a:t>              Осина</a:t>
            </a:r>
          </a:p>
          <a:p>
            <a:endParaRPr lang="ru-RU" sz="2800" b="1" dirty="0" smtClean="0">
              <a:ln w="19050">
                <a:solidFill>
                  <a:schemeClr val="accent3">
                    <a:lumMod val="50000"/>
                  </a:schemeClr>
                </a:solidFill>
                <a:prstDash val="solid"/>
              </a:ln>
              <a:solidFill>
                <a:schemeClr val="tx1"/>
              </a:solidFill>
              <a:effectLst>
                <a:outerShdw blurRad="50000" dist="50800" dir="7500000" algn="tl">
                  <a:srgbClr val="000000">
                    <a:shade val="5000"/>
                    <a:alpha val="35000"/>
                  </a:srgbClr>
                </a:outerShdw>
              </a:effectLst>
            </a:endParaRPr>
          </a:p>
          <a:p>
            <a:r>
              <a:rPr lang="ru-RU" sz="2800" b="1" dirty="0" smtClean="0">
                <a:ln w="19050">
                  <a:solidFill>
                    <a:schemeClr val="accent3">
                      <a:lumMod val="50000"/>
                    </a:schemeClr>
                  </a:solidFill>
                  <a:prstDash val="solid"/>
                </a:ln>
                <a:solidFill>
                  <a:schemeClr val="tx1"/>
                </a:solidFill>
                <a:effectLst>
                  <a:outerShdw blurRad="50000" dist="50800" dir="7500000" algn="tl">
                    <a:srgbClr val="000000">
                      <a:shade val="5000"/>
                      <a:alpha val="35000"/>
                    </a:srgbClr>
                  </a:outerShdw>
                </a:effectLst>
              </a:rPr>
              <a:t>              Кедр</a:t>
            </a:r>
          </a:p>
          <a:p>
            <a:endParaRPr lang="ru-RU" sz="2800" b="1" dirty="0" smtClean="0">
              <a:ln w="19050">
                <a:solidFill>
                  <a:schemeClr val="accent3">
                    <a:lumMod val="50000"/>
                  </a:schemeClr>
                </a:solidFill>
                <a:prstDash val="solid"/>
              </a:ln>
              <a:solidFill>
                <a:schemeClr val="tx1"/>
              </a:solidFill>
              <a:effectLst>
                <a:outerShdw blurRad="50000" dist="50800" dir="7500000" algn="tl">
                  <a:srgbClr val="000000">
                    <a:shade val="5000"/>
                    <a:alpha val="35000"/>
                  </a:srgbClr>
                </a:outerShdw>
              </a:effectLst>
            </a:endParaRPr>
          </a:p>
          <a:p>
            <a:r>
              <a:rPr lang="ru-RU" sz="2800" b="1" dirty="0" smtClean="0">
                <a:ln w="19050">
                  <a:solidFill>
                    <a:schemeClr val="accent3">
                      <a:lumMod val="50000"/>
                    </a:schemeClr>
                  </a:solidFill>
                  <a:prstDash val="solid"/>
                </a:ln>
                <a:solidFill>
                  <a:schemeClr val="tx1"/>
                </a:solidFill>
                <a:effectLst>
                  <a:outerShdw blurRad="50000" dist="50800" dir="7500000" algn="tl">
                    <a:srgbClr val="000000">
                      <a:shade val="5000"/>
                      <a:alpha val="35000"/>
                    </a:srgbClr>
                  </a:outerShdw>
                </a:effectLst>
              </a:rPr>
              <a:t>              Тополь</a:t>
            </a:r>
          </a:p>
          <a:p>
            <a:pPr algn="ctr"/>
            <a:endParaRPr lang="ru-RU" b="1" dirty="0">
              <a:ln/>
              <a:solidFill>
                <a:schemeClr val="accent3"/>
              </a:solidFill>
            </a:endParaRPr>
          </a:p>
        </p:txBody>
      </p:sp>
      <p:sp>
        <p:nvSpPr>
          <p:cNvPr id="11" name="Овал 10">
            <a:hlinkClick r:id="rId3" action="ppaction://hlinksldjump"/>
          </p:cNvPr>
          <p:cNvSpPr/>
          <p:nvPr/>
        </p:nvSpPr>
        <p:spPr>
          <a:xfrm>
            <a:off x="5405028" y="1916832"/>
            <a:ext cx="499825" cy="504056"/>
          </a:xfrm>
          <a:prstGeom prst="ellipse">
            <a:avLst/>
          </a:prstGeom>
          <a:solidFill>
            <a:schemeClr val="accent3">
              <a:lumMod val="75000"/>
            </a:schemeClr>
          </a:solidFill>
          <a:ln>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a:hlinkClick r:id="rId3" action="ppaction://hlinksldjump"/>
          </p:cNvPr>
          <p:cNvSpPr/>
          <p:nvPr/>
        </p:nvSpPr>
        <p:spPr>
          <a:xfrm>
            <a:off x="5400089" y="2780928"/>
            <a:ext cx="499825" cy="504056"/>
          </a:xfrm>
          <a:prstGeom prst="ellipse">
            <a:avLst/>
          </a:prstGeom>
          <a:solidFill>
            <a:schemeClr val="accent3">
              <a:lumMod val="75000"/>
            </a:schemeClr>
          </a:solidFill>
          <a:ln>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a:hlinkClick r:id="rId4" action="ppaction://hlinksldjump"/>
          </p:cNvPr>
          <p:cNvSpPr/>
          <p:nvPr/>
        </p:nvSpPr>
        <p:spPr>
          <a:xfrm>
            <a:off x="5419910" y="3544099"/>
            <a:ext cx="499825" cy="504056"/>
          </a:xfrm>
          <a:prstGeom prst="ellipse">
            <a:avLst/>
          </a:prstGeom>
          <a:solidFill>
            <a:schemeClr val="accent3">
              <a:lumMod val="75000"/>
            </a:schemeClr>
          </a:solidFill>
          <a:ln>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a:hlinkClick r:id="rId3" action="ppaction://hlinksldjump"/>
          </p:cNvPr>
          <p:cNvSpPr/>
          <p:nvPr/>
        </p:nvSpPr>
        <p:spPr>
          <a:xfrm>
            <a:off x="5386196" y="4401108"/>
            <a:ext cx="499825" cy="504056"/>
          </a:xfrm>
          <a:prstGeom prst="ellipse">
            <a:avLst/>
          </a:prstGeom>
          <a:solidFill>
            <a:schemeClr val="accent3">
              <a:lumMod val="75000"/>
            </a:schemeClr>
          </a:solidFill>
          <a:ln>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правляющая кнопка: далее 7">
            <a:hlinkClick r:id="rId5" action="ppaction://hlinksldjump" highlightClick="1"/>
          </p:cNvPr>
          <p:cNvSpPr/>
          <p:nvPr/>
        </p:nvSpPr>
        <p:spPr>
          <a:xfrm>
            <a:off x="7236296" y="6273316"/>
            <a:ext cx="576064" cy="360040"/>
          </a:xfrm>
          <a:prstGeom prst="actionButtonForwardNex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34905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Скругленный прямоугольник 3"/>
          <p:cNvSpPr/>
          <p:nvPr/>
        </p:nvSpPr>
        <p:spPr>
          <a:xfrm>
            <a:off x="1073330" y="927352"/>
            <a:ext cx="7128792" cy="86409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2123728" y="1988840"/>
            <a:ext cx="5027996" cy="35283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ru-RU" sz="2800" b="1" dirty="0" smtClean="0">
                <a:ln>
                  <a:solidFill>
                    <a:schemeClr val="tx1"/>
                  </a:solidFill>
                </a:ln>
                <a:solidFill>
                  <a:schemeClr val="bg2">
                    <a:lumMod val="25000"/>
                  </a:schemeClr>
                </a:solidFill>
              </a:rPr>
              <a:t>            </a:t>
            </a:r>
          </a:p>
          <a:p>
            <a:r>
              <a:rPr lang="ru-RU" sz="2800" b="1" dirty="0">
                <a:ln>
                  <a:solidFill>
                    <a:schemeClr val="tx1"/>
                  </a:solidFill>
                </a:ln>
                <a:solidFill>
                  <a:schemeClr val="bg2">
                    <a:lumMod val="25000"/>
                  </a:schemeClr>
                </a:solidFill>
              </a:rPr>
              <a:t> </a:t>
            </a:r>
            <a:r>
              <a:rPr lang="ru-RU" sz="2800" b="1" dirty="0" smtClean="0">
                <a:ln>
                  <a:solidFill>
                    <a:schemeClr val="tx1"/>
                  </a:solidFill>
                </a:ln>
                <a:solidFill>
                  <a:schemeClr val="bg2">
                    <a:lumMod val="25000"/>
                  </a:schemeClr>
                </a:solidFill>
              </a:rPr>
              <a:t>           Иголки</a:t>
            </a:r>
          </a:p>
          <a:p>
            <a:endParaRPr lang="ru-RU" sz="2800" b="1" dirty="0" smtClean="0">
              <a:ln>
                <a:solidFill>
                  <a:schemeClr val="tx1"/>
                </a:solidFill>
              </a:ln>
              <a:solidFill>
                <a:schemeClr val="bg2">
                  <a:lumMod val="25000"/>
                </a:schemeClr>
              </a:solidFill>
            </a:endParaRPr>
          </a:p>
          <a:p>
            <a:r>
              <a:rPr lang="ru-RU" sz="2800" b="1" dirty="0" smtClean="0">
                <a:ln>
                  <a:solidFill>
                    <a:schemeClr val="tx1"/>
                  </a:solidFill>
                </a:ln>
                <a:solidFill>
                  <a:schemeClr val="bg2">
                    <a:lumMod val="25000"/>
                  </a:schemeClr>
                </a:solidFill>
              </a:rPr>
              <a:t>            Шишки</a:t>
            </a:r>
          </a:p>
          <a:p>
            <a:endParaRPr lang="ru-RU" sz="2800" b="1" dirty="0" smtClean="0">
              <a:ln>
                <a:solidFill>
                  <a:schemeClr val="tx1"/>
                </a:solidFill>
              </a:ln>
              <a:solidFill>
                <a:schemeClr val="bg2">
                  <a:lumMod val="25000"/>
                </a:schemeClr>
              </a:solidFill>
            </a:endParaRPr>
          </a:p>
          <a:p>
            <a:r>
              <a:rPr lang="ru-RU" sz="2800" b="1" dirty="0" smtClean="0">
                <a:ln>
                  <a:solidFill>
                    <a:schemeClr val="tx1"/>
                  </a:solidFill>
                </a:ln>
                <a:solidFill>
                  <a:schemeClr val="bg2">
                    <a:lumMod val="25000"/>
                  </a:schemeClr>
                </a:solidFill>
              </a:rPr>
              <a:t>            Хвоя</a:t>
            </a:r>
          </a:p>
          <a:p>
            <a:endParaRPr lang="ru-RU" sz="2800" b="1" dirty="0" smtClean="0">
              <a:ln>
                <a:solidFill>
                  <a:schemeClr val="tx1"/>
                </a:solidFill>
              </a:ln>
              <a:solidFill>
                <a:schemeClr val="bg2">
                  <a:lumMod val="25000"/>
                </a:schemeClr>
              </a:solidFill>
            </a:endParaRPr>
          </a:p>
          <a:p>
            <a:r>
              <a:rPr lang="ru-RU" sz="2800" b="1" dirty="0">
                <a:ln>
                  <a:solidFill>
                    <a:schemeClr val="tx1"/>
                  </a:solidFill>
                </a:ln>
                <a:solidFill>
                  <a:schemeClr val="bg2">
                    <a:lumMod val="25000"/>
                  </a:schemeClr>
                </a:solidFill>
              </a:rPr>
              <a:t> </a:t>
            </a:r>
            <a:r>
              <a:rPr lang="ru-RU" sz="2800" b="1" dirty="0" smtClean="0">
                <a:ln>
                  <a:solidFill>
                    <a:schemeClr val="tx1"/>
                  </a:solidFill>
                </a:ln>
                <a:solidFill>
                  <a:schemeClr val="bg2">
                    <a:lumMod val="25000"/>
                  </a:schemeClr>
                </a:solidFill>
              </a:rPr>
              <a:t>          Листочки</a:t>
            </a:r>
          </a:p>
          <a:p>
            <a:endParaRPr lang="ru-RU" sz="2800" b="1" dirty="0">
              <a:ln>
                <a:solidFill>
                  <a:schemeClr val="tx1"/>
                </a:solidFill>
              </a:ln>
              <a:solidFill>
                <a:schemeClr val="bg2">
                  <a:lumMod val="25000"/>
                </a:schemeClr>
              </a:solidFill>
            </a:endParaRPr>
          </a:p>
        </p:txBody>
      </p:sp>
      <p:sp>
        <p:nvSpPr>
          <p:cNvPr id="2" name="TextBox 1"/>
          <p:cNvSpPr txBox="1"/>
          <p:nvPr/>
        </p:nvSpPr>
        <p:spPr>
          <a:xfrm>
            <a:off x="1129225" y="764704"/>
            <a:ext cx="6984776" cy="1077218"/>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3200" b="1" dirty="0" smtClean="0">
                <a:ln>
                  <a:solidFill>
                    <a:schemeClr val="bg2">
                      <a:lumMod val="25000"/>
                    </a:schemeClr>
                  </a:solidFill>
                </a:ln>
                <a:solidFill>
                  <a:schemeClr val="bg2">
                    <a:lumMod val="10000"/>
                  </a:schemeClr>
                </a:solidFill>
              </a:rPr>
              <a:t>Как называются </a:t>
            </a:r>
            <a:r>
              <a:rPr lang="ru-RU" sz="3200" b="1" dirty="0" smtClean="0">
                <a:ln>
                  <a:solidFill>
                    <a:schemeClr val="bg2">
                      <a:lumMod val="25000"/>
                    </a:schemeClr>
                  </a:solidFill>
                </a:ln>
                <a:solidFill>
                  <a:schemeClr val="bg2">
                    <a:lumMod val="25000"/>
                  </a:schemeClr>
                </a:solidFill>
              </a:rPr>
              <a:t>листья</a:t>
            </a:r>
            <a:r>
              <a:rPr lang="ru-RU" sz="3200" b="1" dirty="0" smtClean="0">
                <a:ln>
                  <a:solidFill>
                    <a:schemeClr val="bg2">
                      <a:lumMod val="25000"/>
                    </a:schemeClr>
                  </a:solidFill>
                </a:ln>
                <a:solidFill>
                  <a:schemeClr val="bg2">
                    <a:lumMod val="10000"/>
                  </a:schemeClr>
                </a:solidFill>
              </a:rPr>
              <a:t> у хвойных деревьев?</a:t>
            </a:r>
            <a:endParaRPr lang="ru-RU" sz="3200" b="1" dirty="0">
              <a:ln>
                <a:solidFill>
                  <a:schemeClr val="bg2">
                    <a:lumMod val="25000"/>
                  </a:schemeClr>
                </a:solidFill>
              </a:ln>
              <a:solidFill>
                <a:schemeClr val="bg2">
                  <a:lumMod val="10000"/>
                </a:schemeClr>
              </a:solidFill>
            </a:endParaRPr>
          </a:p>
        </p:txBody>
      </p:sp>
      <p:sp>
        <p:nvSpPr>
          <p:cNvPr id="7" name="Овал 6">
            <a:hlinkClick r:id="rId3" action="ppaction://hlinksldjump"/>
          </p:cNvPr>
          <p:cNvSpPr/>
          <p:nvPr/>
        </p:nvSpPr>
        <p:spPr>
          <a:xfrm>
            <a:off x="5460211" y="2132856"/>
            <a:ext cx="499825" cy="504056"/>
          </a:xfrm>
          <a:prstGeom prst="ellipse">
            <a:avLst/>
          </a:prstGeom>
          <a:solidFill>
            <a:schemeClr val="accent3">
              <a:lumMod val="75000"/>
            </a:schemeClr>
          </a:solidFill>
          <a:ln>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a:hlinkClick r:id="rId3" action="ppaction://hlinksldjump"/>
          </p:cNvPr>
          <p:cNvSpPr/>
          <p:nvPr/>
        </p:nvSpPr>
        <p:spPr>
          <a:xfrm>
            <a:off x="5479143" y="2996952"/>
            <a:ext cx="499825" cy="504056"/>
          </a:xfrm>
          <a:prstGeom prst="ellipse">
            <a:avLst/>
          </a:prstGeom>
          <a:solidFill>
            <a:schemeClr val="accent3">
              <a:lumMod val="75000"/>
            </a:schemeClr>
          </a:solidFill>
          <a:ln>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a:hlinkClick r:id="rId4" action="ppaction://hlinksldjump"/>
          </p:cNvPr>
          <p:cNvSpPr/>
          <p:nvPr/>
        </p:nvSpPr>
        <p:spPr>
          <a:xfrm>
            <a:off x="5479143" y="4005064"/>
            <a:ext cx="499825" cy="504056"/>
          </a:xfrm>
          <a:prstGeom prst="ellipse">
            <a:avLst/>
          </a:prstGeom>
          <a:solidFill>
            <a:schemeClr val="accent3">
              <a:lumMod val="75000"/>
            </a:schemeClr>
          </a:solidFill>
          <a:ln>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a:hlinkClick r:id="rId3" action="ppaction://hlinksldjump"/>
          </p:cNvPr>
          <p:cNvSpPr/>
          <p:nvPr/>
        </p:nvSpPr>
        <p:spPr>
          <a:xfrm>
            <a:off x="5460212" y="4869241"/>
            <a:ext cx="499825" cy="504056"/>
          </a:xfrm>
          <a:prstGeom prst="ellipse">
            <a:avLst/>
          </a:prstGeom>
          <a:solidFill>
            <a:schemeClr val="accent3">
              <a:lumMod val="75000"/>
            </a:schemeClr>
          </a:solidFill>
          <a:ln>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Управляющая кнопка: далее 10">
            <a:hlinkClick r:id="rId5" action="ppaction://hlinksldjump" highlightClick="1"/>
          </p:cNvPr>
          <p:cNvSpPr/>
          <p:nvPr/>
        </p:nvSpPr>
        <p:spPr>
          <a:xfrm>
            <a:off x="7236296" y="6273316"/>
            <a:ext cx="576064" cy="360040"/>
          </a:xfrm>
          <a:prstGeom prst="actionButtonForwardNex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42788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Скругленный прямоугольник 3"/>
          <p:cNvSpPr/>
          <p:nvPr/>
        </p:nvSpPr>
        <p:spPr>
          <a:xfrm>
            <a:off x="971600" y="908720"/>
            <a:ext cx="6984776" cy="10081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2800" b="1" dirty="0" smtClean="0">
                <a:ln>
                  <a:solidFill>
                    <a:schemeClr val="bg2">
                      <a:lumMod val="25000"/>
                    </a:schemeClr>
                  </a:solidFill>
                </a:ln>
                <a:solidFill>
                  <a:schemeClr val="bg2">
                    <a:lumMod val="25000"/>
                  </a:schemeClr>
                </a:solidFill>
              </a:rPr>
              <a:t>У какого дерева осенью золотые хвоинки , как листья, опадают на землю?</a:t>
            </a:r>
            <a:endParaRPr lang="ru-RU" sz="2800" b="1" dirty="0">
              <a:ln>
                <a:solidFill>
                  <a:schemeClr val="bg2">
                    <a:lumMod val="25000"/>
                  </a:schemeClr>
                </a:solidFill>
              </a:ln>
              <a:solidFill>
                <a:schemeClr val="bg2">
                  <a:lumMod val="25000"/>
                </a:schemeClr>
              </a:solidFill>
            </a:endParaRPr>
          </a:p>
        </p:txBody>
      </p:sp>
      <p:sp>
        <p:nvSpPr>
          <p:cNvPr id="5" name="Скругленный прямоугольник 4"/>
          <p:cNvSpPr/>
          <p:nvPr/>
        </p:nvSpPr>
        <p:spPr>
          <a:xfrm>
            <a:off x="1892559" y="1916832"/>
            <a:ext cx="5544616" cy="381642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ru-RU" sz="3200" b="1" dirty="0" smtClean="0">
                <a:ln/>
                <a:solidFill>
                  <a:schemeClr val="bg2">
                    <a:lumMod val="25000"/>
                  </a:schemeClr>
                </a:solidFill>
              </a:rPr>
              <a:t>          Клён</a:t>
            </a:r>
          </a:p>
          <a:p>
            <a:endParaRPr lang="ru-RU" sz="3200" b="1" dirty="0" smtClean="0">
              <a:ln/>
              <a:solidFill>
                <a:schemeClr val="bg2">
                  <a:lumMod val="25000"/>
                </a:schemeClr>
              </a:solidFill>
            </a:endParaRPr>
          </a:p>
          <a:p>
            <a:r>
              <a:rPr lang="ru-RU" sz="3200" b="1" dirty="0" smtClean="0">
                <a:ln/>
                <a:solidFill>
                  <a:schemeClr val="bg2">
                    <a:lumMod val="25000"/>
                  </a:schemeClr>
                </a:solidFill>
              </a:rPr>
              <a:t>          Береза</a:t>
            </a:r>
          </a:p>
          <a:p>
            <a:endParaRPr lang="ru-RU" sz="3200" b="1" dirty="0" smtClean="0">
              <a:ln/>
              <a:solidFill>
                <a:schemeClr val="bg2">
                  <a:lumMod val="25000"/>
                </a:schemeClr>
              </a:solidFill>
            </a:endParaRPr>
          </a:p>
          <a:p>
            <a:r>
              <a:rPr lang="ru-RU" sz="3200" b="1" dirty="0" smtClean="0">
                <a:ln/>
                <a:solidFill>
                  <a:schemeClr val="bg2">
                    <a:lumMod val="25000"/>
                  </a:schemeClr>
                </a:solidFill>
              </a:rPr>
              <a:t>           Лиственница</a:t>
            </a:r>
          </a:p>
          <a:p>
            <a:endParaRPr lang="ru-RU" sz="3200" b="1" dirty="0" smtClean="0">
              <a:ln/>
              <a:solidFill>
                <a:schemeClr val="bg2">
                  <a:lumMod val="25000"/>
                </a:schemeClr>
              </a:solidFill>
            </a:endParaRPr>
          </a:p>
          <a:p>
            <a:r>
              <a:rPr lang="ru-RU" sz="3200" b="1" dirty="0" smtClean="0">
                <a:ln/>
                <a:solidFill>
                  <a:schemeClr val="bg2">
                    <a:lumMod val="25000"/>
                  </a:schemeClr>
                </a:solidFill>
              </a:rPr>
              <a:t>          Сосна</a:t>
            </a:r>
          </a:p>
          <a:p>
            <a:pPr algn="ctr"/>
            <a:endParaRPr lang="ru-RU" b="1" dirty="0">
              <a:ln/>
              <a:solidFill>
                <a:schemeClr val="accent3"/>
              </a:solidFill>
            </a:endParaRPr>
          </a:p>
        </p:txBody>
      </p:sp>
      <p:sp>
        <p:nvSpPr>
          <p:cNvPr id="7" name="Овал 6">
            <a:hlinkClick r:id="rId3" action="ppaction://hlinksldjump"/>
          </p:cNvPr>
          <p:cNvSpPr/>
          <p:nvPr/>
        </p:nvSpPr>
        <p:spPr>
          <a:xfrm>
            <a:off x="6123723" y="2060848"/>
            <a:ext cx="499825" cy="504056"/>
          </a:xfrm>
          <a:prstGeom prst="ellipse">
            <a:avLst/>
          </a:prstGeom>
          <a:solidFill>
            <a:schemeClr val="accent3">
              <a:lumMod val="75000"/>
            </a:schemeClr>
          </a:solidFill>
          <a:ln>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a:hlinkClick r:id="rId3" action="ppaction://hlinksldjump"/>
          </p:cNvPr>
          <p:cNvSpPr/>
          <p:nvPr/>
        </p:nvSpPr>
        <p:spPr>
          <a:xfrm>
            <a:off x="6123723" y="2852936"/>
            <a:ext cx="499825" cy="504056"/>
          </a:xfrm>
          <a:prstGeom prst="ellipse">
            <a:avLst/>
          </a:prstGeom>
          <a:solidFill>
            <a:schemeClr val="accent3">
              <a:lumMod val="75000"/>
            </a:schemeClr>
          </a:solidFill>
          <a:ln>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a:hlinkClick r:id="rId4" action="ppaction://hlinksldjump"/>
          </p:cNvPr>
          <p:cNvSpPr/>
          <p:nvPr/>
        </p:nvSpPr>
        <p:spPr>
          <a:xfrm>
            <a:off x="6123723" y="3848065"/>
            <a:ext cx="499825" cy="504056"/>
          </a:xfrm>
          <a:prstGeom prst="ellipse">
            <a:avLst/>
          </a:prstGeom>
          <a:solidFill>
            <a:schemeClr val="accent3">
              <a:lumMod val="75000"/>
            </a:schemeClr>
          </a:solidFill>
          <a:ln>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a:hlinkClick r:id="rId3" action="ppaction://hlinksldjump"/>
          </p:cNvPr>
          <p:cNvSpPr/>
          <p:nvPr/>
        </p:nvSpPr>
        <p:spPr>
          <a:xfrm>
            <a:off x="6112436" y="4941168"/>
            <a:ext cx="499825" cy="504056"/>
          </a:xfrm>
          <a:prstGeom prst="ellipse">
            <a:avLst/>
          </a:prstGeom>
          <a:solidFill>
            <a:schemeClr val="accent3">
              <a:lumMod val="75000"/>
            </a:schemeClr>
          </a:solidFill>
          <a:ln>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7884368" y="5735509"/>
            <a:ext cx="1122491" cy="1122491"/>
          </a:xfrm>
          <a:prstGeom prst="rect">
            <a:avLst/>
          </a:prstGeom>
        </p:spPr>
      </p:pic>
    </p:spTree>
    <p:extLst>
      <p:ext uri="{BB962C8B-B14F-4D97-AF65-F5344CB8AC3E}">
        <p14:creationId xmlns:p14="http://schemas.microsoft.com/office/powerpoint/2010/main" val="3026079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029400"/>
          </a:xfrm>
          <a:prstGeom prst="rect">
            <a:avLst/>
          </a:prstGeom>
        </p:spPr>
      </p:pic>
      <p:sp>
        <p:nvSpPr>
          <p:cNvPr id="6" name="Скругленный прямоугольник 5"/>
          <p:cNvSpPr/>
          <p:nvPr/>
        </p:nvSpPr>
        <p:spPr>
          <a:xfrm>
            <a:off x="1009438" y="78146"/>
            <a:ext cx="7272806"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1081445" y="116632"/>
            <a:ext cx="7128792" cy="646331"/>
          </a:xfrm>
          <a:prstGeom prst="rect">
            <a:avLst/>
          </a:prstGeom>
          <a:noFill/>
        </p:spPr>
        <p:txBody>
          <a:bodyPr wrap="square" lIns="91440" tIns="45720" rIns="91440" bIns="45720">
            <a:spAutoFit/>
          </a:bodyPr>
          <a:lstStyle/>
          <a:p>
            <a:pPr algn="ctr"/>
            <a:r>
              <a:rPr lang="ru-RU" sz="36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Лиственные деревья</a:t>
            </a:r>
            <a:endParaRPr lang="ru-RU" sz="3600" b="1" cap="none" spc="0"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2058" name="Picture 10" descr="Обучающие карточки: Деревья">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5065" y="5177358"/>
            <a:ext cx="1184341" cy="15381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Обучающие карточки: Деревья">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0081" y="5177358"/>
            <a:ext cx="1145871" cy="14882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7140" y="1038280"/>
            <a:ext cx="1164596" cy="15134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USER\Downloads\Обучающие карточки. Деревья (jpg)\Деревья (03).jp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6242" y="2668740"/>
            <a:ext cx="1173550" cy="15250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C:\Users\USER\Downloads\Обучающие карточки. Деревья (jpg)\Деревья (04).jp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91381" y="1051460"/>
            <a:ext cx="1164595" cy="15134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9" name="Picture 5" descr="C:\Users\USER\Downloads\Обучающие карточки. Деревья (jpg)\Деревья (05).jpg">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34658" y="1007212"/>
            <a:ext cx="1191197" cy="15480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C:\Users\USER\Downloads\Обучающие карточки. Деревья (jpg)\Деревья (06).jpg">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48206" y="1007212"/>
            <a:ext cx="1212410" cy="15755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1" name="Picture 7" descr="C:\Users\USER\Downloads\Обучающие карточки. Деревья (jpg)\Деревья (08).jpg">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494680" y="990604"/>
            <a:ext cx="1211424" cy="15743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C:\Users\USER\Downloads\Обучающие карточки. Деревья (jpg)\Деревья (12).jp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748045" y="1047334"/>
            <a:ext cx="1167771" cy="15175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3" name="Picture 9" descr="C:\Users\USER\Downloads\Обучающие карточки. Деревья (jpg)\Деревья (11).jpg">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386608" y="2653783"/>
            <a:ext cx="1196568" cy="15549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C:\Users\USER\Downloads\Обучающие карточки. Деревья (jpg)\Деревья (15).jpg">
            <a:hlinkClick r:id="rId24" action="ppaction://hlinksldjump"/>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923928" y="2668740"/>
            <a:ext cx="1224136" cy="15400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6" name="Скругленный прямоугольник 15"/>
          <p:cNvSpPr/>
          <p:nvPr/>
        </p:nvSpPr>
        <p:spPr>
          <a:xfrm>
            <a:off x="871161" y="4286524"/>
            <a:ext cx="7272806"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Прямоугольник 16"/>
          <p:cNvSpPr/>
          <p:nvPr/>
        </p:nvSpPr>
        <p:spPr>
          <a:xfrm>
            <a:off x="971600" y="4259559"/>
            <a:ext cx="7128792" cy="646331"/>
          </a:xfrm>
          <a:prstGeom prst="rect">
            <a:avLst/>
          </a:prstGeom>
          <a:noFill/>
        </p:spPr>
        <p:txBody>
          <a:bodyPr wrap="square" lIns="91440" tIns="45720" rIns="91440" bIns="45720">
            <a:spAutoFit/>
          </a:bodyPr>
          <a:lstStyle/>
          <a:p>
            <a:pPr algn="ctr"/>
            <a:r>
              <a:rPr lang="ru-RU" sz="36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Х</a:t>
            </a:r>
            <a:r>
              <a:rPr lang="ru-RU" sz="36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войные деревья</a:t>
            </a:r>
            <a:endParaRPr lang="ru-RU" sz="3600" b="1" cap="none" spc="0"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2" name="Рисунок 1">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459668" y="2668740"/>
            <a:ext cx="1128556" cy="1525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5822142" y="4107705"/>
            <a:ext cx="432048" cy="65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5744732" y="4032853"/>
            <a:ext cx="1234278" cy="215444"/>
          </a:xfrm>
          <a:prstGeom prst="rect">
            <a:avLst/>
          </a:prstGeom>
          <a:noFill/>
        </p:spPr>
        <p:txBody>
          <a:bodyPr wrap="square" rtlCol="0">
            <a:spAutoFit/>
          </a:bodyPr>
          <a:lstStyle/>
          <a:p>
            <a:r>
              <a:rPr lang="ru-RU" sz="800" b="1" dirty="0" smtClean="0"/>
              <a:t>каштан</a:t>
            </a:r>
            <a:endParaRPr lang="ru-RU" sz="800" b="1" dirty="0"/>
          </a:p>
        </p:txBody>
      </p:sp>
      <p:pic>
        <p:nvPicPr>
          <p:cNvPr id="8" name="Рисунок 7">
            <a:hlinkClick r:id="rId28" action="ppaction://hlinksldjump"/>
          </p:cNvPr>
          <p:cNvPicPr>
            <a:picLocks noChangeAspect="1"/>
          </p:cNvPicPr>
          <p:nvPr/>
        </p:nvPicPr>
        <p:blipFill rotWithShape="1">
          <a:blip r:embed="rId29" cstate="print">
            <a:extLst>
              <a:ext uri="{28A0092B-C50C-407E-A947-70E740481C1C}">
                <a14:useLocalDpi xmlns:a14="http://schemas.microsoft.com/office/drawing/2010/main" val="0"/>
              </a:ext>
            </a:extLst>
          </a:blip>
          <a:srcRect l="7917" r="50000"/>
          <a:stretch/>
        </p:blipFill>
        <p:spPr>
          <a:xfrm>
            <a:off x="7019282" y="2696008"/>
            <a:ext cx="1105340" cy="1477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7308304" y="4086098"/>
            <a:ext cx="1234278" cy="215444"/>
          </a:xfrm>
          <a:prstGeom prst="rect">
            <a:avLst/>
          </a:prstGeom>
          <a:noFill/>
        </p:spPr>
        <p:txBody>
          <a:bodyPr wrap="square" rtlCol="0">
            <a:spAutoFit/>
          </a:bodyPr>
          <a:lstStyle/>
          <a:p>
            <a:r>
              <a:rPr lang="ru-RU" sz="800" b="1" dirty="0" smtClean="0"/>
              <a:t>ясень</a:t>
            </a:r>
            <a:endParaRPr lang="ru-RU" sz="800" b="1" dirty="0"/>
          </a:p>
        </p:txBody>
      </p:sp>
      <p:pic>
        <p:nvPicPr>
          <p:cNvPr id="10" name="Рисунок 9">
            <a:hlinkClick r:id="rId30" action="ppaction://hlinksldjump"/>
          </p:cNvPr>
          <p:cNvPicPr>
            <a:picLocks noChangeAspect="1"/>
          </p:cNvPicPr>
          <p:nvPr/>
        </p:nvPicPr>
        <p:blipFill rotWithShape="1">
          <a:blip r:embed="rId31" cstate="print">
            <a:extLst>
              <a:ext uri="{28A0092B-C50C-407E-A947-70E740481C1C}">
                <a14:useLocalDpi xmlns:a14="http://schemas.microsoft.com/office/drawing/2010/main" val="0"/>
              </a:ext>
            </a:extLst>
          </a:blip>
          <a:srcRect r="56395"/>
          <a:stretch/>
        </p:blipFill>
        <p:spPr>
          <a:xfrm>
            <a:off x="3824013" y="5223717"/>
            <a:ext cx="1010464" cy="1405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Рисунок 25">
            <a:hlinkClick r:id="rId32" action="ppaction://hlinksldjump"/>
          </p:cNvPr>
          <p:cNvPicPr>
            <a:picLocks noChangeAspect="1"/>
          </p:cNvPicPr>
          <p:nvPr/>
        </p:nvPicPr>
        <p:blipFill>
          <a:blip r:embed="rId33" cstate="print">
            <a:extLst>
              <a:ext uri="{BEBA8EAE-BF5A-486C-A8C5-ECC9F3942E4B}">
                <a14:imgProps xmlns:a14="http://schemas.microsoft.com/office/drawing/2010/main">
                  <a14:imgLayer r:embed="rId34">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7870857" y="5721090"/>
            <a:ext cx="1122491" cy="1122491"/>
          </a:xfrm>
          <a:prstGeom prst="rect">
            <a:avLst/>
          </a:prstGeom>
        </p:spPr>
      </p:pic>
      <p:pic>
        <p:nvPicPr>
          <p:cNvPr id="28" name="Рисунок 27"/>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380" b="82961" l="43919" r="99775"/>
                    </a14:imgEffect>
                  </a14:imgLayer>
                </a14:imgProps>
              </a:ext>
              <a:ext uri="{28A0092B-C50C-407E-A947-70E740481C1C}">
                <a14:useLocalDpi xmlns:a14="http://schemas.microsoft.com/office/drawing/2010/main" val="0"/>
              </a:ext>
            </a:extLst>
          </a:blip>
          <a:srcRect l="43193" t="8408" b="17125"/>
          <a:stretch/>
        </p:blipFill>
        <p:spPr>
          <a:xfrm>
            <a:off x="3801912" y="5260550"/>
            <a:ext cx="444201" cy="469788"/>
          </a:xfrm>
          <a:prstGeom prst="rect">
            <a:avLst/>
          </a:prstGeom>
        </p:spPr>
      </p:pic>
      <p:sp>
        <p:nvSpPr>
          <p:cNvPr id="29" name="TextBox 28"/>
          <p:cNvSpPr txBox="1"/>
          <p:nvPr/>
        </p:nvSpPr>
        <p:spPr>
          <a:xfrm>
            <a:off x="4158836" y="6471780"/>
            <a:ext cx="1234278" cy="215444"/>
          </a:xfrm>
          <a:prstGeom prst="rect">
            <a:avLst/>
          </a:prstGeom>
          <a:noFill/>
        </p:spPr>
        <p:txBody>
          <a:bodyPr wrap="square" rtlCol="0">
            <a:spAutoFit/>
          </a:bodyPr>
          <a:lstStyle/>
          <a:p>
            <a:r>
              <a:rPr lang="ru-RU" sz="800" b="1" dirty="0" smtClean="0"/>
              <a:t>пихта</a:t>
            </a:r>
            <a:endParaRPr lang="ru-RU" sz="800" b="1" dirty="0"/>
          </a:p>
        </p:txBody>
      </p:sp>
      <p:pic>
        <p:nvPicPr>
          <p:cNvPr id="13" name="Рисунок 12">
            <a:hlinkClick r:id="rId37" action="ppaction://hlinksldjump"/>
          </p:cNvPr>
          <p:cNvPicPr>
            <a:picLocks noChangeAspect="1"/>
          </p:cNvPicPr>
          <p:nvPr/>
        </p:nvPicPr>
        <p:blipFill rotWithShape="1">
          <a:blip r:embed="rId38">
            <a:extLst>
              <a:ext uri="{28A0092B-C50C-407E-A947-70E740481C1C}">
                <a14:useLocalDpi xmlns:a14="http://schemas.microsoft.com/office/drawing/2010/main" val="0"/>
              </a:ext>
            </a:extLst>
          </a:blip>
          <a:srcRect l="47637" t="61122" r="27951" b="5513"/>
          <a:stretch/>
        </p:blipFill>
        <p:spPr>
          <a:xfrm>
            <a:off x="5196737" y="5212366"/>
            <a:ext cx="1143979" cy="1402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extBox 30"/>
          <p:cNvSpPr txBox="1"/>
          <p:nvPr/>
        </p:nvSpPr>
        <p:spPr>
          <a:xfrm>
            <a:off x="5325390" y="6488883"/>
            <a:ext cx="1234278" cy="215444"/>
          </a:xfrm>
          <a:prstGeom prst="rect">
            <a:avLst/>
          </a:prstGeom>
          <a:noFill/>
        </p:spPr>
        <p:txBody>
          <a:bodyPr wrap="square" rtlCol="0">
            <a:spAutoFit/>
          </a:bodyPr>
          <a:lstStyle/>
          <a:p>
            <a:r>
              <a:rPr lang="ru-RU" sz="800" b="1" dirty="0" smtClean="0"/>
              <a:t>лиственница</a:t>
            </a:r>
            <a:endParaRPr lang="ru-RU" sz="800" b="1" dirty="0"/>
          </a:p>
        </p:txBody>
      </p:sp>
      <p:pic>
        <p:nvPicPr>
          <p:cNvPr id="14" name="Рисунок 13">
            <a:hlinkClick r:id="rId39" action="ppaction://hlinksldjump"/>
          </p:cNvPr>
          <p:cNvPicPr>
            <a:picLocks noChangeAspect="1"/>
          </p:cNvPicPr>
          <p:nvPr/>
        </p:nvPicPr>
        <p:blipFill rotWithShape="1">
          <a:blip r:embed="rId38">
            <a:extLst>
              <a:ext uri="{28A0092B-C50C-407E-A947-70E740481C1C}">
                <a14:useLocalDpi xmlns:a14="http://schemas.microsoft.com/office/drawing/2010/main" val="0"/>
              </a:ext>
            </a:extLst>
          </a:blip>
          <a:srcRect l="21042" t="62112" r="53564" b="5512"/>
          <a:stretch/>
        </p:blipFill>
        <p:spPr>
          <a:xfrm>
            <a:off x="2338745" y="5231847"/>
            <a:ext cx="1157596" cy="1405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TextBox 32"/>
          <p:cNvSpPr txBox="1"/>
          <p:nvPr/>
        </p:nvSpPr>
        <p:spPr>
          <a:xfrm>
            <a:off x="2689650" y="6487991"/>
            <a:ext cx="1234278" cy="215444"/>
          </a:xfrm>
          <a:prstGeom prst="rect">
            <a:avLst/>
          </a:prstGeom>
          <a:noFill/>
        </p:spPr>
        <p:txBody>
          <a:bodyPr wrap="square" rtlCol="0">
            <a:spAutoFit/>
          </a:bodyPr>
          <a:lstStyle/>
          <a:p>
            <a:r>
              <a:rPr lang="ru-RU" sz="800" b="1" dirty="0" smtClean="0"/>
              <a:t>кедр</a:t>
            </a:r>
            <a:endParaRPr lang="ru-RU" sz="800" b="1" dirty="0"/>
          </a:p>
        </p:txBody>
      </p:sp>
    </p:spTree>
    <p:extLst>
      <p:ext uri="{BB962C8B-B14F-4D97-AF65-F5344CB8AC3E}">
        <p14:creationId xmlns:p14="http://schemas.microsoft.com/office/powerpoint/2010/main" val="2837307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Скругленный прямоугольник 1"/>
          <p:cNvSpPr/>
          <p:nvPr/>
        </p:nvSpPr>
        <p:spPr>
          <a:xfrm>
            <a:off x="2228737" y="1196752"/>
            <a:ext cx="4608512" cy="79208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3200" b="1" dirty="0" smtClean="0"/>
              <a:t>Ошибка!</a:t>
            </a:r>
            <a:endParaRPr lang="ru-RU" sz="3200" b="1" dirty="0"/>
          </a:p>
        </p:txBody>
      </p:sp>
      <p:sp>
        <p:nvSpPr>
          <p:cNvPr id="7" name="Скругленный прямоугольник 6"/>
          <p:cNvSpPr/>
          <p:nvPr/>
        </p:nvSpPr>
        <p:spPr>
          <a:xfrm>
            <a:off x="2123728" y="2839520"/>
            <a:ext cx="4608512" cy="231767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3600" b="1" dirty="0" smtClean="0"/>
              <a:t>Вернись назад!</a:t>
            </a:r>
            <a:endParaRPr lang="ru-RU" sz="3600" b="1" dirty="0"/>
          </a:p>
        </p:txBody>
      </p:sp>
      <p:sp>
        <p:nvSpPr>
          <p:cNvPr id="3" name="Управляющая кнопка: возврат 2">
            <a:hlinkClick r:id="" action="ppaction://hlinkshowjump?jump=lastslideviewed" highlightClick="1"/>
          </p:cNvPr>
          <p:cNvSpPr/>
          <p:nvPr/>
        </p:nvSpPr>
        <p:spPr>
          <a:xfrm>
            <a:off x="3851920" y="4293096"/>
            <a:ext cx="864096" cy="792088"/>
          </a:xfrm>
          <a:prstGeom prst="actionButtonReturn">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57980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Скругленный прямоугольник 6"/>
          <p:cNvSpPr/>
          <p:nvPr/>
        </p:nvSpPr>
        <p:spPr>
          <a:xfrm>
            <a:off x="2123728" y="2492896"/>
            <a:ext cx="4608512" cy="79208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3200" b="1" dirty="0" smtClean="0"/>
              <a:t>Молодец!</a:t>
            </a:r>
            <a:endParaRPr lang="ru-RU" sz="3200" b="1" dirty="0"/>
          </a:p>
        </p:txBody>
      </p:sp>
      <p:sp>
        <p:nvSpPr>
          <p:cNvPr id="5" name="Управляющая кнопка: возврат 4">
            <a:hlinkClick r:id="" action="ppaction://hlinkshowjump?jump=lastslideviewed" highlightClick="1"/>
          </p:cNvPr>
          <p:cNvSpPr/>
          <p:nvPr/>
        </p:nvSpPr>
        <p:spPr>
          <a:xfrm>
            <a:off x="4050792" y="4174073"/>
            <a:ext cx="1042416" cy="1042416"/>
          </a:xfrm>
          <a:prstGeom prst="actionButtonRetur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06127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Управляющая кнопка: далее 13">
            <a:hlinkClick r:id="rId3" action="ppaction://hlinksldjump" highlightClick="1"/>
          </p:cNvPr>
          <p:cNvSpPr/>
          <p:nvPr/>
        </p:nvSpPr>
        <p:spPr>
          <a:xfrm>
            <a:off x="7236296" y="6273316"/>
            <a:ext cx="576064" cy="360040"/>
          </a:xfrm>
          <a:prstGeom prst="actionButtonForwardNex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sp>
        <p:nvSpPr>
          <p:cNvPr id="15" name="TextBox 14"/>
          <p:cNvSpPr txBox="1"/>
          <p:nvPr/>
        </p:nvSpPr>
        <p:spPr>
          <a:xfrm>
            <a:off x="2915816" y="2915854"/>
            <a:ext cx="3807261" cy="369332"/>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ru-RU" b="1" dirty="0" smtClean="0">
                <a:ln>
                  <a:solidFill>
                    <a:schemeClr val="bg2">
                      <a:lumMod val="25000"/>
                    </a:schemeClr>
                  </a:solidFill>
                </a:ln>
                <a:solidFill>
                  <a:schemeClr val="bg2">
                    <a:lumMod val="25000"/>
                  </a:schemeClr>
                </a:solidFill>
              </a:rPr>
              <a:t>ПРАВИЛА РАБОТЫ С КРОССВОРДОМ</a:t>
            </a:r>
            <a:endParaRPr lang="ru-RU" b="1" dirty="0">
              <a:ln>
                <a:solidFill>
                  <a:schemeClr val="bg2">
                    <a:lumMod val="25000"/>
                  </a:schemeClr>
                </a:solidFill>
              </a:ln>
              <a:solidFill>
                <a:schemeClr val="bg2">
                  <a:lumMod val="25000"/>
                </a:schemeClr>
              </a:solidFill>
            </a:endParaRPr>
          </a:p>
        </p:txBody>
      </p:sp>
      <p:sp>
        <p:nvSpPr>
          <p:cNvPr id="16" name="TextBox 15"/>
          <p:cNvSpPr txBox="1"/>
          <p:nvPr/>
        </p:nvSpPr>
        <p:spPr>
          <a:xfrm>
            <a:off x="1547664" y="3645024"/>
            <a:ext cx="5977598" cy="923330"/>
          </a:xfrm>
          <a:prstGeom prst="rect">
            <a:avLst/>
          </a:prstGeom>
          <a:noFill/>
        </p:spPr>
        <p:txBody>
          <a:bodyPr wrap="none" rtlCol="0">
            <a:spAutoFit/>
          </a:bodyPr>
          <a:lstStyle/>
          <a:p>
            <a:pPr marL="342900" indent="-342900">
              <a:buAutoNum type="arabicPeriod"/>
            </a:pPr>
            <a:r>
              <a:rPr lang="ru-RU" b="1" dirty="0" smtClean="0">
                <a:solidFill>
                  <a:schemeClr val="bg2">
                    <a:lumMod val="25000"/>
                  </a:schemeClr>
                </a:solidFill>
              </a:rPr>
              <a:t>ЧТОБЫ ПРОЧИТАТЬ ЗАГАДКУ НАЖМИТЕ НА ДЕРЕВО.</a:t>
            </a:r>
          </a:p>
          <a:p>
            <a:pPr marL="342900" indent="-342900">
              <a:buAutoNum type="arabicPeriod"/>
            </a:pPr>
            <a:endParaRPr lang="ru-RU" b="1" dirty="0" smtClean="0">
              <a:solidFill>
                <a:schemeClr val="bg2">
                  <a:lumMod val="25000"/>
                </a:schemeClr>
              </a:solidFill>
            </a:endParaRPr>
          </a:p>
          <a:p>
            <a:r>
              <a:rPr lang="ru-RU" b="1" dirty="0" smtClean="0">
                <a:solidFill>
                  <a:schemeClr val="bg2">
                    <a:lumMod val="25000"/>
                  </a:schemeClr>
                </a:solidFill>
              </a:rPr>
              <a:t>2.   ДЛЯ ПРОВЕРКИ ОТВЕТА НАЖМИТЕ НА ТЕКСТ ЗАГАДКИ.</a:t>
            </a:r>
            <a:endParaRPr lang="ru-RU" b="1" dirty="0">
              <a:solidFill>
                <a:schemeClr val="bg2">
                  <a:lumMod val="25000"/>
                </a:schemeClr>
              </a:solidFill>
            </a:endParaRPr>
          </a:p>
        </p:txBody>
      </p:sp>
      <p:pic>
        <p:nvPicPr>
          <p:cNvPr id="1028" name="Picture 4" descr="http://www.lenagold.ru/fon/clipart/t/tani/tani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827180"/>
            <a:ext cx="1872208" cy="1982338"/>
          </a:xfrm>
          <a:prstGeom prst="rect">
            <a:avLst/>
          </a:prstGeom>
          <a:noFill/>
          <a:extLst>
            <a:ext uri="{909E8E84-426E-40DD-AFC4-6F175D3DCCD1}">
              <a14:hiddenFill xmlns:a14="http://schemas.microsoft.com/office/drawing/2010/main">
                <a:solidFill>
                  <a:srgbClr val="FFFFFF"/>
                </a:solidFill>
              </a14:hiddenFill>
            </a:ext>
          </a:extLst>
        </p:spPr>
      </p:pic>
      <p:sp>
        <p:nvSpPr>
          <p:cNvPr id="2" name="Скругленный прямоугольник 1"/>
          <p:cNvSpPr/>
          <p:nvPr/>
        </p:nvSpPr>
        <p:spPr>
          <a:xfrm>
            <a:off x="2555776" y="999787"/>
            <a:ext cx="5184576" cy="163712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2800" b="1" dirty="0" smtClean="0">
                <a:ln>
                  <a:solidFill>
                    <a:schemeClr val="bg2">
                      <a:lumMod val="10000"/>
                    </a:schemeClr>
                  </a:solidFill>
                </a:ln>
                <a:solidFill>
                  <a:schemeClr val="bg2">
                    <a:lumMod val="25000"/>
                  </a:schemeClr>
                </a:solidFill>
              </a:rPr>
              <a:t>Ребята!</a:t>
            </a:r>
          </a:p>
          <a:p>
            <a:pPr algn="ctr"/>
            <a:r>
              <a:rPr lang="ru-RU" sz="2800" b="1" dirty="0" smtClean="0">
                <a:ln>
                  <a:solidFill>
                    <a:schemeClr val="bg2">
                      <a:lumMod val="10000"/>
                    </a:schemeClr>
                  </a:solidFill>
                </a:ln>
                <a:solidFill>
                  <a:schemeClr val="bg2">
                    <a:lumMod val="25000"/>
                  </a:schemeClr>
                </a:solidFill>
              </a:rPr>
              <a:t>Помогите девочке отгадать загадки о деревьях.</a:t>
            </a:r>
            <a:endParaRPr lang="ru-RU" sz="2800" b="1" dirty="0">
              <a:ln>
                <a:solidFill>
                  <a:schemeClr val="bg2">
                    <a:lumMod val="10000"/>
                  </a:schemeClr>
                </a:solidFill>
              </a:ln>
              <a:solidFill>
                <a:schemeClr val="bg2">
                  <a:lumMod val="25000"/>
                </a:schemeClr>
              </a:solidFill>
            </a:endParaRPr>
          </a:p>
        </p:txBody>
      </p:sp>
    </p:spTree>
    <p:extLst>
      <p:ext uri="{BB962C8B-B14F-4D97-AF65-F5344CB8AC3E}">
        <p14:creationId xmlns:p14="http://schemas.microsoft.com/office/powerpoint/2010/main" val="4024470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Скругленный прямоугольник 1027"/>
          <p:cNvSpPr/>
          <p:nvPr/>
        </p:nvSpPr>
        <p:spPr>
          <a:xfrm>
            <a:off x="3232997" y="584249"/>
            <a:ext cx="2875261" cy="127919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800" b="1" dirty="0" smtClean="0"/>
              <a:t>ЧТО ЗА ДЕРЕВО</a:t>
            </a:r>
          </a:p>
          <a:p>
            <a:pPr algn="ctr"/>
            <a:r>
              <a:rPr lang="ru-RU" sz="2800" b="1" dirty="0" smtClean="0"/>
              <a:t>ТАКОЕ?</a:t>
            </a:r>
            <a:endParaRPr lang="ru-RU" sz="28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1557" y="2347315"/>
            <a:ext cx="771553" cy="1499184"/>
          </a:xfrm>
          <a:prstGeom prst="rect">
            <a:avLst/>
          </a:prstGeom>
        </p:spPr>
      </p:pic>
      <p:sp>
        <p:nvSpPr>
          <p:cNvPr id="4" name="Скругленный прямоугольник 3"/>
          <p:cNvSpPr/>
          <p:nvPr/>
        </p:nvSpPr>
        <p:spPr>
          <a:xfrm>
            <a:off x="5119350" y="2784670"/>
            <a:ext cx="576064" cy="6244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С</a:t>
            </a:r>
            <a:endParaRPr lang="ru-RU" sz="2400" b="1" dirty="0"/>
          </a:p>
        </p:txBody>
      </p:sp>
      <p:sp>
        <p:nvSpPr>
          <p:cNvPr id="6" name="Скругленный прямоугольник 5"/>
          <p:cNvSpPr/>
          <p:nvPr/>
        </p:nvSpPr>
        <p:spPr>
          <a:xfrm>
            <a:off x="5695414" y="2806959"/>
            <a:ext cx="576064" cy="6244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О</a:t>
            </a:r>
            <a:endParaRPr lang="ru-RU" sz="2400" b="1" dirty="0"/>
          </a:p>
        </p:txBody>
      </p:sp>
      <p:sp>
        <p:nvSpPr>
          <p:cNvPr id="7" name="Скругленный прямоугольник 6"/>
          <p:cNvSpPr/>
          <p:nvPr/>
        </p:nvSpPr>
        <p:spPr>
          <a:xfrm>
            <a:off x="2154865" y="287741"/>
            <a:ext cx="5112568" cy="18722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ru-RU" sz="2400" dirty="0"/>
              <a:t>У меня длинней иголки, чем у елки.</a:t>
            </a:r>
            <a:br>
              <a:rPr lang="ru-RU" sz="2400" dirty="0"/>
            </a:br>
            <a:r>
              <a:rPr lang="ru-RU" sz="2400" dirty="0"/>
              <a:t>Очень прямо я расту в высоту.</a:t>
            </a:r>
            <a:br>
              <a:rPr lang="ru-RU" sz="2400" dirty="0"/>
            </a:br>
            <a:r>
              <a:rPr lang="ru-RU" sz="2400" dirty="0"/>
              <a:t>Если я не на опушке,</a:t>
            </a:r>
            <a:br>
              <a:rPr lang="ru-RU" sz="2400" dirty="0"/>
            </a:br>
            <a:r>
              <a:rPr lang="ru-RU" sz="2400" dirty="0"/>
              <a:t>Ветви-только на макушке. </a:t>
            </a:r>
          </a:p>
        </p:txBody>
      </p:sp>
      <p:sp>
        <p:nvSpPr>
          <p:cNvPr id="8" name="Скругленный прямоугольник 7"/>
          <p:cNvSpPr/>
          <p:nvPr/>
        </p:nvSpPr>
        <p:spPr>
          <a:xfrm>
            <a:off x="6276780" y="2801185"/>
            <a:ext cx="576064" cy="6244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С</a:t>
            </a:r>
            <a:endParaRPr lang="ru-RU" sz="2400" b="1" dirty="0"/>
          </a:p>
        </p:txBody>
      </p:sp>
      <p:sp>
        <p:nvSpPr>
          <p:cNvPr id="9" name="Скругленный прямоугольник 8"/>
          <p:cNvSpPr/>
          <p:nvPr/>
        </p:nvSpPr>
        <p:spPr>
          <a:xfrm>
            <a:off x="6852844" y="2801184"/>
            <a:ext cx="576064" cy="6244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Н</a:t>
            </a:r>
            <a:endParaRPr lang="ru-RU" sz="2400" b="1" dirty="0"/>
          </a:p>
        </p:txBody>
      </p:sp>
      <p:sp>
        <p:nvSpPr>
          <p:cNvPr id="10" name="Скругленный прямоугольник 9"/>
          <p:cNvSpPr/>
          <p:nvPr/>
        </p:nvSpPr>
        <p:spPr>
          <a:xfrm>
            <a:off x="7428908" y="2801183"/>
            <a:ext cx="576064" cy="6244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А</a:t>
            </a:r>
            <a:endParaRPr lang="ru-RU" sz="2400" b="1" dirty="0"/>
          </a:p>
        </p:txBody>
      </p:sp>
      <p:pic>
        <p:nvPicPr>
          <p:cNvPr id="1027" name="Picture 3" descr="C:\Users\USER\Documents\3.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055" y="3680080"/>
            <a:ext cx="1304009" cy="1856461"/>
          </a:xfrm>
          <a:prstGeom prst="rect">
            <a:avLst/>
          </a:prstGeom>
          <a:noFill/>
          <a:extLst>
            <a:ext uri="{909E8E84-426E-40DD-AFC4-6F175D3DCCD1}">
              <a14:hiddenFill xmlns:a14="http://schemas.microsoft.com/office/drawing/2010/main">
                <a:solidFill>
                  <a:srgbClr val="FFFFFF"/>
                </a:solidFill>
              </a14:hiddenFill>
            </a:ext>
          </a:extLst>
        </p:spPr>
      </p:pic>
      <p:sp>
        <p:nvSpPr>
          <p:cNvPr id="11" name="Скругленный прямоугольник 10"/>
          <p:cNvSpPr/>
          <p:nvPr/>
        </p:nvSpPr>
        <p:spPr>
          <a:xfrm>
            <a:off x="2341525" y="268941"/>
            <a:ext cx="3985625" cy="1800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ru-RU" sz="2400" dirty="0">
                <a:solidFill>
                  <a:schemeClr val="tx1"/>
                </a:solidFill>
              </a:rPr>
              <a:t>Не загадка это даже,</a:t>
            </a:r>
            <a:br>
              <a:rPr lang="ru-RU" sz="2400" dirty="0">
                <a:solidFill>
                  <a:schemeClr val="tx1"/>
                </a:solidFill>
              </a:rPr>
            </a:br>
            <a:r>
              <a:rPr lang="ru-RU" sz="2400" dirty="0">
                <a:solidFill>
                  <a:schemeClr val="tx1"/>
                </a:solidFill>
              </a:rPr>
              <a:t>Сразу назовем,</a:t>
            </a:r>
            <a:br>
              <a:rPr lang="ru-RU" sz="2400" dirty="0">
                <a:solidFill>
                  <a:schemeClr val="tx1"/>
                </a:solidFill>
              </a:rPr>
            </a:br>
            <a:r>
              <a:rPr lang="ru-RU" sz="2400" dirty="0">
                <a:solidFill>
                  <a:schemeClr val="tx1"/>
                </a:solidFill>
              </a:rPr>
              <a:t>Если только кто-то скажет -</a:t>
            </a:r>
            <a:br>
              <a:rPr lang="ru-RU" sz="2400" dirty="0">
                <a:solidFill>
                  <a:schemeClr val="tx1"/>
                </a:solidFill>
              </a:rPr>
            </a:br>
            <a:r>
              <a:rPr lang="ru-RU" sz="2400" dirty="0">
                <a:solidFill>
                  <a:schemeClr val="tx1"/>
                </a:solidFill>
              </a:rPr>
              <a:t>Желуди на нем!</a:t>
            </a:r>
          </a:p>
        </p:txBody>
      </p:sp>
      <p:sp>
        <p:nvSpPr>
          <p:cNvPr id="12" name="Скругленный прямоугольник 11"/>
          <p:cNvSpPr/>
          <p:nvPr/>
        </p:nvSpPr>
        <p:spPr>
          <a:xfrm>
            <a:off x="2282131" y="4235391"/>
            <a:ext cx="576064" cy="6505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Д</a:t>
            </a:r>
            <a:endParaRPr lang="ru-RU" sz="2400" b="1" dirty="0"/>
          </a:p>
        </p:txBody>
      </p:sp>
      <p:sp>
        <p:nvSpPr>
          <p:cNvPr id="15" name="Скругленный прямоугольник 14"/>
          <p:cNvSpPr/>
          <p:nvPr/>
        </p:nvSpPr>
        <p:spPr>
          <a:xfrm>
            <a:off x="2881454" y="4203891"/>
            <a:ext cx="576064" cy="6505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У</a:t>
            </a:r>
            <a:endParaRPr lang="ru-RU" sz="2400" b="1" dirty="0"/>
          </a:p>
        </p:txBody>
      </p:sp>
      <p:sp>
        <p:nvSpPr>
          <p:cNvPr id="16" name="Скругленный прямоугольник 15"/>
          <p:cNvSpPr/>
          <p:nvPr/>
        </p:nvSpPr>
        <p:spPr>
          <a:xfrm>
            <a:off x="3486079" y="4207657"/>
            <a:ext cx="576064" cy="6505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Б</a:t>
            </a:r>
            <a:endParaRPr lang="ru-RU" sz="2400" b="1" dirty="0"/>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661" y="2077806"/>
            <a:ext cx="943366" cy="1570743"/>
          </a:xfrm>
          <a:prstGeom prst="rect">
            <a:avLst/>
          </a:prstGeom>
        </p:spPr>
      </p:pic>
      <p:sp>
        <p:nvSpPr>
          <p:cNvPr id="14" name="Скругленный прямоугольник 13"/>
          <p:cNvSpPr/>
          <p:nvPr/>
        </p:nvSpPr>
        <p:spPr>
          <a:xfrm>
            <a:off x="2391064" y="407270"/>
            <a:ext cx="4511319" cy="171450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indent="214313" algn="just" fontAlgn="base">
              <a:spcBef>
                <a:spcPct val="0"/>
              </a:spcBef>
              <a:spcAft>
                <a:spcPct val="0"/>
              </a:spcAft>
            </a:pPr>
            <a:r>
              <a:rPr lang="ru-RU" sz="2400" dirty="0">
                <a:solidFill>
                  <a:srgbClr val="000000"/>
                </a:solidFill>
                <a:cs typeface="Arial" pitchFamily="34" charset="0"/>
              </a:rPr>
              <a:t>Желто-красная одежка,</a:t>
            </a:r>
            <a:endParaRPr lang="ru-RU" sz="2400" dirty="0">
              <a:solidFill>
                <a:schemeClr val="tx1"/>
              </a:solidFill>
              <a:cs typeface="Arial" pitchFamily="34" charset="0"/>
            </a:endParaRPr>
          </a:p>
          <a:p>
            <a:pPr lvl="0" indent="214313" algn="just" eaLnBrk="0" fontAlgn="base" hangingPunct="0">
              <a:spcBef>
                <a:spcPct val="0"/>
              </a:spcBef>
              <a:spcAft>
                <a:spcPct val="0"/>
              </a:spcAft>
            </a:pPr>
            <a:r>
              <a:rPr lang="ru-RU" sz="2400" dirty="0">
                <a:solidFill>
                  <a:srgbClr val="000000"/>
                </a:solidFill>
                <a:cs typeface="Arial" pitchFamily="34" charset="0"/>
              </a:rPr>
              <a:t>Каждый листик, как ладошка.</a:t>
            </a:r>
            <a:endParaRPr lang="ru-RU" sz="2400" dirty="0">
              <a:solidFill>
                <a:schemeClr val="tx1"/>
              </a:solidFill>
              <a:cs typeface="Arial" pitchFamily="34" charset="0"/>
            </a:endParaRPr>
          </a:p>
          <a:p>
            <a:pPr lvl="0" indent="214313" algn="just" eaLnBrk="0" fontAlgn="base" hangingPunct="0">
              <a:spcBef>
                <a:spcPct val="0"/>
              </a:spcBef>
              <a:spcAft>
                <a:spcPct val="0"/>
              </a:spcAft>
            </a:pPr>
            <a:r>
              <a:rPr lang="ru-RU" sz="2400" dirty="0">
                <a:solidFill>
                  <a:srgbClr val="000000"/>
                </a:solidFill>
                <a:cs typeface="Arial" pitchFamily="34" charset="0"/>
              </a:rPr>
              <a:t>Осенью всех ярче он.</a:t>
            </a:r>
            <a:endParaRPr lang="ru-RU" sz="2400" dirty="0">
              <a:solidFill>
                <a:schemeClr val="tx1"/>
              </a:solidFill>
              <a:cs typeface="Arial" pitchFamily="34" charset="0"/>
            </a:endParaRPr>
          </a:p>
          <a:p>
            <a:pPr lvl="0" indent="214313" algn="just" eaLnBrk="0" fontAlgn="base" hangingPunct="0">
              <a:spcBef>
                <a:spcPct val="0"/>
              </a:spcBef>
              <a:spcAft>
                <a:spcPct val="0"/>
              </a:spcAft>
            </a:pPr>
            <a:r>
              <a:rPr lang="ru-RU" sz="2400" dirty="0">
                <a:solidFill>
                  <a:srgbClr val="000000"/>
                </a:solidFill>
                <a:cs typeface="Arial" pitchFamily="34" charset="0"/>
              </a:rPr>
              <a:t>Догадались? Это...</a:t>
            </a:r>
            <a:endParaRPr lang="ru-RU" sz="2400" dirty="0"/>
          </a:p>
        </p:txBody>
      </p:sp>
      <p:sp>
        <p:nvSpPr>
          <p:cNvPr id="17" name="Скругленный прямоугольник 16"/>
          <p:cNvSpPr/>
          <p:nvPr/>
        </p:nvSpPr>
        <p:spPr>
          <a:xfrm>
            <a:off x="1561027" y="2837858"/>
            <a:ext cx="633185" cy="6019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К</a:t>
            </a:r>
            <a:endParaRPr lang="ru-RU" sz="2400" b="1" dirty="0"/>
          </a:p>
        </p:txBody>
      </p:sp>
      <p:sp>
        <p:nvSpPr>
          <p:cNvPr id="20" name="Скругленный прямоугольник 19"/>
          <p:cNvSpPr/>
          <p:nvPr/>
        </p:nvSpPr>
        <p:spPr>
          <a:xfrm>
            <a:off x="2194212" y="2818216"/>
            <a:ext cx="633185" cy="6019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Л</a:t>
            </a:r>
            <a:endParaRPr lang="ru-RU" sz="2400" b="1" dirty="0"/>
          </a:p>
        </p:txBody>
      </p:sp>
      <p:sp>
        <p:nvSpPr>
          <p:cNvPr id="21" name="Скругленный прямоугольник 20"/>
          <p:cNvSpPr/>
          <p:nvPr/>
        </p:nvSpPr>
        <p:spPr>
          <a:xfrm>
            <a:off x="2863847" y="2823698"/>
            <a:ext cx="633185" cy="6019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Ё</a:t>
            </a:r>
            <a:endParaRPr lang="ru-RU" sz="2400" b="1" dirty="0"/>
          </a:p>
        </p:txBody>
      </p:sp>
      <p:sp>
        <p:nvSpPr>
          <p:cNvPr id="22" name="Скругленный прямоугольник 21"/>
          <p:cNvSpPr/>
          <p:nvPr/>
        </p:nvSpPr>
        <p:spPr>
          <a:xfrm>
            <a:off x="3497032" y="2823700"/>
            <a:ext cx="633185" cy="6019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Н</a:t>
            </a:r>
            <a:endParaRPr lang="ru-RU" sz="2400" b="1" dirty="0"/>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6307" y="3910366"/>
            <a:ext cx="1176035" cy="1395887"/>
          </a:xfrm>
          <a:prstGeom prst="rect">
            <a:avLst/>
          </a:prstGeom>
        </p:spPr>
      </p:pic>
      <p:sp>
        <p:nvSpPr>
          <p:cNvPr id="5" name="Скругленный прямоугольник 4"/>
          <p:cNvSpPr/>
          <p:nvPr/>
        </p:nvSpPr>
        <p:spPr>
          <a:xfrm>
            <a:off x="3078942" y="259074"/>
            <a:ext cx="3413090" cy="18564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ru-RU" sz="2400" dirty="0">
                <a:solidFill>
                  <a:schemeClr val="tx1"/>
                </a:solidFill>
              </a:rPr>
              <a:t>Колкую, зеленую</a:t>
            </a:r>
            <a:br>
              <a:rPr lang="ru-RU" sz="2400" dirty="0">
                <a:solidFill>
                  <a:schemeClr val="tx1"/>
                </a:solidFill>
              </a:rPr>
            </a:br>
            <a:r>
              <a:rPr lang="ru-RU" sz="2400" dirty="0">
                <a:solidFill>
                  <a:schemeClr val="tx1"/>
                </a:solidFill>
              </a:rPr>
              <a:t>Срубили топором.</a:t>
            </a:r>
            <a:br>
              <a:rPr lang="ru-RU" sz="2400" dirty="0">
                <a:solidFill>
                  <a:schemeClr val="tx1"/>
                </a:solidFill>
              </a:rPr>
            </a:br>
            <a:r>
              <a:rPr lang="ru-RU" sz="2400" dirty="0">
                <a:solidFill>
                  <a:schemeClr val="tx1"/>
                </a:solidFill>
              </a:rPr>
              <a:t>Колкая, зеленая</a:t>
            </a:r>
            <a:br>
              <a:rPr lang="ru-RU" sz="2400" dirty="0">
                <a:solidFill>
                  <a:schemeClr val="tx1"/>
                </a:solidFill>
              </a:rPr>
            </a:br>
            <a:r>
              <a:rPr lang="ru-RU" sz="2400" dirty="0">
                <a:solidFill>
                  <a:schemeClr val="tx1"/>
                </a:solidFill>
              </a:rPr>
              <a:t>К нам приходит в дом</a:t>
            </a:r>
            <a:r>
              <a:rPr lang="ru-RU" sz="2400" dirty="0" smtClean="0">
                <a:solidFill>
                  <a:schemeClr val="tx1"/>
                </a:solidFill>
              </a:rPr>
              <a:t>.</a:t>
            </a:r>
            <a:endParaRPr lang="ru-RU" sz="2400" dirty="0"/>
          </a:p>
        </p:txBody>
      </p:sp>
      <p:sp>
        <p:nvSpPr>
          <p:cNvPr id="18" name="Скругленный прямоугольник 17"/>
          <p:cNvSpPr/>
          <p:nvPr/>
        </p:nvSpPr>
        <p:spPr>
          <a:xfrm>
            <a:off x="5762342" y="4266827"/>
            <a:ext cx="564808" cy="5951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Е</a:t>
            </a:r>
            <a:endParaRPr lang="ru-RU" sz="2400" b="1" dirty="0"/>
          </a:p>
        </p:txBody>
      </p:sp>
      <p:sp>
        <p:nvSpPr>
          <p:cNvPr id="23" name="Скругленный прямоугольник 22"/>
          <p:cNvSpPr/>
          <p:nvPr/>
        </p:nvSpPr>
        <p:spPr>
          <a:xfrm>
            <a:off x="6343982" y="4259358"/>
            <a:ext cx="564808" cy="5951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Л</a:t>
            </a:r>
            <a:endParaRPr lang="ru-RU" sz="2400" b="1" dirty="0"/>
          </a:p>
        </p:txBody>
      </p:sp>
      <p:sp>
        <p:nvSpPr>
          <p:cNvPr id="24" name="Скругленный прямоугольник 23"/>
          <p:cNvSpPr/>
          <p:nvPr/>
        </p:nvSpPr>
        <p:spPr>
          <a:xfrm>
            <a:off x="6949041" y="4235391"/>
            <a:ext cx="564808" cy="5951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Ь</a:t>
            </a:r>
            <a:endParaRPr lang="ru-RU" sz="2400" b="1" dirty="0"/>
          </a:p>
        </p:txBody>
      </p:sp>
      <p:pic>
        <p:nvPicPr>
          <p:cNvPr id="31" name="Picture 2" descr="http://dutsadok.com.ua/clipart/priroda/Berezk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9072" y="4854466"/>
            <a:ext cx="1527851" cy="1567243"/>
          </a:xfrm>
          <a:prstGeom prst="rect">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8"/>
          <p:cNvSpPr/>
          <p:nvPr/>
        </p:nvSpPr>
        <p:spPr>
          <a:xfrm>
            <a:off x="3024714" y="467761"/>
            <a:ext cx="3094571" cy="151216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ru-RU" sz="2400" dirty="0">
                <a:solidFill>
                  <a:schemeClr val="tx1"/>
                </a:solidFill>
              </a:rPr>
              <a:t>Стоит Алена,</a:t>
            </a:r>
            <a:br>
              <a:rPr lang="ru-RU" sz="2400" dirty="0">
                <a:solidFill>
                  <a:schemeClr val="tx1"/>
                </a:solidFill>
              </a:rPr>
            </a:br>
            <a:r>
              <a:rPr lang="ru-RU" sz="2400" dirty="0">
                <a:solidFill>
                  <a:schemeClr val="tx1"/>
                </a:solidFill>
              </a:rPr>
              <a:t>Платок зеленый,</a:t>
            </a:r>
            <a:br>
              <a:rPr lang="ru-RU" sz="2400" dirty="0">
                <a:solidFill>
                  <a:schemeClr val="tx1"/>
                </a:solidFill>
              </a:rPr>
            </a:br>
            <a:r>
              <a:rPr lang="ru-RU" sz="2400" dirty="0">
                <a:solidFill>
                  <a:schemeClr val="tx1"/>
                </a:solidFill>
              </a:rPr>
              <a:t>Тонкий стан,</a:t>
            </a:r>
            <a:br>
              <a:rPr lang="ru-RU" sz="2400" dirty="0">
                <a:solidFill>
                  <a:schemeClr val="tx1"/>
                </a:solidFill>
              </a:rPr>
            </a:br>
            <a:r>
              <a:rPr lang="ru-RU" sz="2400" dirty="0">
                <a:solidFill>
                  <a:schemeClr val="tx1"/>
                </a:solidFill>
              </a:rPr>
              <a:t>Белый </a:t>
            </a:r>
            <a:r>
              <a:rPr lang="ru-RU" sz="2400" dirty="0" smtClean="0">
                <a:solidFill>
                  <a:schemeClr val="tx1"/>
                </a:solidFill>
              </a:rPr>
              <a:t>сарафан.</a:t>
            </a:r>
            <a:endParaRPr lang="ru-RU" sz="2400" dirty="0"/>
          </a:p>
        </p:txBody>
      </p:sp>
      <p:sp>
        <p:nvSpPr>
          <p:cNvPr id="1024" name="Скругленный прямоугольник 1023"/>
          <p:cNvSpPr/>
          <p:nvPr/>
        </p:nvSpPr>
        <p:spPr>
          <a:xfrm>
            <a:off x="3847813" y="5527211"/>
            <a:ext cx="564808" cy="55290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Б</a:t>
            </a:r>
            <a:endParaRPr lang="ru-RU" sz="2400" b="1" dirty="0"/>
          </a:p>
        </p:txBody>
      </p:sp>
      <p:sp>
        <p:nvSpPr>
          <p:cNvPr id="1025" name="Скругленный прямоугольник 1024"/>
          <p:cNvSpPr/>
          <p:nvPr/>
        </p:nvSpPr>
        <p:spPr>
          <a:xfrm>
            <a:off x="4435204" y="5552897"/>
            <a:ext cx="547351" cy="5272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Е</a:t>
            </a:r>
            <a:endParaRPr lang="ru-RU" sz="2400" b="1" dirty="0"/>
          </a:p>
        </p:txBody>
      </p:sp>
      <p:sp>
        <p:nvSpPr>
          <p:cNvPr id="35" name="Скругленный прямоугольник 34"/>
          <p:cNvSpPr/>
          <p:nvPr/>
        </p:nvSpPr>
        <p:spPr>
          <a:xfrm>
            <a:off x="5023110" y="5552896"/>
            <a:ext cx="547351" cy="5272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Р</a:t>
            </a:r>
            <a:endParaRPr lang="ru-RU" sz="2400" b="1" dirty="0"/>
          </a:p>
        </p:txBody>
      </p:sp>
      <p:sp>
        <p:nvSpPr>
          <p:cNvPr id="36" name="Скругленный прямоугольник 35"/>
          <p:cNvSpPr/>
          <p:nvPr/>
        </p:nvSpPr>
        <p:spPr>
          <a:xfrm>
            <a:off x="5571934" y="5552897"/>
            <a:ext cx="547351" cy="5272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Ё</a:t>
            </a:r>
            <a:endParaRPr lang="ru-RU" sz="2400" b="1" dirty="0"/>
          </a:p>
        </p:txBody>
      </p:sp>
      <p:sp>
        <p:nvSpPr>
          <p:cNvPr id="37" name="Скругленный прямоугольник 36"/>
          <p:cNvSpPr/>
          <p:nvPr/>
        </p:nvSpPr>
        <p:spPr>
          <a:xfrm>
            <a:off x="6119285" y="5552897"/>
            <a:ext cx="547351" cy="5272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З</a:t>
            </a:r>
            <a:endParaRPr lang="ru-RU" sz="2400" b="1" dirty="0"/>
          </a:p>
        </p:txBody>
      </p:sp>
      <p:sp>
        <p:nvSpPr>
          <p:cNvPr id="38" name="Скругленный прямоугольник 37"/>
          <p:cNvSpPr/>
          <p:nvPr/>
        </p:nvSpPr>
        <p:spPr>
          <a:xfrm>
            <a:off x="6684094" y="5552895"/>
            <a:ext cx="547351" cy="5272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smtClean="0"/>
              <a:t>А</a:t>
            </a:r>
            <a:endParaRPr lang="ru-RU" sz="2400" b="1" dirty="0"/>
          </a:p>
        </p:txBody>
      </p:sp>
      <p:pic>
        <p:nvPicPr>
          <p:cNvPr id="39" name="Рисунок 38">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8021509" y="5755301"/>
            <a:ext cx="1122491" cy="1122491"/>
          </a:xfrm>
          <a:prstGeom prst="rect">
            <a:avLst/>
          </a:prstGeom>
        </p:spPr>
      </p:pic>
    </p:spTree>
    <p:extLst>
      <p:ext uri="{BB962C8B-B14F-4D97-AF65-F5344CB8AC3E}">
        <p14:creationId xmlns:p14="http://schemas.microsoft.com/office/powerpoint/2010/main" val="810951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8" restart="whenNotActive" fill="hold" evtFilter="cancelBubble" nodeType="interactiveSeq">
                <p:stCondLst>
                  <p:cond evt="onClick" delay="0">
                    <p:tgtEl>
                      <p:spTgt spid="10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027"/>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15">
                                            <p:txEl>
                                              <p:pRg st="0" end="0"/>
                                            </p:txEl>
                                          </p:spTgt>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17">
                                            <p:txEl>
                                              <p:pRg st="0" end="0"/>
                                            </p:txEl>
                                          </p:spTgt>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nodeType="after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nodeType="afterEffect">
                                  <p:stCondLst>
                                    <p:cond delay="0"/>
                                  </p:stCondLst>
                                  <p:childTnLst>
                                    <p:set>
                                      <p:cBhvr>
                                        <p:cTn id="65" dur="1" fill="hold">
                                          <p:stCondLst>
                                            <p:cond delay="0"/>
                                          </p:stCondLst>
                                        </p:cTn>
                                        <p:tgtEl>
                                          <p:spTgt spid="21">
                                            <p:txEl>
                                              <p:pRg st="0" end="0"/>
                                            </p:txEl>
                                          </p:spTgt>
                                        </p:tgtEl>
                                        <p:attrNameLst>
                                          <p:attrName>style.visibility</p:attrName>
                                        </p:attrNameLst>
                                      </p:cBhvr>
                                      <p:to>
                                        <p:strVal val="visible"/>
                                      </p:to>
                                    </p:set>
                                  </p:childTnLst>
                                </p:cTn>
                              </p:par>
                            </p:childTnLst>
                          </p:cTn>
                        </p:par>
                        <p:par>
                          <p:cTn id="66" fill="hold">
                            <p:stCondLst>
                              <p:cond delay="0"/>
                            </p:stCondLst>
                            <p:childTnLst>
                              <p:par>
                                <p:cTn id="67" presetID="1" presetClass="entr" presetSubtype="0" fill="hold" nodeType="afterEffect">
                                  <p:stCondLst>
                                    <p:cond delay="0"/>
                                  </p:stCondLst>
                                  <p:childTnLst>
                                    <p:set>
                                      <p:cBhvr>
                                        <p:cTn id="6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2"/>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5"/>
                                        </p:tgtEl>
                                        <p:attrNameLst>
                                          <p:attrName>style.visibility</p:attrName>
                                        </p:attrNameLst>
                                      </p:cBhvr>
                                      <p:to>
                                        <p:strVal val="hidden"/>
                                      </p:to>
                                    </p:set>
                                  </p:childTnLst>
                                </p:cTn>
                              </p:par>
                            </p:childTnLst>
                          </p:cTn>
                        </p:par>
                        <p:par>
                          <p:cTn id="79" fill="hold">
                            <p:stCondLst>
                              <p:cond delay="0"/>
                            </p:stCondLst>
                            <p:childTnLst>
                              <p:par>
                                <p:cTn id="80" presetID="1" presetClass="entr" presetSubtype="0" fill="hold" nodeType="afterEffect">
                                  <p:stCondLst>
                                    <p:cond delay="0"/>
                                  </p:stCondLst>
                                  <p:childTnLst>
                                    <p:set>
                                      <p:cBhvr>
                                        <p:cTn id="81" dur="1" fill="hold">
                                          <p:stCondLst>
                                            <p:cond delay="0"/>
                                          </p:stCondLst>
                                        </p:cTn>
                                        <p:tgtEl>
                                          <p:spTgt spid="18">
                                            <p:txEl>
                                              <p:pRg st="0" end="0"/>
                                            </p:txEl>
                                          </p:spTgt>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nodeType="afterEffect">
                                  <p:stCondLst>
                                    <p:cond delay="0"/>
                                  </p:stCondLst>
                                  <p:childTnLst>
                                    <p:set>
                                      <p:cBhvr>
                                        <p:cTn id="84" dur="1" fill="hold">
                                          <p:stCondLst>
                                            <p:cond delay="0"/>
                                          </p:stCondLst>
                                        </p:cTn>
                                        <p:tgtEl>
                                          <p:spTgt spid="23">
                                            <p:txEl>
                                              <p:pRg st="0" end="0"/>
                                            </p:txEl>
                                          </p:spTgt>
                                        </p:tgtEl>
                                        <p:attrNameLst>
                                          <p:attrName>style.visibility</p:attrName>
                                        </p:attrNameLst>
                                      </p:cBhvr>
                                      <p:to>
                                        <p:strVal val="visible"/>
                                      </p:to>
                                    </p:set>
                                  </p:childTnLst>
                                </p:cTn>
                              </p:par>
                            </p:childTnLst>
                          </p:cTn>
                        </p:par>
                        <p:par>
                          <p:cTn id="85" fill="hold">
                            <p:stCondLst>
                              <p:cond delay="0"/>
                            </p:stCondLst>
                            <p:childTnLst>
                              <p:par>
                                <p:cTn id="86" presetID="1" presetClass="entr" presetSubtype="0" fill="hold" nodeType="afterEffect">
                                  <p:stCondLst>
                                    <p:cond delay="0"/>
                                  </p:stCondLst>
                                  <p:childTnLst>
                                    <p:set>
                                      <p:cBhvr>
                                        <p:cTn id="87"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88" restart="whenNotActive" fill="hold" evtFilter="cancelBubble" nodeType="interactiveSeq">
                <p:stCondLst>
                  <p:cond evt="onClick" delay="0">
                    <p:tgtEl>
                      <p:spTgt spid="31"/>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93" restart="whenNotActive" fill="hold" evtFilter="cancelBubble" nodeType="interactiveSeq">
                <p:stCondLst>
                  <p:cond evt="onClick" delay="0">
                    <p:tgtEl>
                      <p:spTgt spid="19"/>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1" nodeType="clickEffect">
                                  <p:stCondLst>
                                    <p:cond delay="0"/>
                                  </p:stCondLst>
                                  <p:childTnLst>
                                    <p:set>
                                      <p:cBhvr>
                                        <p:cTn id="97" dur="1" fill="hold">
                                          <p:stCondLst>
                                            <p:cond delay="0"/>
                                          </p:stCondLst>
                                        </p:cTn>
                                        <p:tgtEl>
                                          <p:spTgt spid="19"/>
                                        </p:tgtEl>
                                        <p:attrNameLst>
                                          <p:attrName>style.visibility</p:attrName>
                                        </p:attrNameLst>
                                      </p:cBhvr>
                                      <p:to>
                                        <p:strVal val="hidden"/>
                                      </p:to>
                                    </p:set>
                                  </p:childTnLst>
                                </p:cTn>
                              </p:par>
                            </p:childTnLst>
                          </p:cTn>
                        </p:par>
                        <p:par>
                          <p:cTn id="98" fill="hold">
                            <p:stCondLst>
                              <p:cond delay="0"/>
                            </p:stCondLst>
                            <p:childTnLst>
                              <p:par>
                                <p:cTn id="99" presetID="1" presetClass="entr" presetSubtype="0" fill="hold" nodeType="afterEffect">
                                  <p:stCondLst>
                                    <p:cond delay="0"/>
                                  </p:stCondLst>
                                  <p:childTnLst>
                                    <p:set>
                                      <p:cBhvr>
                                        <p:cTn id="100" dur="1" fill="hold">
                                          <p:stCondLst>
                                            <p:cond delay="0"/>
                                          </p:stCondLst>
                                        </p:cTn>
                                        <p:tgtEl>
                                          <p:spTgt spid="1024">
                                            <p:txEl>
                                              <p:pRg st="0" end="0"/>
                                            </p:txEl>
                                          </p:spTgt>
                                        </p:tgtEl>
                                        <p:attrNameLst>
                                          <p:attrName>style.visibility</p:attrName>
                                        </p:attrNameLst>
                                      </p:cBhvr>
                                      <p:to>
                                        <p:strVal val="visible"/>
                                      </p:to>
                                    </p:set>
                                  </p:childTnLst>
                                </p:cTn>
                              </p:par>
                            </p:childTnLst>
                          </p:cTn>
                        </p:par>
                        <p:par>
                          <p:cTn id="101" fill="hold">
                            <p:stCondLst>
                              <p:cond delay="0"/>
                            </p:stCondLst>
                            <p:childTnLst>
                              <p:par>
                                <p:cTn id="102" presetID="1" presetClass="entr" presetSubtype="0" fill="hold" nodeType="afterEffect">
                                  <p:stCondLst>
                                    <p:cond delay="0"/>
                                  </p:stCondLst>
                                  <p:childTnLst>
                                    <p:set>
                                      <p:cBhvr>
                                        <p:cTn id="103" dur="1" fill="hold">
                                          <p:stCondLst>
                                            <p:cond delay="0"/>
                                          </p:stCondLst>
                                        </p:cTn>
                                        <p:tgtEl>
                                          <p:spTgt spid="1025">
                                            <p:txEl>
                                              <p:pRg st="0" end="0"/>
                                            </p:txEl>
                                          </p:spTgt>
                                        </p:tgtEl>
                                        <p:attrNameLst>
                                          <p:attrName>style.visibility</p:attrName>
                                        </p:attrNameLst>
                                      </p:cBhvr>
                                      <p:to>
                                        <p:strVal val="visible"/>
                                      </p:to>
                                    </p:set>
                                  </p:childTnLst>
                                </p:cTn>
                              </p:par>
                            </p:childTnLst>
                          </p:cTn>
                        </p:par>
                        <p:par>
                          <p:cTn id="104" fill="hold">
                            <p:stCondLst>
                              <p:cond delay="0"/>
                            </p:stCondLst>
                            <p:childTnLst>
                              <p:par>
                                <p:cTn id="105" presetID="1" presetClass="entr" presetSubtype="0" fill="hold" nodeType="afterEffect">
                                  <p:stCondLst>
                                    <p:cond delay="0"/>
                                  </p:stCondLst>
                                  <p:childTnLst>
                                    <p:set>
                                      <p:cBhvr>
                                        <p:cTn id="106" dur="1" fill="hold">
                                          <p:stCondLst>
                                            <p:cond delay="0"/>
                                          </p:stCondLst>
                                        </p:cTn>
                                        <p:tgtEl>
                                          <p:spTgt spid="35">
                                            <p:txEl>
                                              <p:pRg st="0" end="0"/>
                                            </p:txEl>
                                          </p:spTgt>
                                        </p:tgtEl>
                                        <p:attrNameLst>
                                          <p:attrName>style.visibility</p:attrName>
                                        </p:attrNameLst>
                                      </p:cBhvr>
                                      <p:to>
                                        <p:strVal val="visible"/>
                                      </p:to>
                                    </p:set>
                                  </p:childTnLst>
                                </p:cTn>
                              </p:par>
                            </p:childTnLst>
                          </p:cTn>
                        </p:par>
                        <p:par>
                          <p:cTn id="107" fill="hold">
                            <p:stCondLst>
                              <p:cond delay="0"/>
                            </p:stCondLst>
                            <p:childTnLst>
                              <p:par>
                                <p:cTn id="108" presetID="1" presetClass="entr" presetSubtype="0" fill="hold" nodeType="afterEffect">
                                  <p:stCondLst>
                                    <p:cond delay="0"/>
                                  </p:stCondLst>
                                  <p:childTnLst>
                                    <p:set>
                                      <p:cBhvr>
                                        <p:cTn id="109" dur="1" fill="hold">
                                          <p:stCondLst>
                                            <p:cond delay="0"/>
                                          </p:stCondLst>
                                        </p:cTn>
                                        <p:tgtEl>
                                          <p:spTgt spid="36">
                                            <p:txEl>
                                              <p:pRg st="0" end="0"/>
                                            </p:txEl>
                                          </p:spTgt>
                                        </p:tgtEl>
                                        <p:attrNameLst>
                                          <p:attrName>style.visibility</p:attrName>
                                        </p:attrNameLst>
                                      </p:cBhvr>
                                      <p:to>
                                        <p:strVal val="visible"/>
                                      </p:to>
                                    </p:set>
                                  </p:childTnLst>
                                </p:cTn>
                              </p:par>
                            </p:childTnLst>
                          </p:cTn>
                        </p:par>
                        <p:par>
                          <p:cTn id="110" fill="hold">
                            <p:stCondLst>
                              <p:cond delay="0"/>
                            </p:stCondLst>
                            <p:childTnLst>
                              <p:par>
                                <p:cTn id="111" presetID="1" presetClass="entr" presetSubtype="0" fill="hold" nodeType="afterEffect">
                                  <p:stCondLst>
                                    <p:cond delay="0"/>
                                  </p:stCondLst>
                                  <p:childTnLst>
                                    <p:set>
                                      <p:cBhvr>
                                        <p:cTn id="112" dur="1" fill="hold">
                                          <p:stCondLst>
                                            <p:cond delay="0"/>
                                          </p:stCondLst>
                                        </p:cTn>
                                        <p:tgtEl>
                                          <p:spTgt spid="37">
                                            <p:txEl>
                                              <p:pRg st="0" end="0"/>
                                            </p:txEl>
                                          </p:spTgt>
                                        </p:tgtEl>
                                        <p:attrNameLst>
                                          <p:attrName>style.visibility</p:attrName>
                                        </p:attrNameLst>
                                      </p:cBhvr>
                                      <p:to>
                                        <p:strVal val="visible"/>
                                      </p:to>
                                    </p:set>
                                  </p:childTnLst>
                                </p:cTn>
                              </p:par>
                            </p:childTnLst>
                          </p:cTn>
                        </p:par>
                        <p:par>
                          <p:cTn id="113" fill="hold">
                            <p:stCondLst>
                              <p:cond delay="0"/>
                            </p:stCondLst>
                            <p:childTnLst>
                              <p:par>
                                <p:cTn id="114" presetID="1" presetClass="entr" presetSubtype="0" fill="hold" nodeType="afterEffect">
                                  <p:stCondLst>
                                    <p:cond delay="0"/>
                                  </p:stCondLst>
                                  <p:childTnLst>
                                    <p:set>
                                      <p:cBhvr>
                                        <p:cTn id="115"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7" grpId="0" animBg="1"/>
      <p:bldP spid="7" grpId="1" animBg="1"/>
      <p:bldP spid="11" grpId="0" animBg="1"/>
      <p:bldP spid="11" grpId="1" animBg="1"/>
      <p:bldP spid="14" grpId="0" animBg="1"/>
      <p:bldP spid="14" grpId="1" animBg="1"/>
      <p:bldP spid="5" grpId="0" animBg="1"/>
      <p:bldP spid="5" grpId="1" animBg="1"/>
      <p:bldP spid="19" grpId="0" animBg="1"/>
      <p:bldP spid="19"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C:\Users\USER\Desktop\derev19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5006" y="260648"/>
            <a:ext cx="4974351" cy="6385533"/>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205" y="4005064"/>
            <a:ext cx="2272929" cy="2641117"/>
          </a:xfrm>
          <a:prstGeom prst="rect">
            <a:avLst/>
          </a:prstGeom>
        </p:spPr>
      </p:pic>
      <p:pic>
        <p:nvPicPr>
          <p:cNvPr id="4" name="Рисунок 3" descr="яблоко с веткой.jpg"/>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876733" y="841276"/>
            <a:ext cx="104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descr="яблоко с веткой.jpg"/>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164288" y="1238190"/>
            <a:ext cx="104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descr="яблоко с веткой.jpg"/>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87801" y="566136"/>
            <a:ext cx="104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descr="яблоко с веткой.jpg"/>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86246" y="3573016"/>
            <a:ext cx="104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descr="яблоко с веткой.jpg"/>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80312" y="2534997"/>
            <a:ext cx="104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descr="яблоко с веткой.jpg"/>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88251" y="2374984"/>
            <a:ext cx="104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9" descr="яблоко с веткой.jpg"/>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86246" y="2132856"/>
            <a:ext cx="104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688251" y="1809690"/>
            <a:ext cx="884877" cy="646331"/>
          </a:xfrm>
          <a:prstGeom prst="rect">
            <a:avLst/>
          </a:prstGeom>
          <a:noFill/>
        </p:spPr>
        <p:txBody>
          <a:bodyPr wrap="square" rtlCol="0">
            <a:spAutoFit/>
          </a:bodyPr>
          <a:lstStyle/>
          <a:p>
            <a:r>
              <a:rPr lang="ru-RU" sz="3600" b="1" dirty="0">
                <a:ln w="19050">
                  <a:solidFill>
                    <a:schemeClr val="tx1"/>
                  </a:solidFill>
                </a:ln>
                <a:solidFill>
                  <a:srgbClr val="FFFF00"/>
                </a:solidFill>
              </a:rPr>
              <a:t>6</a:t>
            </a:r>
            <a:r>
              <a:rPr lang="ru-RU" sz="3600" b="1" dirty="0" smtClean="0">
                <a:ln w="19050">
                  <a:solidFill>
                    <a:schemeClr val="tx1"/>
                  </a:solidFill>
                </a:ln>
                <a:solidFill>
                  <a:srgbClr val="FFFF00"/>
                </a:solidFill>
              </a:rPr>
              <a:t>+4</a:t>
            </a:r>
            <a:endParaRPr lang="ru-RU" sz="3600" b="1" dirty="0">
              <a:ln w="19050">
                <a:solidFill>
                  <a:schemeClr val="tx1"/>
                </a:solidFill>
              </a:ln>
              <a:solidFill>
                <a:srgbClr val="FFFF00"/>
              </a:solidFill>
            </a:endParaRPr>
          </a:p>
        </p:txBody>
      </p:sp>
      <p:sp>
        <p:nvSpPr>
          <p:cNvPr id="12" name="TextBox 11"/>
          <p:cNvSpPr txBox="1"/>
          <p:nvPr/>
        </p:nvSpPr>
        <p:spPr>
          <a:xfrm>
            <a:off x="5990820" y="1563332"/>
            <a:ext cx="936103" cy="646331"/>
          </a:xfrm>
          <a:prstGeom prst="rect">
            <a:avLst/>
          </a:prstGeom>
          <a:noFill/>
        </p:spPr>
        <p:txBody>
          <a:bodyPr wrap="square" rtlCol="0">
            <a:spAutoFit/>
          </a:bodyPr>
          <a:lstStyle/>
          <a:p>
            <a:r>
              <a:rPr lang="ru-RU" sz="3600" b="1" dirty="0">
                <a:ln w="19050">
                  <a:solidFill>
                    <a:schemeClr val="tx1"/>
                  </a:solidFill>
                </a:ln>
                <a:solidFill>
                  <a:srgbClr val="FFFF00"/>
                </a:solidFill>
              </a:rPr>
              <a:t>3</a:t>
            </a:r>
            <a:r>
              <a:rPr lang="ru-RU" sz="3600" b="1" dirty="0" smtClean="0">
                <a:ln w="19050">
                  <a:solidFill>
                    <a:schemeClr val="tx1"/>
                  </a:solidFill>
                </a:ln>
                <a:solidFill>
                  <a:srgbClr val="FFFF00"/>
                </a:solidFill>
              </a:rPr>
              <a:t>+7</a:t>
            </a:r>
            <a:endParaRPr lang="ru-RU" sz="3600" b="1" dirty="0">
              <a:ln w="19050">
                <a:solidFill>
                  <a:schemeClr val="tx1"/>
                </a:solidFill>
              </a:ln>
              <a:solidFill>
                <a:srgbClr val="FFFF00"/>
              </a:solidFill>
            </a:endParaRPr>
          </a:p>
        </p:txBody>
      </p:sp>
      <p:sp>
        <p:nvSpPr>
          <p:cNvPr id="13" name="TextBox 12"/>
          <p:cNvSpPr txBox="1"/>
          <p:nvPr/>
        </p:nvSpPr>
        <p:spPr>
          <a:xfrm>
            <a:off x="5969628" y="3140823"/>
            <a:ext cx="936103" cy="646331"/>
          </a:xfrm>
          <a:prstGeom prst="rect">
            <a:avLst/>
          </a:prstGeom>
          <a:noFill/>
        </p:spPr>
        <p:txBody>
          <a:bodyPr wrap="square" rtlCol="0">
            <a:spAutoFit/>
          </a:bodyPr>
          <a:lstStyle/>
          <a:p>
            <a:r>
              <a:rPr lang="ru-RU" sz="3600" b="1" dirty="0" smtClean="0">
                <a:ln w="19050">
                  <a:solidFill>
                    <a:schemeClr val="tx1"/>
                  </a:solidFill>
                </a:ln>
                <a:solidFill>
                  <a:srgbClr val="FFFF00"/>
                </a:solidFill>
              </a:rPr>
              <a:t>5+5</a:t>
            </a:r>
            <a:endParaRPr lang="ru-RU" sz="3600" b="1" dirty="0">
              <a:ln w="19050">
                <a:solidFill>
                  <a:schemeClr val="tx1"/>
                </a:solidFill>
              </a:ln>
              <a:solidFill>
                <a:srgbClr val="FFFF00"/>
              </a:solidFill>
            </a:endParaRPr>
          </a:p>
        </p:txBody>
      </p:sp>
      <p:sp>
        <p:nvSpPr>
          <p:cNvPr id="14" name="TextBox 13"/>
          <p:cNvSpPr txBox="1"/>
          <p:nvPr/>
        </p:nvSpPr>
        <p:spPr>
          <a:xfrm>
            <a:off x="7524787" y="3570893"/>
            <a:ext cx="936103" cy="646331"/>
          </a:xfrm>
          <a:prstGeom prst="rect">
            <a:avLst/>
          </a:prstGeom>
          <a:noFill/>
        </p:spPr>
        <p:txBody>
          <a:bodyPr wrap="square" rtlCol="0">
            <a:spAutoFit/>
          </a:bodyPr>
          <a:lstStyle/>
          <a:p>
            <a:r>
              <a:rPr lang="ru-RU" sz="3600" b="1" dirty="0" smtClean="0">
                <a:ln w="19050">
                  <a:solidFill>
                    <a:schemeClr val="tx1"/>
                  </a:solidFill>
                </a:ln>
                <a:solidFill>
                  <a:srgbClr val="FFFF00"/>
                </a:solidFill>
              </a:rPr>
              <a:t>9+1</a:t>
            </a:r>
            <a:endParaRPr lang="ru-RU" sz="3600" b="1" dirty="0">
              <a:ln w="19050">
                <a:solidFill>
                  <a:schemeClr val="tx1"/>
                </a:solidFill>
              </a:ln>
              <a:solidFill>
                <a:srgbClr val="FFFF00"/>
              </a:solidFill>
            </a:endParaRPr>
          </a:p>
        </p:txBody>
      </p:sp>
      <p:sp>
        <p:nvSpPr>
          <p:cNvPr id="15" name="TextBox 14"/>
          <p:cNvSpPr txBox="1"/>
          <p:nvPr/>
        </p:nvSpPr>
        <p:spPr>
          <a:xfrm>
            <a:off x="6004904" y="4581128"/>
            <a:ext cx="936103" cy="646331"/>
          </a:xfrm>
          <a:prstGeom prst="rect">
            <a:avLst/>
          </a:prstGeom>
          <a:noFill/>
        </p:spPr>
        <p:txBody>
          <a:bodyPr wrap="square" rtlCol="0">
            <a:spAutoFit/>
          </a:bodyPr>
          <a:lstStyle/>
          <a:p>
            <a:r>
              <a:rPr lang="ru-RU" sz="3600" b="1" dirty="0" smtClean="0">
                <a:ln w="19050">
                  <a:solidFill>
                    <a:schemeClr val="tx1"/>
                  </a:solidFill>
                </a:ln>
                <a:solidFill>
                  <a:srgbClr val="FFFF00"/>
                </a:solidFill>
              </a:rPr>
              <a:t>5+4</a:t>
            </a:r>
            <a:endParaRPr lang="ru-RU" sz="3600" b="1" dirty="0">
              <a:ln w="19050">
                <a:solidFill>
                  <a:schemeClr val="tx1"/>
                </a:solidFill>
              </a:ln>
              <a:solidFill>
                <a:srgbClr val="FFFF00"/>
              </a:solidFill>
            </a:endParaRPr>
          </a:p>
        </p:txBody>
      </p:sp>
      <p:sp>
        <p:nvSpPr>
          <p:cNvPr id="16" name="TextBox 15"/>
          <p:cNvSpPr txBox="1"/>
          <p:nvPr/>
        </p:nvSpPr>
        <p:spPr>
          <a:xfrm>
            <a:off x="7164288" y="2193825"/>
            <a:ext cx="936103" cy="646331"/>
          </a:xfrm>
          <a:prstGeom prst="rect">
            <a:avLst/>
          </a:prstGeom>
          <a:noFill/>
        </p:spPr>
        <p:txBody>
          <a:bodyPr wrap="square" rtlCol="0">
            <a:spAutoFit/>
          </a:bodyPr>
          <a:lstStyle/>
          <a:p>
            <a:r>
              <a:rPr lang="ru-RU" sz="3600" b="1" dirty="0">
                <a:ln w="19050">
                  <a:solidFill>
                    <a:schemeClr val="tx1"/>
                  </a:solidFill>
                </a:ln>
                <a:solidFill>
                  <a:srgbClr val="FFFF00"/>
                </a:solidFill>
              </a:rPr>
              <a:t>7</a:t>
            </a:r>
            <a:r>
              <a:rPr lang="ru-RU" sz="3600" b="1" dirty="0" smtClean="0">
                <a:ln w="19050">
                  <a:solidFill>
                    <a:schemeClr val="tx1"/>
                  </a:solidFill>
                </a:ln>
                <a:solidFill>
                  <a:srgbClr val="FFFF00"/>
                </a:solidFill>
              </a:rPr>
              <a:t>+2</a:t>
            </a:r>
            <a:endParaRPr lang="ru-RU" sz="3600" b="1" dirty="0">
              <a:ln w="19050">
                <a:solidFill>
                  <a:schemeClr val="tx1"/>
                </a:solidFill>
              </a:ln>
              <a:solidFill>
                <a:srgbClr val="FFFF00"/>
              </a:solidFill>
            </a:endParaRPr>
          </a:p>
        </p:txBody>
      </p:sp>
      <p:sp>
        <p:nvSpPr>
          <p:cNvPr id="17" name="TextBox 16"/>
          <p:cNvSpPr txBox="1"/>
          <p:nvPr/>
        </p:nvSpPr>
        <p:spPr>
          <a:xfrm>
            <a:off x="4555616" y="3439497"/>
            <a:ext cx="1003313" cy="646331"/>
          </a:xfrm>
          <a:prstGeom prst="rect">
            <a:avLst/>
          </a:prstGeom>
          <a:noFill/>
        </p:spPr>
        <p:txBody>
          <a:bodyPr wrap="square" rtlCol="0">
            <a:spAutoFit/>
          </a:bodyPr>
          <a:lstStyle/>
          <a:p>
            <a:r>
              <a:rPr lang="ru-RU" sz="3600" b="1" dirty="0" smtClean="0">
                <a:ln w="19050">
                  <a:solidFill>
                    <a:schemeClr val="tx1"/>
                  </a:solidFill>
                </a:ln>
                <a:solidFill>
                  <a:srgbClr val="FFFF00"/>
                </a:solidFill>
              </a:rPr>
              <a:t>8+2</a:t>
            </a:r>
            <a:endParaRPr lang="ru-RU" sz="3600" b="1" dirty="0">
              <a:ln w="19050">
                <a:solidFill>
                  <a:schemeClr val="tx1"/>
                </a:solidFill>
              </a:ln>
              <a:solidFill>
                <a:srgbClr val="FFFF00"/>
              </a:solidFill>
            </a:endParaRPr>
          </a:p>
        </p:txBody>
      </p:sp>
      <p:pic>
        <p:nvPicPr>
          <p:cNvPr id="18" name="Рисунок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538599">
            <a:off x="598371" y="4192440"/>
            <a:ext cx="2531667" cy="2531667"/>
          </a:xfrm>
          <a:prstGeom prst="rect">
            <a:avLst/>
          </a:prstGeom>
        </p:spPr>
      </p:pic>
      <p:pic>
        <p:nvPicPr>
          <p:cNvPr id="19" name="Picture 6" descr="http://allforchildren.ru/pictures/sun2/sun08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V="1">
            <a:off x="-102758" y="712788"/>
            <a:ext cx="1816665" cy="1853181"/>
          </a:xfrm>
          <a:prstGeom prst="rect">
            <a:avLst/>
          </a:prstGeom>
          <a:noFill/>
          <a:extLst>
            <a:ext uri="{909E8E84-426E-40DD-AFC4-6F175D3DCCD1}">
              <a14:hiddenFill xmlns:a14="http://schemas.microsoft.com/office/drawing/2010/main">
                <a:solidFill>
                  <a:srgbClr val="FFFFFF"/>
                </a:solidFill>
              </a14:hiddenFill>
            </a:ext>
          </a:extLst>
        </p:spPr>
      </p:pic>
      <p:sp>
        <p:nvSpPr>
          <p:cNvPr id="20" name="Скругленный прямоугольник 19"/>
          <p:cNvSpPr/>
          <p:nvPr/>
        </p:nvSpPr>
        <p:spPr>
          <a:xfrm>
            <a:off x="108881" y="203814"/>
            <a:ext cx="5450048" cy="724644"/>
          </a:xfrm>
          <a:prstGeom prst="roundRect">
            <a:avLst/>
          </a:prstGeom>
          <a:ln w="28575">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fontAlgn="auto">
              <a:spcBef>
                <a:spcPts val="0"/>
              </a:spcBef>
              <a:spcAft>
                <a:spcPts val="0"/>
              </a:spcAft>
              <a:defRPr/>
            </a:pPr>
            <a:r>
              <a:rPr lang="ru-RU" sz="2400" b="1" dirty="0">
                <a:solidFill>
                  <a:schemeClr val="accent1">
                    <a:lumMod val="50000"/>
                  </a:schemeClr>
                </a:solidFill>
              </a:rPr>
              <a:t>Помоги ежику собрать спелые яблоки так, чтобы сумма чисел равна 10 .</a:t>
            </a:r>
          </a:p>
        </p:txBody>
      </p:sp>
      <p:pic>
        <p:nvPicPr>
          <p:cNvPr id="21" name="Picture 12" descr="http://allforchildren.ru/pictures/mushrooms_s/mushroom017.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006" y="5825899"/>
            <a:ext cx="683568" cy="820282"/>
          </a:xfrm>
          <a:prstGeom prst="rect">
            <a:avLst/>
          </a:prstGeom>
          <a:noFill/>
          <a:extLst>
            <a:ext uri="{909E8E84-426E-40DD-AFC4-6F175D3DCCD1}">
              <a14:hiddenFill xmlns:a14="http://schemas.microsoft.com/office/drawing/2010/main">
                <a:solidFill>
                  <a:srgbClr val="FFFFFF"/>
                </a:solidFill>
              </a14:hiddenFill>
            </a:ext>
          </a:extLst>
        </p:spPr>
      </p:pic>
      <p:sp>
        <p:nvSpPr>
          <p:cNvPr id="24" name="Выноска-облако 23"/>
          <p:cNvSpPr/>
          <p:nvPr/>
        </p:nvSpPr>
        <p:spPr>
          <a:xfrm>
            <a:off x="1002630" y="2099917"/>
            <a:ext cx="2650302" cy="1466687"/>
          </a:xfrm>
          <a:prstGeom prst="cloudCallout">
            <a:avLst>
              <a:gd name="adj1" fmla="val -17719"/>
              <a:gd name="adj2" fmla="val 9459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2800" b="1" dirty="0" smtClean="0">
                <a:solidFill>
                  <a:srgbClr val="0070C0"/>
                </a:solidFill>
              </a:rPr>
              <a:t>Спасибо!</a:t>
            </a:r>
            <a:endParaRPr lang="ru-RU" sz="2800" b="1" dirty="0">
              <a:solidFill>
                <a:srgbClr val="0070C0"/>
              </a:solidFill>
            </a:endParaRPr>
          </a:p>
        </p:txBody>
      </p:sp>
      <p:sp>
        <p:nvSpPr>
          <p:cNvPr id="22" name="Управляющая кнопка: далее 21">
            <a:hlinkClick r:id="rId8" action="ppaction://hlinksldjump" highlightClick="1"/>
          </p:cNvPr>
          <p:cNvSpPr/>
          <p:nvPr/>
        </p:nvSpPr>
        <p:spPr>
          <a:xfrm>
            <a:off x="8208863" y="6268242"/>
            <a:ext cx="671964" cy="405892"/>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1301544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61111E-6 3.33333E-6 L -0.2026 0.48588 " pathEditMode="relative" rAng="0" ptsTypes="AA">
                                      <p:cBhvr>
                                        <p:cTn id="6" dur="2000" fill="hold"/>
                                        <p:tgtEl>
                                          <p:spTgt spid="4"/>
                                        </p:tgtEl>
                                        <p:attrNameLst>
                                          <p:attrName>ppt_x</p:attrName>
                                          <p:attrName>ppt_y</p:attrName>
                                        </p:attrNameLst>
                                      </p:cBhvr>
                                      <p:rCtr x="-10139" y="24282"/>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33333E-6 -4.44444E-6 L -0.246 0.56389 " pathEditMode="relative" rAng="0" ptsTypes="AA">
                                      <p:cBhvr>
                                        <p:cTn id="11" dur="2000" fill="hold"/>
                                        <p:tgtEl>
                                          <p:spTgt spid="6"/>
                                        </p:tgtEl>
                                        <p:attrNameLst>
                                          <p:attrName>ppt_x</p:attrName>
                                          <p:attrName>ppt_y</p:attrName>
                                        </p:attrNameLst>
                                      </p:cBhvr>
                                      <p:rCtr x="-12309" y="28194"/>
                                    </p:animMotion>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3.88889E-6 7.40741E-7 L -0.41945 0.35139 " pathEditMode="relative" rAng="0" ptsTypes="AA">
                                      <p:cBhvr>
                                        <p:cTn id="34" dur="2000" fill="hold"/>
                                        <p:tgtEl>
                                          <p:spTgt spid="8"/>
                                        </p:tgtEl>
                                        <p:attrNameLst>
                                          <p:attrName>ppt_x</p:attrName>
                                          <p:attrName>ppt_y</p:attrName>
                                        </p:attrNameLst>
                                      </p:cBhvr>
                                      <p:rCtr x="-20972" y="17569"/>
                                    </p:animMotion>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1.66667E-6 1.48148E-6 L -0.17517 0.35903 " pathEditMode="relative" rAng="0" ptsTypes="AA">
                                      <p:cBhvr>
                                        <p:cTn id="39" dur="2000" fill="hold"/>
                                        <p:tgtEl>
                                          <p:spTgt spid="9"/>
                                        </p:tgtEl>
                                        <p:attrNameLst>
                                          <p:attrName>ppt_x</p:attrName>
                                          <p:attrName>ppt_y</p:attrName>
                                        </p:attrNameLst>
                                      </p:cBhvr>
                                      <p:rCtr x="-8767" y="17940"/>
                                    </p:animMotion>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4.44444E-6 -4.44444E-6 L -0.33785 0.42061 " pathEditMode="relative" rAng="0" ptsTypes="AA">
                                      <p:cBhvr>
                                        <p:cTn id="44" dur="2000" fill="hold"/>
                                        <p:tgtEl>
                                          <p:spTgt spid="10"/>
                                        </p:tgtEl>
                                        <p:attrNameLst>
                                          <p:attrName>ppt_x</p:attrName>
                                          <p:attrName>ppt_y</p:attrName>
                                        </p:attrNameLst>
                                      </p:cBhvr>
                                      <p:rCtr x="-16892" y="21019"/>
                                    </p:animMotion>
                                  </p:childTnLst>
                                </p:cTn>
                              </p:par>
                            </p:childTnLst>
                          </p:cTn>
                        </p:par>
                        <p:par>
                          <p:cTn id="45" fill="hold">
                            <p:stCondLst>
                              <p:cond delay="2000"/>
                            </p:stCondLst>
                            <p:childTnLst>
                              <p:par>
                                <p:cTn id="46" presetID="53" presetClass="entr" presetSubtype="16" fill="hold" grpId="0" nodeType="afterEffect">
                                  <p:stCondLst>
                                    <p:cond delay="350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childTnLst>
                          </p:cTn>
                        </p:par>
                      </p:childTnLst>
                    </p:cTn>
                  </p:par>
                </p:childTnLst>
              </p:cTn>
              <p:nextCondLst>
                <p:cond evt="onClick" delay="0">
                  <p:tgtEl>
                    <p:spTgt spid="10"/>
                  </p:tgtEl>
                </p:cond>
              </p:nextCondLst>
            </p:seq>
          </p:childTnLst>
        </p:cTn>
      </p:par>
    </p:tnLst>
    <p:bldLst>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a:blip r:embed="rId2">
            <a:extLst>
              <a:ext uri="{BEBA8EAE-BF5A-486C-A8C5-ECC9F3942E4B}">
                <a14:imgProps xmlns:a14="http://schemas.microsoft.com/office/drawing/2010/main">
                  <a14:imgLayer r:embed="rId3">
                    <a14:imgEffect>
                      <a14:backgroundRemoval t="101" b="99295" l="0" r="99783"/>
                    </a14:imgEffect>
                  </a14:imgLayer>
                </a14:imgProps>
              </a:ext>
              <a:ext uri="{28A0092B-C50C-407E-A947-70E740481C1C}">
                <a14:useLocalDpi xmlns:a14="http://schemas.microsoft.com/office/drawing/2010/main" val="0"/>
              </a:ext>
            </a:extLst>
          </a:blip>
          <a:stretch>
            <a:fillRect/>
          </a:stretch>
        </p:blipFill>
        <p:spPr>
          <a:xfrm>
            <a:off x="4184829" y="445916"/>
            <a:ext cx="4719042" cy="5093488"/>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3834" y="4797152"/>
            <a:ext cx="1744429" cy="1914392"/>
          </a:xfrm>
          <a:prstGeom prst="rect">
            <a:avLst/>
          </a:prstGeom>
        </p:spPr>
      </p:pic>
      <p:pic>
        <p:nvPicPr>
          <p:cNvPr id="8" name="Рисунок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23999" y="4084561"/>
            <a:ext cx="2164641" cy="2231985"/>
          </a:xfrm>
          <a:prstGeom prst="rect">
            <a:avLst/>
          </a:prstGeom>
        </p:spPr>
      </p:pic>
      <p:grpSp>
        <p:nvGrpSpPr>
          <p:cNvPr id="12" name="Группа 11"/>
          <p:cNvGrpSpPr/>
          <p:nvPr/>
        </p:nvGrpSpPr>
        <p:grpSpPr>
          <a:xfrm>
            <a:off x="5630002" y="1571163"/>
            <a:ext cx="950383" cy="864096"/>
            <a:chOff x="4203527" y="499261"/>
            <a:chExt cx="1004042" cy="898639"/>
          </a:xfrm>
        </p:grpSpPr>
        <p:pic>
          <p:nvPicPr>
            <p:cNvPr id="11" name="Picture 3" descr="C:\Users\USER\Desktop\0_69be1_a53f60ff_XL.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626521">
              <a:off x="4222394" y="499261"/>
              <a:ext cx="985175" cy="8986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203527" y="583634"/>
              <a:ext cx="881973" cy="646331"/>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3+9</a:t>
              </a:r>
              <a:endParaRPr lang="ru-RU"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grpSp>
        <p:nvGrpSpPr>
          <p:cNvPr id="16" name="Группа 15"/>
          <p:cNvGrpSpPr/>
          <p:nvPr/>
        </p:nvGrpSpPr>
        <p:grpSpPr>
          <a:xfrm>
            <a:off x="7148610" y="837817"/>
            <a:ext cx="881973" cy="905644"/>
            <a:chOff x="2646085" y="649695"/>
            <a:chExt cx="881973" cy="905644"/>
          </a:xfrm>
        </p:grpSpPr>
        <p:pic>
          <p:nvPicPr>
            <p:cNvPr id="14" name="Picture 3" descr="C:\Users\USER\Desktop\0_69be1_a53f60ff_XL.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68168">
              <a:off x="2634250" y="689470"/>
              <a:ext cx="905644" cy="8260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646085" y="837817"/>
              <a:ext cx="881973" cy="646331"/>
            </a:xfrm>
            <a:prstGeom prst="rect">
              <a:avLst/>
            </a:prstGeom>
            <a:noFill/>
          </p:spPr>
          <p:txBody>
            <a:bodyPr wrap="none" rtlCol="0">
              <a:spAutoFit/>
            </a:bodyPr>
            <a:lstStyle/>
            <a:p>
              <a:r>
                <a:rPr lang="ru-RU" sz="3600" b="1" dirty="0" smtClean="0">
                  <a:ln w="1905"/>
                  <a:solidFill>
                    <a:srgbClr val="FFC000"/>
                  </a:solidFill>
                  <a:effectLst>
                    <a:innerShdw blurRad="69850" dist="43180" dir="5400000">
                      <a:srgbClr val="000000">
                        <a:alpha val="65000"/>
                      </a:srgbClr>
                    </a:innerShdw>
                  </a:effectLst>
                </a:rPr>
                <a:t>8+4</a:t>
              </a:r>
              <a:endParaRPr lang="ru-RU" sz="3600" b="1" dirty="0">
                <a:ln w="1905"/>
                <a:solidFill>
                  <a:srgbClr val="FFC000"/>
                </a:solidFill>
                <a:effectLst>
                  <a:innerShdw blurRad="69850" dist="43180" dir="5400000">
                    <a:srgbClr val="000000">
                      <a:alpha val="65000"/>
                    </a:srgbClr>
                  </a:innerShdw>
                </a:effectLst>
              </a:endParaRPr>
            </a:p>
          </p:txBody>
        </p:sp>
      </p:grpSp>
      <p:grpSp>
        <p:nvGrpSpPr>
          <p:cNvPr id="18" name="Группа 17"/>
          <p:cNvGrpSpPr/>
          <p:nvPr/>
        </p:nvGrpSpPr>
        <p:grpSpPr>
          <a:xfrm>
            <a:off x="6625986" y="1800912"/>
            <a:ext cx="881973" cy="905644"/>
            <a:chOff x="2312246" y="288039"/>
            <a:chExt cx="881973" cy="905644"/>
          </a:xfrm>
        </p:grpSpPr>
        <p:pic>
          <p:nvPicPr>
            <p:cNvPr id="15" name="Picture 3" descr="C:\Users\USER\Desktop\0_69be1_a53f60ff_XL.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68168">
              <a:off x="2300412" y="327814"/>
              <a:ext cx="905644" cy="82609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312246" y="417696"/>
              <a:ext cx="881973" cy="646331"/>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7+5</a:t>
              </a:r>
              <a:endParaRPr lang="ru-RU"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grpSp>
        <p:nvGrpSpPr>
          <p:cNvPr id="21" name="Группа 20"/>
          <p:cNvGrpSpPr/>
          <p:nvPr/>
        </p:nvGrpSpPr>
        <p:grpSpPr>
          <a:xfrm>
            <a:off x="5229764" y="2555587"/>
            <a:ext cx="881973" cy="905644"/>
            <a:chOff x="2205364" y="837817"/>
            <a:chExt cx="881973" cy="905644"/>
          </a:xfrm>
        </p:grpSpPr>
        <p:pic>
          <p:nvPicPr>
            <p:cNvPr id="20" name="Picture 3" descr="C:\Users\USER\Desktop\0_69be1_a53f60ff_XL.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68168">
              <a:off x="2193529" y="877592"/>
              <a:ext cx="905644" cy="82609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05364" y="1005962"/>
              <a:ext cx="881973" cy="646331"/>
            </a:xfrm>
            <a:prstGeom prst="rect">
              <a:avLst/>
            </a:prstGeom>
            <a:noFill/>
          </p:spPr>
          <p:txBody>
            <a:bodyPr wrap="none" rtlCol="0">
              <a:spAutoFit/>
            </a:bodyPr>
            <a:lstStyle/>
            <a:p>
              <a:r>
                <a:rPr lang="ru-RU" sz="3600" b="1" dirty="0" smtClean="0">
                  <a:ln w="1905"/>
                  <a:solidFill>
                    <a:srgbClr val="FFC000"/>
                  </a:solidFill>
                  <a:effectLst>
                    <a:innerShdw blurRad="69850" dist="43180" dir="5400000">
                      <a:srgbClr val="000000">
                        <a:alpha val="65000"/>
                      </a:srgbClr>
                    </a:innerShdw>
                  </a:effectLst>
                </a:rPr>
                <a:t>6+5</a:t>
              </a:r>
              <a:endParaRPr lang="ru-RU" sz="3600" b="1" dirty="0">
                <a:ln w="1905"/>
                <a:solidFill>
                  <a:srgbClr val="FFC000"/>
                </a:solidFill>
                <a:effectLst>
                  <a:innerShdw blurRad="69850" dist="43180" dir="5400000">
                    <a:srgbClr val="000000">
                      <a:alpha val="65000"/>
                    </a:srgbClr>
                  </a:innerShdw>
                </a:effectLst>
              </a:endParaRPr>
            </a:p>
          </p:txBody>
        </p:sp>
      </p:grpSp>
      <p:grpSp>
        <p:nvGrpSpPr>
          <p:cNvPr id="24" name="Группа 23"/>
          <p:cNvGrpSpPr/>
          <p:nvPr/>
        </p:nvGrpSpPr>
        <p:grpSpPr>
          <a:xfrm>
            <a:off x="7507959" y="2906083"/>
            <a:ext cx="826094" cy="905644"/>
            <a:chOff x="2326866" y="667610"/>
            <a:chExt cx="826094" cy="905644"/>
          </a:xfrm>
        </p:grpSpPr>
        <p:pic>
          <p:nvPicPr>
            <p:cNvPr id="23" name="Picture 3" descr="C:\Users\USER\Desktop\0_69be1_a53f60ff_XL.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68168">
              <a:off x="2287091" y="707385"/>
              <a:ext cx="905644" cy="82609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336597" y="828044"/>
              <a:ext cx="806631" cy="584775"/>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6+6</a:t>
              </a:r>
              <a:endParaRPr lang="ru-RU"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grpSp>
        <p:nvGrpSpPr>
          <p:cNvPr id="27" name="Группа 26"/>
          <p:cNvGrpSpPr/>
          <p:nvPr/>
        </p:nvGrpSpPr>
        <p:grpSpPr>
          <a:xfrm>
            <a:off x="6302502" y="2923257"/>
            <a:ext cx="826094" cy="905644"/>
            <a:chOff x="2800050" y="849510"/>
            <a:chExt cx="826094" cy="905644"/>
          </a:xfrm>
        </p:grpSpPr>
        <p:pic>
          <p:nvPicPr>
            <p:cNvPr id="26" name="Picture 3" descr="C:\Users\USER\Desktop\0_69be1_a53f60ff_XL.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68168">
              <a:off x="2760275" y="889285"/>
              <a:ext cx="905644" cy="82609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818232" y="1017735"/>
              <a:ext cx="806631" cy="584775"/>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7+4</a:t>
              </a:r>
              <a:endParaRPr lang="ru-RU"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sp>
        <p:nvSpPr>
          <p:cNvPr id="30" name="Скругленный прямоугольник 29"/>
          <p:cNvSpPr/>
          <p:nvPr/>
        </p:nvSpPr>
        <p:spPr>
          <a:xfrm>
            <a:off x="108881" y="203814"/>
            <a:ext cx="5450048" cy="724644"/>
          </a:xfrm>
          <a:prstGeom prst="roundRect">
            <a:avLst/>
          </a:prstGeom>
          <a:ln w="28575">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fontAlgn="auto">
              <a:spcBef>
                <a:spcPts val="0"/>
              </a:spcBef>
              <a:spcAft>
                <a:spcPts val="0"/>
              </a:spcAft>
              <a:defRPr/>
            </a:pPr>
            <a:r>
              <a:rPr lang="ru-RU" sz="2400" b="1" dirty="0" smtClean="0">
                <a:solidFill>
                  <a:schemeClr val="accent1">
                    <a:lumMod val="50000"/>
                  </a:schemeClr>
                </a:solidFill>
              </a:rPr>
              <a:t>Состав числа 12.</a:t>
            </a:r>
          </a:p>
          <a:p>
            <a:pPr algn="ctr" fontAlgn="auto">
              <a:spcBef>
                <a:spcPts val="0"/>
              </a:spcBef>
              <a:spcAft>
                <a:spcPts val="0"/>
              </a:spcAft>
              <a:defRPr/>
            </a:pPr>
            <a:r>
              <a:rPr lang="ru-RU" sz="2400" b="1" dirty="0" smtClean="0">
                <a:solidFill>
                  <a:schemeClr val="accent1">
                    <a:lumMod val="50000"/>
                  </a:schemeClr>
                </a:solidFill>
              </a:rPr>
              <a:t>Помоги белочке собрать орешки. </a:t>
            </a:r>
            <a:endParaRPr lang="ru-RU" sz="2400" b="1" dirty="0">
              <a:solidFill>
                <a:schemeClr val="accent1">
                  <a:lumMod val="50000"/>
                </a:schemeClr>
              </a:solidFill>
            </a:endParaRPr>
          </a:p>
        </p:txBody>
      </p:sp>
      <p:pic>
        <p:nvPicPr>
          <p:cNvPr id="28" name="Рисунок 27">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8021509" y="5755301"/>
            <a:ext cx="1122491" cy="1122491"/>
          </a:xfrm>
          <a:prstGeom prst="rect">
            <a:avLst/>
          </a:prstGeom>
        </p:spPr>
      </p:pic>
      <p:pic>
        <p:nvPicPr>
          <p:cNvPr id="2048" name="Рисунок 2047"/>
          <p:cNvPicPr>
            <a:picLocks noChangeAspect="1"/>
          </p:cNvPicPr>
          <p:nvPr/>
        </p:nvPicPr>
        <p:blipFill>
          <a:blip r:embed="rId10">
            <a:extLst>
              <a:ext uri="{BEBA8EAE-BF5A-486C-A8C5-ECC9F3942E4B}">
                <a14:imgProps xmlns:a14="http://schemas.microsoft.com/office/drawing/2010/main">
                  <a14:imgLayer r:embed="rId11">
                    <a14:imgEffect>
                      <a14:backgroundRemoval t="0" b="100000" l="0" r="99333"/>
                    </a14:imgEffect>
                  </a14:imgLayer>
                </a14:imgProps>
              </a:ext>
              <a:ext uri="{28A0092B-C50C-407E-A947-70E740481C1C}">
                <a14:useLocalDpi xmlns:a14="http://schemas.microsoft.com/office/drawing/2010/main" val="0"/>
              </a:ext>
            </a:extLst>
          </a:blip>
          <a:stretch>
            <a:fillRect/>
          </a:stretch>
        </p:blipFill>
        <p:spPr>
          <a:xfrm>
            <a:off x="-644493" y="1387217"/>
            <a:ext cx="4662015" cy="4662015"/>
          </a:xfrm>
          <a:prstGeom prst="rect">
            <a:avLst/>
          </a:prstGeom>
        </p:spPr>
      </p:pic>
      <p:pic>
        <p:nvPicPr>
          <p:cNvPr id="31" name="Рисунок 30"/>
          <p:cNvPicPr>
            <a:picLocks noChangeAspect="1"/>
          </p:cNvPicPr>
          <p:nvPr/>
        </p:nvPicPr>
        <p:blipFill>
          <a:blip r:embed="rId12" cstate="print">
            <a:extLst>
              <a:ext uri="{BEBA8EAE-BF5A-486C-A8C5-ECC9F3942E4B}">
                <a14:imgProps xmlns:a14="http://schemas.microsoft.com/office/drawing/2010/main">
                  <a14:imgLayer r:embed="rId13">
                    <a14:imgEffect>
                      <a14:backgroundRemoval t="93" b="99537" l="0" r="99333"/>
                    </a14:imgEffect>
                  </a14:imgLayer>
                </a14:imgProps>
              </a:ext>
              <a:ext uri="{28A0092B-C50C-407E-A947-70E740481C1C}">
                <a14:useLocalDpi xmlns:a14="http://schemas.microsoft.com/office/drawing/2010/main" val="0"/>
              </a:ext>
            </a:extLst>
          </a:blip>
          <a:stretch>
            <a:fillRect/>
          </a:stretch>
        </p:blipFill>
        <p:spPr>
          <a:xfrm>
            <a:off x="1401181" y="3774794"/>
            <a:ext cx="2376264" cy="2851517"/>
          </a:xfrm>
          <a:prstGeom prst="rect">
            <a:avLst/>
          </a:prstGeom>
        </p:spPr>
      </p:pic>
      <p:pic>
        <p:nvPicPr>
          <p:cNvPr id="2049" name="Рисунок 2048"/>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99673"/>
                    </a14:imgEffect>
                  </a14:imgLayer>
                </a14:imgProps>
              </a:ext>
              <a:ext uri="{28A0092B-C50C-407E-A947-70E740481C1C}">
                <a14:useLocalDpi xmlns:a14="http://schemas.microsoft.com/office/drawing/2010/main" val="0"/>
              </a:ext>
            </a:extLst>
          </a:blip>
          <a:stretch>
            <a:fillRect/>
          </a:stretch>
        </p:blipFill>
        <p:spPr>
          <a:xfrm>
            <a:off x="108881" y="5774140"/>
            <a:ext cx="1228891" cy="1103652"/>
          </a:xfrm>
          <a:prstGeom prst="rect">
            <a:avLst/>
          </a:prstGeom>
        </p:spPr>
      </p:pic>
    </p:spTree>
    <p:extLst>
      <p:ext uri="{BB962C8B-B14F-4D97-AF65-F5344CB8AC3E}">
        <p14:creationId xmlns:p14="http://schemas.microsoft.com/office/powerpoint/2010/main" val="1059294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8"/>
                                        </p:tgtEl>
                                      </p:cBhvr>
                                    </p:animEffect>
                                    <p:animScale>
                                      <p:cBhvr>
                                        <p:cTn id="12" dur="250" autoRev="1" fill="hold"/>
                                        <p:tgtEl>
                                          <p:spTgt spid="1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6"/>
                                        </p:tgtEl>
                                      </p:cBhvr>
                                    </p:animEffect>
                                    <p:animScale>
                                      <p:cBhvr>
                                        <p:cTn id="17" dur="250" autoRev="1" fill="hold"/>
                                        <p:tgtEl>
                                          <p:spTgt spid="16"/>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4"/>
                                        </p:tgtEl>
                                      </p:cBhvr>
                                    </p:animEffect>
                                    <p:animScale>
                                      <p:cBhvr>
                                        <p:cTn id="22"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4.72222E-6 3.7037E-7 L -0.02586 0.56481 " pathEditMode="relative" rAng="0" ptsTypes="AA">
                                      <p:cBhvr>
                                        <p:cTn id="27" dur="2000" fill="hold"/>
                                        <p:tgtEl>
                                          <p:spTgt spid="12"/>
                                        </p:tgtEl>
                                        <p:attrNameLst>
                                          <p:attrName>ppt_x</p:attrName>
                                          <p:attrName>ppt_y</p:attrName>
                                        </p:attrNameLst>
                                      </p:cBhvr>
                                      <p:rCtr x="-1302" y="28241"/>
                                    </p:animMotion>
                                  </p:child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3.05556E-6 -2.22222E-6 L -0.13107 0.51806 " pathEditMode="relative" rAng="0" ptsTypes="AA">
                                      <p:cBhvr>
                                        <p:cTn id="32" dur="2000" fill="hold"/>
                                        <p:tgtEl>
                                          <p:spTgt spid="18"/>
                                        </p:tgtEl>
                                        <p:attrNameLst>
                                          <p:attrName>ppt_x</p:attrName>
                                          <p:attrName>ppt_y</p:attrName>
                                        </p:attrNameLst>
                                      </p:cBhvr>
                                      <p:rCtr x="-6562" y="25903"/>
                                    </p:animMotion>
                                  </p:child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2222E-6 -4.44444E-6 L -0.15677 0.66875 " pathEditMode="relative" rAng="0" ptsTypes="AA">
                                      <p:cBhvr>
                                        <p:cTn id="37" dur="2000" fill="hold"/>
                                        <p:tgtEl>
                                          <p:spTgt spid="16"/>
                                        </p:tgtEl>
                                        <p:attrNameLst>
                                          <p:attrName>ppt_x</p:attrName>
                                          <p:attrName>ppt_y</p:attrName>
                                        </p:attrNameLst>
                                      </p:cBhvr>
                                      <p:rCtr x="-7847" y="33426"/>
                                    </p:animMotion>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8" presetClass="emph" presetSubtype="0" fill="hold" nodeType="clickEffect">
                                  <p:stCondLst>
                                    <p:cond delay="0"/>
                                  </p:stCondLst>
                                  <p:childTnLst>
                                    <p:animRot by="21600000">
                                      <p:cBhvr>
                                        <p:cTn id="42" dur="2000" fill="hold"/>
                                        <p:tgtEl>
                                          <p:spTgt spid="21"/>
                                        </p:tgtEl>
                                        <p:attrNameLst>
                                          <p:attrName>r</p:attrName>
                                        </p:attrNameLst>
                                      </p:cBhvr>
                                    </p:animRot>
                                  </p:childTnLst>
                                </p:cTn>
                              </p:par>
                            </p:childTnLst>
                          </p:cTn>
                        </p:par>
                      </p:childTnLst>
                    </p:cTn>
                  </p:par>
                </p:childTnLst>
              </p:cTn>
              <p:nextCondLst>
                <p:cond evt="onClick" delay="0">
                  <p:tgtEl>
                    <p:spTgt spid="21"/>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4.16667E-6 -4.81481E-6 L -0.20868 0.37778 " pathEditMode="relative" rAng="0" ptsTypes="AA">
                                      <p:cBhvr>
                                        <p:cTn id="47" dur="2000" fill="hold"/>
                                        <p:tgtEl>
                                          <p:spTgt spid="24"/>
                                        </p:tgtEl>
                                        <p:attrNameLst>
                                          <p:attrName>ppt_x</p:attrName>
                                          <p:attrName>ppt_y</p:attrName>
                                        </p:attrNameLst>
                                      </p:cBhvr>
                                      <p:rCtr x="-10434" y="18889"/>
                                    </p:animMotion>
                                  </p:childTnLst>
                                </p:cTn>
                              </p:par>
                            </p:childTnLst>
                          </p:cTn>
                        </p:par>
                      </p:childTnLst>
                    </p:cTn>
                  </p:par>
                </p:childTnLst>
              </p:cTn>
              <p:nextCondLst>
                <p:cond evt="onClick" delay="0">
                  <p:tgtEl>
                    <p:spTgt spid="24"/>
                  </p:tgtEl>
                </p:cond>
              </p:nextCondLst>
            </p:seq>
            <p:seq concurrent="1" nextAc="seek">
              <p:cTn id="48" restart="whenNotActive" fill="hold" evtFilter="cancelBubble" nodeType="interactiveSeq">
                <p:stCondLst>
                  <p:cond evt="onClick" delay="0">
                    <p:tgtEl>
                      <p:spTgt spid="27"/>
                    </p:tgtEl>
                  </p:cond>
                </p:stCondLst>
                <p:endSync evt="end" delay="0">
                  <p:rtn val="all"/>
                </p:endSync>
                <p:childTnLst>
                  <p:par>
                    <p:cTn id="49" fill="hold">
                      <p:stCondLst>
                        <p:cond delay="0"/>
                      </p:stCondLst>
                      <p:childTnLst>
                        <p:par>
                          <p:cTn id="50" fill="hold">
                            <p:stCondLst>
                              <p:cond delay="0"/>
                            </p:stCondLst>
                            <p:childTnLst>
                              <p:par>
                                <p:cTn id="51" presetID="8" presetClass="emph" presetSubtype="0" fill="hold" nodeType="clickEffect">
                                  <p:stCondLst>
                                    <p:cond delay="0"/>
                                  </p:stCondLst>
                                  <p:childTnLst>
                                    <p:animRot by="21600000">
                                      <p:cBhvr>
                                        <p:cTn id="52" dur="2000" fill="hold"/>
                                        <p:tgtEl>
                                          <p:spTgt spid="27"/>
                                        </p:tgtEl>
                                        <p:attrNameLst>
                                          <p:attrName>r</p:attrName>
                                        </p:attrNameLst>
                                      </p:cBhvr>
                                    </p:animRot>
                                  </p:childTnLst>
                                </p:cTn>
                              </p:par>
                            </p:childTnLst>
                          </p:cTn>
                        </p:par>
                      </p:childTnLst>
                    </p:cTn>
                  </p:par>
                </p:childTnLst>
              </p:cTn>
              <p:nextCondLst>
                <p:cond evt="onClick" delay="0">
                  <p:tgtEl>
                    <p:spTgt spid="27"/>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8260" y="166548"/>
            <a:ext cx="1534138" cy="523220"/>
          </a:xfrm>
          <a:prstGeom prst="rect">
            <a:avLst/>
          </a:prstGeom>
          <a:noFill/>
        </p:spPr>
        <p:txBody>
          <a:bodyPr wrap="none" rtlCol="0">
            <a:spAutoFit/>
          </a:bodyPr>
          <a:lstStyle/>
          <a:p>
            <a:r>
              <a:rPr lang="ru-RU" sz="2800" dirty="0" smtClean="0"/>
              <a:t>Ресурсы:</a:t>
            </a:r>
            <a:endParaRPr lang="ru-RU" sz="2800" dirty="0"/>
          </a:p>
        </p:txBody>
      </p:sp>
      <p:sp>
        <p:nvSpPr>
          <p:cNvPr id="3" name="Прямоугольник 2"/>
          <p:cNvSpPr/>
          <p:nvPr/>
        </p:nvSpPr>
        <p:spPr>
          <a:xfrm>
            <a:off x="267917" y="653407"/>
            <a:ext cx="6030416" cy="307777"/>
          </a:xfrm>
          <a:prstGeom prst="rect">
            <a:avLst/>
          </a:prstGeom>
        </p:spPr>
        <p:txBody>
          <a:bodyPr wrap="square">
            <a:spAutoFit/>
          </a:bodyPr>
          <a:lstStyle/>
          <a:p>
            <a:r>
              <a:rPr lang="en-US" sz="1400" dirty="0">
                <a:hlinkClick r:id="rId2"/>
              </a:rPr>
              <a:t>http://feodosia.net/wallpaper/4042/download</a:t>
            </a:r>
            <a:r>
              <a:rPr lang="en-US" sz="1400" dirty="0" smtClean="0">
                <a:hlinkClick r:id="rId2"/>
              </a:rPr>
              <a:t>/</a:t>
            </a:r>
            <a:r>
              <a:rPr lang="ru-RU" sz="1400" dirty="0" smtClean="0"/>
              <a:t> </a:t>
            </a:r>
          </a:p>
        </p:txBody>
      </p:sp>
      <p:sp>
        <p:nvSpPr>
          <p:cNvPr id="4" name="Прямоугольник 3"/>
          <p:cNvSpPr/>
          <p:nvPr/>
        </p:nvSpPr>
        <p:spPr>
          <a:xfrm>
            <a:off x="267917" y="952977"/>
            <a:ext cx="5886400" cy="307777"/>
          </a:xfrm>
          <a:prstGeom prst="rect">
            <a:avLst/>
          </a:prstGeom>
        </p:spPr>
        <p:txBody>
          <a:bodyPr wrap="square">
            <a:spAutoFit/>
          </a:bodyPr>
          <a:lstStyle/>
          <a:p>
            <a:r>
              <a:rPr lang="en-US" sz="1400" dirty="0">
                <a:hlinkClick r:id="rId3"/>
              </a:rPr>
              <a:t>http://</a:t>
            </a:r>
            <a:r>
              <a:rPr lang="en-US" sz="1400" dirty="0" smtClean="0">
                <a:hlinkClick r:id="rId3"/>
              </a:rPr>
              <a:t>lenagold.narod.ru/fon/clipart/d/der/derev146.png</a:t>
            </a:r>
            <a:endParaRPr lang="ru-RU" sz="1400" dirty="0"/>
          </a:p>
        </p:txBody>
      </p:sp>
      <p:sp>
        <p:nvSpPr>
          <p:cNvPr id="5" name="Прямоугольник 4"/>
          <p:cNvSpPr/>
          <p:nvPr/>
        </p:nvSpPr>
        <p:spPr>
          <a:xfrm>
            <a:off x="267917" y="1277296"/>
            <a:ext cx="6174432" cy="276999"/>
          </a:xfrm>
          <a:prstGeom prst="rect">
            <a:avLst/>
          </a:prstGeom>
        </p:spPr>
        <p:txBody>
          <a:bodyPr wrap="square">
            <a:spAutoFit/>
          </a:bodyPr>
          <a:lstStyle/>
          <a:p>
            <a:r>
              <a:rPr lang="en-US" sz="1200" dirty="0">
                <a:hlinkClick r:id="rId4"/>
              </a:rPr>
              <a:t>http://</a:t>
            </a:r>
            <a:r>
              <a:rPr lang="en-US" sz="1200" dirty="0" smtClean="0">
                <a:hlinkClick r:id="rId4"/>
              </a:rPr>
              <a:t>vglib.ru/modules/myalbum/photo.php?lid=1863</a:t>
            </a:r>
            <a:r>
              <a:rPr lang="ru-RU" sz="1200" dirty="0" smtClean="0"/>
              <a:t> </a:t>
            </a:r>
            <a:endParaRPr lang="ru-RU" sz="1200" dirty="0"/>
          </a:p>
        </p:txBody>
      </p:sp>
      <p:sp>
        <p:nvSpPr>
          <p:cNvPr id="6" name="Прямоугольник 5"/>
          <p:cNvSpPr/>
          <p:nvPr/>
        </p:nvSpPr>
        <p:spPr>
          <a:xfrm>
            <a:off x="332461" y="1543036"/>
            <a:ext cx="2088649" cy="307777"/>
          </a:xfrm>
          <a:prstGeom prst="rect">
            <a:avLst/>
          </a:prstGeom>
        </p:spPr>
        <p:txBody>
          <a:bodyPr wrap="none">
            <a:spAutoFit/>
          </a:bodyPr>
          <a:lstStyle/>
          <a:p>
            <a:r>
              <a:rPr lang="en-US" sz="1400" dirty="0">
                <a:hlinkClick r:id="rId5"/>
              </a:rPr>
              <a:t>http://littlhuman.ru/717</a:t>
            </a:r>
            <a:r>
              <a:rPr lang="en-US" sz="1400" dirty="0" smtClean="0">
                <a:hlinkClick r:id="rId5"/>
              </a:rPr>
              <a:t>/</a:t>
            </a:r>
            <a:r>
              <a:rPr lang="ru-RU" sz="1400" dirty="0" smtClean="0"/>
              <a:t> </a:t>
            </a:r>
            <a:endParaRPr lang="ru-RU" sz="1400" dirty="0"/>
          </a:p>
        </p:txBody>
      </p:sp>
      <p:sp>
        <p:nvSpPr>
          <p:cNvPr id="7" name="Прямоугольник 6"/>
          <p:cNvSpPr/>
          <p:nvPr/>
        </p:nvSpPr>
        <p:spPr>
          <a:xfrm>
            <a:off x="267917" y="1853175"/>
            <a:ext cx="5598368" cy="307777"/>
          </a:xfrm>
          <a:prstGeom prst="rect">
            <a:avLst/>
          </a:prstGeom>
        </p:spPr>
        <p:txBody>
          <a:bodyPr wrap="square">
            <a:spAutoFit/>
          </a:bodyPr>
          <a:lstStyle/>
          <a:p>
            <a:r>
              <a:rPr lang="en-US" sz="1400" dirty="0">
                <a:hlinkClick r:id="rId6"/>
              </a:rPr>
              <a:t>http://</a:t>
            </a:r>
            <a:r>
              <a:rPr lang="en-US" sz="1400" dirty="0" smtClean="0">
                <a:hlinkClick r:id="rId6"/>
              </a:rPr>
              <a:t>www.lenagold.ru/fon/clipart/s/soln2.html</a:t>
            </a:r>
            <a:r>
              <a:rPr lang="ru-RU" sz="1400" dirty="0" smtClean="0"/>
              <a:t> </a:t>
            </a:r>
            <a:endParaRPr lang="ru-RU" sz="1400" dirty="0"/>
          </a:p>
        </p:txBody>
      </p:sp>
      <p:sp>
        <p:nvSpPr>
          <p:cNvPr id="8" name="Прямоугольник 7"/>
          <p:cNvSpPr/>
          <p:nvPr/>
        </p:nvSpPr>
        <p:spPr>
          <a:xfrm>
            <a:off x="138920" y="2952932"/>
            <a:ext cx="7704856" cy="276999"/>
          </a:xfrm>
          <a:prstGeom prst="rect">
            <a:avLst/>
          </a:prstGeom>
        </p:spPr>
        <p:txBody>
          <a:bodyPr wrap="square">
            <a:spAutoFit/>
          </a:bodyPr>
          <a:lstStyle/>
          <a:p>
            <a:r>
              <a:rPr lang="en-US" sz="1200" dirty="0">
                <a:hlinkClick r:id="rId7"/>
              </a:rPr>
              <a:t>http://</a:t>
            </a:r>
            <a:r>
              <a:rPr lang="en-US" sz="1200" dirty="0" smtClean="0">
                <a:hlinkClick r:id="rId7"/>
              </a:rPr>
              <a:t>detsad-kitty.ru/main/43038-syuzhetnye-kartinki-derevya-letom-i-zimoj.html</a:t>
            </a:r>
            <a:endParaRPr lang="ru-RU" sz="1200" dirty="0"/>
          </a:p>
        </p:txBody>
      </p:sp>
      <p:sp>
        <p:nvSpPr>
          <p:cNvPr id="9" name="Прямоугольник 8"/>
          <p:cNvSpPr/>
          <p:nvPr/>
        </p:nvSpPr>
        <p:spPr>
          <a:xfrm>
            <a:off x="315963" y="2756598"/>
            <a:ext cx="5598368" cy="276999"/>
          </a:xfrm>
          <a:prstGeom prst="rect">
            <a:avLst/>
          </a:prstGeom>
        </p:spPr>
        <p:txBody>
          <a:bodyPr wrap="square">
            <a:spAutoFit/>
          </a:bodyPr>
          <a:lstStyle/>
          <a:p>
            <a:r>
              <a:rPr lang="en-US" sz="1200" dirty="0">
                <a:hlinkClick r:id="rId8"/>
              </a:rPr>
              <a:t>http://</a:t>
            </a:r>
            <a:r>
              <a:rPr lang="en-US" sz="1200" dirty="0" smtClean="0">
                <a:hlinkClick r:id="rId8"/>
              </a:rPr>
              <a:t>q.foto.radikal.ru/0702/e3c3c9df52bb.png</a:t>
            </a:r>
            <a:r>
              <a:rPr lang="ru-RU" sz="1200" dirty="0" smtClean="0"/>
              <a:t> </a:t>
            </a:r>
            <a:endParaRPr lang="ru-RU" sz="1200" dirty="0"/>
          </a:p>
        </p:txBody>
      </p:sp>
      <p:sp>
        <p:nvSpPr>
          <p:cNvPr id="10" name="Прямоугольник 9"/>
          <p:cNvSpPr/>
          <p:nvPr/>
        </p:nvSpPr>
        <p:spPr>
          <a:xfrm>
            <a:off x="268998" y="2160952"/>
            <a:ext cx="3379836" cy="307777"/>
          </a:xfrm>
          <a:prstGeom prst="rect">
            <a:avLst/>
          </a:prstGeom>
        </p:spPr>
        <p:txBody>
          <a:bodyPr wrap="none">
            <a:spAutoFit/>
          </a:bodyPr>
          <a:lstStyle/>
          <a:p>
            <a:r>
              <a:rPr lang="en-US" sz="1400" dirty="0">
                <a:hlinkClick r:id="rId9"/>
              </a:rPr>
              <a:t>http://</a:t>
            </a:r>
            <a:r>
              <a:rPr lang="en-US" sz="1400" dirty="0" smtClean="0">
                <a:hlinkClick r:id="rId9"/>
              </a:rPr>
              <a:t>allforchildren.ru/pictures/sun2.php</a:t>
            </a:r>
            <a:r>
              <a:rPr lang="ru-RU" sz="1400" dirty="0" smtClean="0"/>
              <a:t> </a:t>
            </a:r>
            <a:endParaRPr lang="ru-RU" sz="1400" dirty="0"/>
          </a:p>
        </p:txBody>
      </p:sp>
      <p:sp>
        <p:nvSpPr>
          <p:cNvPr id="11" name="Прямоугольник 10"/>
          <p:cNvSpPr/>
          <p:nvPr/>
        </p:nvSpPr>
        <p:spPr>
          <a:xfrm>
            <a:off x="268998" y="2468728"/>
            <a:ext cx="8640960" cy="307777"/>
          </a:xfrm>
          <a:prstGeom prst="rect">
            <a:avLst/>
          </a:prstGeom>
        </p:spPr>
        <p:txBody>
          <a:bodyPr wrap="square">
            <a:spAutoFit/>
          </a:bodyPr>
          <a:lstStyle/>
          <a:p>
            <a:r>
              <a:rPr lang="en-US" sz="1400" dirty="0">
                <a:hlinkClick r:id="rId10"/>
              </a:rPr>
              <a:t>http://www.razvitierebenka.com/2011/06/blog-post_23.html#.</a:t>
            </a:r>
            <a:r>
              <a:rPr lang="en-US" sz="1400" dirty="0" smtClean="0">
                <a:hlinkClick r:id="rId10"/>
              </a:rPr>
              <a:t>UWb2Sn0uW8o</a:t>
            </a:r>
            <a:endParaRPr lang="ru-RU" sz="1400" dirty="0"/>
          </a:p>
        </p:txBody>
      </p:sp>
      <p:sp>
        <p:nvSpPr>
          <p:cNvPr id="12" name="Прямоугольник 11"/>
          <p:cNvSpPr/>
          <p:nvPr/>
        </p:nvSpPr>
        <p:spPr>
          <a:xfrm>
            <a:off x="245200" y="3476111"/>
            <a:ext cx="2508251" cy="276999"/>
          </a:xfrm>
          <a:prstGeom prst="rect">
            <a:avLst/>
          </a:prstGeom>
        </p:spPr>
        <p:txBody>
          <a:bodyPr wrap="none">
            <a:spAutoFit/>
          </a:bodyPr>
          <a:lstStyle/>
          <a:p>
            <a:r>
              <a:rPr lang="en-US" sz="1200" dirty="0">
                <a:hlinkClick r:id="rId11"/>
              </a:rPr>
              <a:t>http://www.twirpx.com/file/910380</a:t>
            </a:r>
            <a:r>
              <a:rPr lang="en-US" sz="1200" dirty="0" smtClean="0">
                <a:hlinkClick r:id="rId11"/>
              </a:rPr>
              <a:t>/</a:t>
            </a:r>
            <a:endParaRPr lang="ru-RU" sz="1200" dirty="0"/>
          </a:p>
        </p:txBody>
      </p:sp>
      <p:sp>
        <p:nvSpPr>
          <p:cNvPr id="13" name="Прямоугольник 12"/>
          <p:cNvSpPr/>
          <p:nvPr/>
        </p:nvSpPr>
        <p:spPr>
          <a:xfrm>
            <a:off x="242563" y="4339235"/>
            <a:ext cx="8199784" cy="646331"/>
          </a:xfrm>
          <a:prstGeom prst="rect">
            <a:avLst/>
          </a:prstGeom>
        </p:spPr>
        <p:txBody>
          <a:bodyPr wrap="square">
            <a:spAutoFit/>
          </a:bodyPr>
          <a:lstStyle/>
          <a:p>
            <a:r>
              <a:rPr lang="en-US" sz="1200" dirty="0">
                <a:hlinkClick r:id="rId12"/>
              </a:rPr>
              <a:t>http://images.yandex.ru/yandsearch?p=3&amp;text=%</a:t>
            </a:r>
            <a:r>
              <a:rPr lang="en-US" sz="1200" dirty="0" smtClean="0">
                <a:hlinkClick r:id="rId12"/>
              </a:rPr>
              <a:t>D0%BA%D0%BB%D0%B8%D0%BF%D0%B0%D1%80%D1%82%20%D0%BE%D1%80%D0%B5%D1%85&amp;pos=100&amp;uinfo=sw-1263-sh-874-fw-1038-fh-598-pd-1&amp;rpt=simage&amp;img_url=http%3A%2F%2Fimg-fotki.yandex.ru%2Fget%2F4410%2F101215562.1b%2F0_69be1_a53f60ff_XL</a:t>
            </a:r>
            <a:r>
              <a:rPr lang="ru-RU" sz="1200" dirty="0" smtClean="0"/>
              <a:t> </a:t>
            </a:r>
            <a:endParaRPr lang="ru-RU" sz="1200" dirty="0"/>
          </a:p>
        </p:txBody>
      </p:sp>
      <p:sp>
        <p:nvSpPr>
          <p:cNvPr id="14" name="Прямоугольник 13"/>
          <p:cNvSpPr/>
          <p:nvPr/>
        </p:nvSpPr>
        <p:spPr>
          <a:xfrm>
            <a:off x="245200" y="3771985"/>
            <a:ext cx="2695353" cy="276999"/>
          </a:xfrm>
          <a:prstGeom prst="rect">
            <a:avLst/>
          </a:prstGeom>
        </p:spPr>
        <p:txBody>
          <a:bodyPr wrap="none">
            <a:spAutoFit/>
          </a:bodyPr>
          <a:lstStyle/>
          <a:p>
            <a:r>
              <a:rPr lang="en-US" sz="1200" dirty="0">
                <a:hlinkClick r:id="rId13"/>
              </a:rPr>
              <a:t>http://</a:t>
            </a:r>
            <a:r>
              <a:rPr lang="en-US" sz="1200" dirty="0" smtClean="0">
                <a:hlinkClick r:id="rId13"/>
              </a:rPr>
              <a:t>www.stihi.ru/2011/10/03/7805</a:t>
            </a:r>
            <a:r>
              <a:rPr lang="ru-RU" sz="1200" dirty="0" smtClean="0"/>
              <a:t> </a:t>
            </a:r>
            <a:endParaRPr lang="ru-RU" sz="1200" dirty="0"/>
          </a:p>
        </p:txBody>
      </p:sp>
      <p:sp>
        <p:nvSpPr>
          <p:cNvPr id="15" name="Прямоугольник 14"/>
          <p:cNvSpPr/>
          <p:nvPr/>
        </p:nvSpPr>
        <p:spPr>
          <a:xfrm>
            <a:off x="332461" y="4985566"/>
            <a:ext cx="7003860" cy="276999"/>
          </a:xfrm>
          <a:prstGeom prst="rect">
            <a:avLst/>
          </a:prstGeom>
        </p:spPr>
        <p:txBody>
          <a:bodyPr wrap="square">
            <a:spAutoFit/>
          </a:bodyPr>
          <a:lstStyle/>
          <a:p>
            <a:r>
              <a:rPr lang="en-US" sz="1200" dirty="0">
                <a:hlinkClick r:id="rId14"/>
              </a:rPr>
              <a:t>http://</a:t>
            </a:r>
            <a:r>
              <a:rPr lang="en-US" sz="1200" dirty="0" smtClean="0">
                <a:hlinkClick r:id="rId14"/>
              </a:rPr>
              <a:t>www.grafamania.net/uploads/posts/2010-04/1270368618_4.jpg</a:t>
            </a:r>
            <a:r>
              <a:rPr lang="ru-RU" sz="1200" dirty="0" smtClean="0"/>
              <a:t> </a:t>
            </a:r>
            <a:endParaRPr lang="ru-RU" sz="1200" dirty="0"/>
          </a:p>
        </p:txBody>
      </p:sp>
      <p:sp>
        <p:nvSpPr>
          <p:cNvPr id="16" name="Прямоугольник 15"/>
          <p:cNvSpPr/>
          <p:nvPr/>
        </p:nvSpPr>
        <p:spPr>
          <a:xfrm>
            <a:off x="259474" y="5255751"/>
            <a:ext cx="7920880" cy="276999"/>
          </a:xfrm>
          <a:prstGeom prst="rect">
            <a:avLst/>
          </a:prstGeom>
        </p:spPr>
        <p:txBody>
          <a:bodyPr wrap="square">
            <a:spAutoFit/>
          </a:bodyPr>
          <a:lstStyle/>
          <a:p>
            <a:r>
              <a:rPr lang="en-US" sz="1200" dirty="0">
                <a:hlinkClick r:id="rId15"/>
              </a:rPr>
              <a:t>http://</a:t>
            </a:r>
            <a:r>
              <a:rPr lang="en-US" sz="1200" dirty="0" smtClean="0">
                <a:hlinkClick r:id="rId15"/>
              </a:rPr>
              <a:t>dutsadok.com.ua/clipart/priroda/Berezki.png</a:t>
            </a:r>
            <a:r>
              <a:rPr lang="ru-RU" sz="1200" dirty="0" smtClean="0"/>
              <a:t> </a:t>
            </a:r>
            <a:endParaRPr lang="ru-RU" sz="1200" dirty="0"/>
          </a:p>
        </p:txBody>
      </p:sp>
      <p:sp>
        <p:nvSpPr>
          <p:cNvPr id="17" name="Прямоугольник 16"/>
          <p:cNvSpPr/>
          <p:nvPr/>
        </p:nvSpPr>
        <p:spPr>
          <a:xfrm>
            <a:off x="315963" y="4048482"/>
            <a:ext cx="7954416" cy="276999"/>
          </a:xfrm>
          <a:prstGeom prst="rect">
            <a:avLst/>
          </a:prstGeom>
        </p:spPr>
        <p:txBody>
          <a:bodyPr wrap="square">
            <a:spAutoFit/>
          </a:bodyPr>
          <a:lstStyle/>
          <a:p>
            <a:r>
              <a:rPr lang="en-US" sz="1200" dirty="0">
                <a:hlinkClick r:id="rId16"/>
              </a:rPr>
              <a:t>http://</a:t>
            </a:r>
            <a:r>
              <a:rPr lang="en-US" sz="1200" dirty="0" smtClean="0">
                <a:hlinkClick r:id="rId16"/>
              </a:rPr>
              <a:t>img1.liveinternet.ru/images/attach/c/2/65/897/65897282_1288296043_14.png</a:t>
            </a:r>
            <a:r>
              <a:rPr lang="ru-RU" sz="1200" dirty="0" smtClean="0"/>
              <a:t> </a:t>
            </a:r>
            <a:endParaRPr lang="ru-RU" sz="1200" dirty="0"/>
          </a:p>
        </p:txBody>
      </p:sp>
      <p:sp>
        <p:nvSpPr>
          <p:cNvPr id="18" name="Прямоугольник 17"/>
          <p:cNvSpPr/>
          <p:nvPr/>
        </p:nvSpPr>
        <p:spPr>
          <a:xfrm>
            <a:off x="278072" y="5504373"/>
            <a:ext cx="7655520" cy="276999"/>
          </a:xfrm>
          <a:prstGeom prst="rect">
            <a:avLst/>
          </a:prstGeom>
        </p:spPr>
        <p:txBody>
          <a:bodyPr wrap="square">
            <a:spAutoFit/>
          </a:bodyPr>
          <a:lstStyle/>
          <a:p>
            <a:r>
              <a:rPr lang="en-US" sz="1200" dirty="0">
                <a:hlinkClick r:id="rId17"/>
              </a:rPr>
              <a:t>http://</a:t>
            </a:r>
            <a:r>
              <a:rPr lang="en-US" sz="1200" dirty="0" smtClean="0">
                <a:hlinkClick r:id="rId17"/>
              </a:rPr>
              <a:t>www.cksinfo.com/clipart/food/fruits/apples/apple-3.png</a:t>
            </a:r>
            <a:endParaRPr lang="ru-RU" sz="1200" dirty="0"/>
          </a:p>
        </p:txBody>
      </p:sp>
      <p:sp>
        <p:nvSpPr>
          <p:cNvPr id="19" name="Прямоугольник 18"/>
          <p:cNvSpPr/>
          <p:nvPr/>
        </p:nvSpPr>
        <p:spPr>
          <a:xfrm>
            <a:off x="195909" y="5788714"/>
            <a:ext cx="6246440" cy="307777"/>
          </a:xfrm>
          <a:prstGeom prst="rect">
            <a:avLst/>
          </a:prstGeom>
        </p:spPr>
        <p:txBody>
          <a:bodyPr wrap="square">
            <a:spAutoFit/>
          </a:bodyPr>
          <a:lstStyle/>
          <a:p>
            <a:r>
              <a:rPr lang="en-US" sz="1400" dirty="0">
                <a:hlinkClick r:id="rId18"/>
              </a:rPr>
              <a:t>http://</a:t>
            </a:r>
            <a:r>
              <a:rPr lang="en-US" sz="1400" dirty="0" smtClean="0">
                <a:hlinkClick r:id="rId18"/>
              </a:rPr>
              <a:t>s12.radikal.ru/i185/1105/20/58ea86f8251a.jpg</a:t>
            </a:r>
            <a:endParaRPr lang="ru-RU" sz="1400" dirty="0"/>
          </a:p>
        </p:txBody>
      </p:sp>
      <p:sp>
        <p:nvSpPr>
          <p:cNvPr id="20" name="Прямоугольник 19"/>
          <p:cNvSpPr/>
          <p:nvPr/>
        </p:nvSpPr>
        <p:spPr>
          <a:xfrm>
            <a:off x="332461" y="6096491"/>
            <a:ext cx="4572000" cy="276999"/>
          </a:xfrm>
          <a:prstGeom prst="rect">
            <a:avLst/>
          </a:prstGeom>
        </p:spPr>
        <p:txBody>
          <a:bodyPr>
            <a:spAutoFit/>
          </a:bodyPr>
          <a:lstStyle/>
          <a:p>
            <a:r>
              <a:rPr lang="en-US" sz="1200" dirty="0">
                <a:hlinkClick r:id="rId19"/>
              </a:rPr>
              <a:t>http://s59.radikal.ru/i165/1105/09/fcef48947490.jpg</a:t>
            </a:r>
            <a:endParaRPr lang="ru-RU" sz="1200" dirty="0"/>
          </a:p>
        </p:txBody>
      </p:sp>
      <p:sp>
        <p:nvSpPr>
          <p:cNvPr id="21" name="Прямоугольник 20"/>
          <p:cNvSpPr/>
          <p:nvPr/>
        </p:nvSpPr>
        <p:spPr>
          <a:xfrm>
            <a:off x="222785" y="6373490"/>
            <a:ext cx="6192688" cy="276999"/>
          </a:xfrm>
          <a:prstGeom prst="rect">
            <a:avLst/>
          </a:prstGeom>
        </p:spPr>
        <p:txBody>
          <a:bodyPr wrap="square">
            <a:spAutoFit/>
          </a:bodyPr>
          <a:lstStyle/>
          <a:p>
            <a:r>
              <a:rPr lang="en-US" sz="1200" dirty="0">
                <a:hlinkClick r:id="rId20"/>
              </a:rPr>
              <a:t>http://</a:t>
            </a:r>
            <a:r>
              <a:rPr lang="en-US" sz="1200" dirty="0" smtClean="0">
                <a:hlinkClick r:id="rId20"/>
              </a:rPr>
              <a:t>raskras-ka.com/wp-content/uploads/2012/09/raskraska-oseny-38.gif</a:t>
            </a:r>
            <a:endParaRPr lang="ru-RU" sz="1200" dirty="0"/>
          </a:p>
        </p:txBody>
      </p:sp>
    </p:spTree>
    <p:extLst>
      <p:ext uri="{BB962C8B-B14F-4D97-AF65-F5344CB8AC3E}">
        <p14:creationId xmlns:p14="http://schemas.microsoft.com/office/powerpoint/2010/main" val="3830861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477000"/>
          </a:xfrm>
          <a:prstGeom prst="rect">
            <a:avLst/>
          </a:prstGeom>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106992"/>
            <a:ext cx="4010542" cy="52118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Управляющая кнопка: назад 2">
            <a:hlinkClick r:id="rId4" action="ppaction://hlinksldjump" highlightClick="1"/>
          </p:cNvPr>
          <p:cNvSpPr/>
          <p:nvPr/>
        </p:nvSpPr>
        <p:spPr>
          <a:xfrm>
            <a:off x="7985564" y="5899851"/>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48264" y="2585986"/>
            <a:ext cx="1656184" cy="2234786"/>
          </a:xfrm>
          <a:prstGeom prst="rect">
            <a:avLst/>
          </a:prstGeom>
        </p:spPr>
      </p:pic>
      <p:sp>
        <p:nvSpPr>
          <p:cNvPr id="5" name="Скругленный прямоугольник 4">
            <a:hlinkClick r:id="rId7" action="ppaction://hlinksldjump"/>
          </p:cNvPr>
          <p:cNvSpPr/>
          <p:nvPr/>
        </p:nvSpPr>
        <p:spPr>
          <a:xfrm>
            <a:off x="5411600" y="2254657"/>
            <a:ext cx="2865045"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Прямоугольник 5">
            <a:hlinkClick r:id="rId7" action="ppaction://hlinksldjump"/>
          </p:cNvPr>
          <p:cNvSpPr/>
          <p:nvPr/>
        </p:nvSpPr>
        <p:spPr>
          <a:xfrm>
            <a:off x="5181475" y="2268305"/>
            <a:ext cx="3325297" cy="584775"/>
          </a:xfrm>
          <a:prstGeom prst="rect">
            <a:avLst/>
          </a:prstGeom>
          <a:noFill/>
        </p:spPr>
        <p:txBody>
          <a:bodyPr wrap="square" lIns="91440" tIns="45720" rIns="91440" bIns="45720">
            <a:spAutoFit/>
          </a:bodyPr>
          <a:lstStyle/>
          <a:p>
            <a:pPr algn="ctr"/>
            <a:r>
              <a:rPr lang="ru-RU" sz="32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Энциклопедия</a:t>
            </a:r>
            <a:endParaRPr lang="ru-RU" sz="32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43481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2" y="232640"/>
            <a:ext cx="9057191" cy="6624736"/>
          </a:xfrm>
          <a:prstGeom prst="rect">
            <a:avLst/>
          </a:prstGeom>
        </p:spPr>
      </p:pic>
      <p:sp>
        <p:nvSpPr>
          <p:cNvPr id="2" name="Заголовок 1"/>
          <p:cNvSpPr>
            <a:spLocks noGrp="1"/>
          </p:cNvSpPr>
          <p:nvPr>
            <p:ph type="title"/>
          </p:nvPr>
        </p:nvSpPr>
        <p:spPr>
          <a:xfrm rot="240000">
            <a:off x="1152461" y="317862"/>
            <a:ext cx="3350423" cy="5302482"/>
          </a:xfrm>
        </p:spPr>
        <p:txBody>
          <a:bodyPr>
            <a:noAutofit/>
          </a:bodyPr>
          <a:lstStyle/>
          <a:p>
            <a:r>
              <a:rPr lang="ru-RU" sz="1200" dirty="0" smtClean="0"/>
              <a:t> </a:t>
            </a:r>
            <a:r>
              <a:rPr lang="ru-RU" sz="1200" b="1" dirty="0" smtClean="0"/>
              <a:t>ОСИНА</a:t>
            </a:r>
            <a:r>
              <a:rPr lang="ru-RU" sz="1200" dirty="0" smtClean="0"/>
              <a:t/>
            </a:r>
            <a:br>
              <a:rPr lang="ru-RU" sz="1200" dirty="0" smtClean="0"/>
            </a:br>
            <a:r>
              <a:rPr lang="ru-RU" sz="1200" dirty="0" smtClean="0"/>
              <a:t>Растёт </a:t>
            </a:r>
            <a:r>
              <a:rPr lang="ru-RU" sz="1200" dirty="0"/>
              <a:t>по всей России, даже за полярным кругом. Доживает до 100 лет, достигая 25-39 м в высоту, имеет гладкий светло- оливковый ствол. Округлые листья почти всегда дрожат.</a:t>
            </a:r>
            <a:br>
              <a:rPr lang="ru-RU" sz="1200" dirty="0"/>
            </a:br>
            <a:r>
              <a:rPr lang="ru-RU" sz="1200" dirty="0" smtClean="0"/>
              <a:t>Очень </a:t>
            </a:r>
            <a:r>
              <a:rPr lang="ru-RU" sz="1200" dirty="0"/>
              <a:t>любят зайцы и мыши горьковатую осиновую кору. Осиной кормятся лоси, олени, косули, бобры</a:t>
            </a:r>
            <a:r>
              <a:rPr lang="ru-RU" sz="1200" dirty="0" smtClean="0"/>
              <a:t>... Но не переводится это дерево в наших лесах, удерживая второе (после берёзы) место по площади.</a:t>
            </a:r>
            <a:r>
              <a:rPr lang="ru-RU" sz="1200" dirty="0"/>
              <a:t/>
            </a:r>
            <a:br>
              <a:rPr lang="ru-RU" sz="1200" dirty="0"/>
            </a:br>
            <a:r>
              <a:rPr lang="ru-RU" sz="1200" dirty="0"/>
              <a:t/>
            </a:r>
            <a:br>
              <a:rPr lang="ru-RU" sz="1200" dirty="0"/>
            </a:br>
            <a:r>
              <a:rPr lang="ru-RU" sz="1200" dirty="0"/>
              <a:t>Осина обладает уникальными свойствами, о которых узнали только тогда, когда изобрели спички (в 30-х годах XIX века). Древесина её великолепно режется и отлично пропитывается веществами, благодаря которым спичка не тлеет, а гаснет сразу (это очень важно для предупреждения пожаров). И поэтому нет древесины лучше для изготовления спичек, чем осиновая.</a:t>
            </a:r>
            <a:br>
              <a:rPr lang="ru-RU" sz="1200" dirty="0"/>
            </a:br>
            <a:r>
              <a:rPr lang="ru-RU" sz="1200" dirty="0"/>
              <a:t>Осину вывозили из России в другие страны. А оттуда в Россию везли спички, своих спичечных фабрик не хватало...</a:t>
            </a:r>
            <a:br>
              <a:rPr lang="ru-RU" sz="1200" dirty="0"/>
            </a:br>
            <a:r>
              <a:rPr lang="ru-RU" sz="1200" dirty="0"/>
              <a:t>Весну осина встречает одной из первых. Листьев на ней в это время ещё нет. Соцветия - серёжки. Опыляется она ветром. У каждого семени - парашют из тонких волосков. </a:t>
            </a:r>
          </a:p>
        </p:txBody>
      </p:sp>
      <p:pic>
        <p:nvPicPr>
          <p:cNvPr id="4" name="Рисунок 3"/>
          <p:cNvPicPr>
            <a:picLocks noChangeAspect="1"/>
          </p:cNvPicPr>
          <p:nvPr/>
        </p:nvPicPr>
        <p:blipFill rotWithShape="1">
          <a:blip r:embed="rId3">
            <a:extLst>
              <a:ext uri="{BEBA8EAE-BF5A-486C-A8C5-ECC9F3942E4B}">
                <a14:imgProps xmlns:a14="http://schemas.microsoft.com/office/drawing/2010/main">
                  <a14:imgLayer r:embed="rId4">
                    <a14:imgEffect>
                      <a14:backgroundRemoval t="6417" b="92250" l="8690" r="45060"/>
                    </a14:imgEffect>
                  </a14:imgLayer>
                </a14:imgProps>
              </a:ext>
              <a:ext uri="{28A0092B-C50C-407E-A947-70E740481C1C}">
                <a14:useLocalDpi xmlns:a14="http://schemas.microsoft.com/office/drawing/2010/main" val="0"/>
              </a:ext>
            </a:extLst>
          </a:blip>
          <a:srcRect l="8571" t="6409" r="54805" b="7773"/>
          <a:stretch/>
        </p:blipFill>
        <p:spPr>
          <a:xfrm rot="-180000">
            <a:off x="4909148" y="546966"/>
            <a:ext cx="2809402" cy="4702260"/>
          </a:xfrm>
          <a:prstGeom prst="rect">
            <a:avLst/>
          </a:prstGeom>
        </p:spPr>
      </p:pic>
      <p:sp>
        <p:nvSpPr>
          <p:cNvPr id="5" name="Управляющая кнопка: назад 4">
            <a:hlinkClick r:id="rId5" action="ppaction://hlinksldjump" highlightClick="1"/>
          </p:cNvPr>
          <p:cNvSpPr/>
          <p:nvPr/>
        </p:nvSpPr>
        <p:spPr>
          <a:xfrm>
            <a:off x="8532554" y="6309282"/>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6" name="Рисунок 5">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180528" y="5748037"/>
            <a:ext cx="1122491" cy="1122491"/>
          </a:xfrm>
          <a:prstGeom prst="rect">
            <a:avLst/>
          </a:prstGeom>
        </p:spPr>
      </p:pic>
    </p:spTree>
    <p:extLst>
      <p:ext uri="{BB962C8B-B14F-4D97-AF65-F5344CB8AC3E}">
        <p14:creationId xmlns:p14="http://schemas.microsoft.com/office/powerpoint/2010/main" val="2463451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477000"/>
          </a:xfrm>
          <a:prstGeom prst="rect">
            <a:avLst/>
          </a:prstGeom>
        </p:spPr>
      </p:pic>
      <p:sp>
        <p:nvSpPr>
          <p:cNvPr id="3" name="Управляющая кнопка: назад 2">
            <a:hlinkClick r:id="rId3" action="ppaction://hlinksldjump" highlightClick="1"/>
          </p:cNvPr>
          <p:cNvSpPr/>
          <p:nvPr/>
        </p:nvSpPr>
        <p:spPr>
          <a:xfrm>
            <a:off x="7985564" y="5899851"/>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48264" y="2585986"/>
            <a:ext cx="1656184" cy="2234786"/>
          </a:xfrm>
          <a:prstGeom prst="rect">
            <a:avLst/>
          </a:prstGeom>
        </p:spPr>
      </p:pic>
      <p:sp>
        <p:nvSpPr>
          <p:cNvPr id="5" name="Скругленный прямоугольник 4">
            <a:hlinkClick r:id="rId6" action="ppaction://hlinksldjump"/>
          </p:cNvPr>
          <p:cNvSpPr/>
          <p:nvPr/>
        </p:nvSpPr>
        <p:spPr>
          <a:xfrm>
            <a:off x="5411600" y="2254657"/>
            <a:ext cx="2865045"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Прямоугольник 5">
            <a:hlinkClick r:id="rId6" action="ppaction://hlinksldjump"/>
          </p:cNvPr>
          <p:cNvSpPr/>
          <p:nvPr/>
        </p:nvSpPr>
        <p:spPr>
          <a:xfrm>
            <a:off x="5181475" y="2268305"/>
            <a:ext cx="3325297" cy="584775"/>
          </a:xfrm>
          <a:prstGeom prst="rect">
            <a:avLst/>
          </a:prstGeom>
          <a:noFill/>
        </p:spPr>
        <p:txBody>
          <a:bodyPr wrap="square" lIns="91440" tIns="45720" rIns="91440" bIns="45720">
            <a:spAutoFit/>
          </a:bodyPr>
          <a:lstStyle/>
          <a:p>
            <a:pPr algn="ctr"/>
            <a:r>
              <a:rPr lang="ru-RU" sz="32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Энциклопедия</a:t>
            </a:r>
            <a:endParaRPr lang="ru-RU" sz="32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8" name="Picture 8" descr="C:\Users\USER\Downloads\Обучающие карточки. Деревья (jpg)\Деревья (1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592" y="1068997"/>
            <a:ext cx="3816424" cy="51964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308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9" y="70752"/>
            <a:ext cx="9057191" cy="6624736"/>
          </a:xfrm>
          <a:prstGeom prst="rect">
            <a:avLst/>
          </a:prstGeom>
        </p:spPr>
      </p:pic>
      <p:sp>
        <p:nvSpPr>
          <p:cNvPr id="2" name="Заголовок 1"/>
          <p:cNvSpPr>
            <a:spLocks noGrp="1"/>
          </p:cNvSpPr>
          <p:nvPr>
            <p:ph type="title"/>
          </p:nvPr>
        </p:nvSpPr>
        <p:spPr>
          <a:xfrm rot="240000">
            <a:off x="1144832" y="335156"/>
            <a:ext cx="3350423" cy="5302482"/>
          </a:xfrm>
        </p:spPr>
        <p:txBody>
          <a:bodyPr>
            <a:noAutofit/>
          </a:bodyPr>
          <a:lstStyle/>
          <a:p>
            <a:r>
              <a:rPr lang="ru-RU" sz="1200" dirty="0" smtClean="0"/>
              <a:t> </a:t>
            </a:r>
            <a:r>
              <a:rPr lang="ru-RU" sz="1200" b="1" dirty="0" smtClean="0"/>
              <a:t>БЕРЁЗА</a:t>
            </a:r>
            <a:r>
              <a:rPr lang="ru-RU" sz="1200" dirty="0" smtClean="0"/>
              <a:t/>
            </a:r>
            <a:br>
              <a:rPr lang="ru-RU" sz="1200" dirty="0" smtClean="0"/>
            </a:br>
            <a:r>
              <a:rPr lang="ru-RU" sz="1200" dirty="0"/>
              <a:t>Береза - это одно из самых известных деревьев для жителей нашей </a:t>
            </a:r>
            <a:r>
              <a:rPr lang="ru-RU" sz="1200" dirty="0" smtClean="0"/>
              <a:t>страны.  </a:t>
            </a:r>
            <a:r>
              <a:rPr lang="ru-RU" sz="1200" dirty="0"/>
              <a:t>Имеет белый ствол, который покрыт горизонтальными черными полосками. Не массивный и тонкий ствол, тонкие ветви березы выделяют ее среди других. У березы легкая подвижная крона с гибкими ветвями. Листья березы с одного края имеют зубчики, а с другого закруглены, по форме похожи на ромб очень яркого зеленого цвета. </a:t>
            </a:r>
            <a:r>
              <a:rPr lang="ru-RU" sz="1200" dirty="0" smtClean="0"/>
              <a:t/>
            </a:r>
            <a:br>
              <a:rPr lang="ru-RU" sz="1200" dirty="0" smtClean="0"/>
            </a:br>
            <a:r>
              <a:rPr lang="ru-RU" sz="1200" dirty="0" smtClean="0"/>
              <a:t>С </a:t>
            </a:r>
            <a:r>
              <a:rPr lang="ru-RU" sz="1200" dirty="0"/>
              <a:t>наступлением весны вместо листьев на березе сначала появляются "сережки", которые являются мелкими цветочками дерева. Весной люди собирают березовый сок, традиционный напиток, который добывают из ствола дерева, этот напиток полон витаминов. </a:t>
            </a:r>
            <a:br>
              <a:rPr lang="ru-RU" sz="1200" dirty="0"/>
            </a:br>
            <a:r>
              <a:rPr lang="ru-RU" sz="1200" dirty="0"/>
              <a:t>Раньше, до изобретения бумаги, использовали березовую кору молодых деревьев для письма. Березу применяли так же в лечебных целях и до сих пор продолжают использовать ее лечебные свойства. Настаивают отвары из листьев и почек дерева, которые помогают справиться с авитаминозом. </a:t>
            </a:r>
            <a:r>
              <a:rPr lang="ru-RU" sz="1200" dirty="0" smtClean="0"/>
              <a:t>А </a:t>
            </a:r>
            <a:r>
              <a:rPr lang="ru-RU" sz="1200" dirty="0"/>
              <a:t>из березовых </a:t>
            </a:r>
            <a:r>
              <a:rPr lang="ru-RU" sz="1200" dirty="0" smtClean="0"/>
              <a:t>веточек </a:t>
            </a:r>
            <a:r>
              <a:rPr lang="ru-RU" sz="1200" dirty="0"/>
              <a:t>делают веники для традиционной бани.</a:t>
            </a:r>
            <a:br>
              <a:rPr lang="ru-RU" sz="1200" dirty="0"/>
            </a:br>
            <a:endParaRPr lang="ru-RU" sz="1200" dirty="0"/>
          </a:p>
        </p:txBody>
      </p:sp>
      <p:sp>
        <p:nvSpPr>
          <p:cNvPr id="5" name="Управляющая кнопка: назад 4">
            <a:hlinkClick r:id="rId3" action="ppaction://hlinksldjump" highlightClick="1"/>
          </p:cNvPr>
          <p:cNvSpPr/>
          <p:nvPr/>
        </p:nvSpPr>
        <p:spPr>
          <a:xfrm>
            <a:off x="8532554" y="6309282"/>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6" name="Рисунок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73" r="100000"/>
                    </a14:imgEffect>
                  </a14:imgLayer>
                </a14:imgProps>
              </a:ext>
              <a:ext uri="{28A0092B-C50C-407E-A947-70E740481C1C}">
                <a14:useLocalDpi xmlns:a14="http://schemas.microsoft.com/office/drawing/2010/main" val="0"/>
              </a:ext>
            </a:extLst>
          </a:blip>
          <a:stretch>
            <a:fillRect/>
          </a:stretch>
        </p:blipFill>
        <p:spPr>
          <a:xfrm flipH="1">
            <a:off x="-180528" y="5748037"/>
            <a:ext cx="1122491" cy="1122491"/>
          </a:xfrm>
          <a:prstGeom prst="rect">
            <a:avLst/>
          </a:prstGeom>
        </p:spPr>
      </p:pic>
      <p:pic>
        <p:nvPicPr>
          <p:cNvPr id="7" name="Рисунок 6"/>
          <p:cNvPicPr>
            <a:picLocks noChangeAspect="1"/>
          </p:cNvPicPr>
          <p:nvPr/>
        </p:nvPicPr>
        <p:blipFill rotWithShape="1">
          <a:blip r:embed="rId7">
            <a:extLst>
              <a:ext uri="{BEBA8EAE-BF5A-486C-A8C5-ECC9F3942E4B}">
                <a14:imgProps xmlns:a14="http://schemas.microsoft.com/office/drawing/2010/main">
                  <a14:imgLayer r:embed="rId8">
                    <a14:imgEffect>
                      <a14:backgroundRemoval t="179" b="100000" l="31707" r="65854"/>
                    </a14:imgEffect>
                  </a14:imgLayer>
                </a14:imgProps>
              </a:ext>
              <a:ext uri="{28A0092B-C50C-407E-A947-70E740481C1C}">
                <a14:useLocalDpi xmlns:a14="http://schemas.microsoft.com/office/drawing/2010/main" val="0"/>
              </a:ext>
            </a:extLst>
          </a:blip>
          <a:srcRect l="31907" r="34046"/>
          <a:stretch/>
        </p:blipFill>
        <p:spPr>
          <a:xfrm rot="-240000">
            <a:off x="4860032" y="70752"/>
            <a:ext cx="2659207" cy="5334000"/>
          </a:xfrm>
          <a:prstGeom prst="rect">
            <a:avLst/>
          </a:prstGeom>
        </p:spPr>
      </p:pic>
    </p:spTree>
    <p:extLst>
      <p:ext uri="{BB962C8B-B14F-4D97-AF65-F5344CB8AC3E}">
        <p14:creationId xmlns:p14="http://schemas.microsoft.com/office/powerpoint/2010/main" val="2359283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477000"/>
          </a:xfrm>
          <a:prstGeom prst="rect">
            <a:avLst/>
          </a:prstGeom>
        </p:spPr>
      </p:pic>
      <p:sp>
        <p:nvSpPr>
          <p:cNvPr id="3" name="Управляющая кнопка: назад 2">
            <a:hlinkClick r:id="rId3" action="ppaction://hlinksldjump" highlightClick="1"/>
          </p:cNvPr>
          <p:cNvSpPr/>
          <p:nvPr/>
        </p:nvSpPr>
        <p:spPr>
          <a:xfrm>
            <a:off x="7985564" y="5899851"/>
            <a:ext cx="521208"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48264" y="2585986"/>
            <a:ext cx="1656184" cy="2234786"/>
          </a:xfrm>
          <a:prstGeom prst="rect">
            <a:avLst/>
          </a:prstGeom>
        </p:spPr>
      </p:pic>
      <p:sp>
        <p:nvSpPr>
          <p:cNvPr id="5" name="Скругленный прямоугольник 4">
            <a:hlinkClick r:id="rId6" action="ppaction://hlinksldjump"/>
          </p:cNvPr>
          <p:cNvSpPr/>
          <p:nvPr/>
        </p:nvSpPr>
        <p:spPr>
          <a:xfrm>
            <a:off x="5411600" y="2254657"/>
            <a:ext cx="2865045"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Прямоугольник 5">
            <a:hlinkClick r:id="rId6" action="ppaction://hlinksldjump"/>
          </p:cNvPr>
          <p:cNvSpPr/>
          <p:nvPr/>
        </p:nvSpPr>
        <p:spPr>
          <a:xfrm>
            <a:off x="5181475" y="2268305"/>
            <a:ext cx="3325297" cy="584775"/>
          </a:xfrm>
          <a:prstGeom prst="rect">
            <a:avLst/>
          </a:prstGeom>
          <a:noFill/>
        </p:spPr>
        <p:txBody>
          <a:bodyPr wrap="square" lIns="91440" tIns="45720" rIns="91440" bIns="45720">
            <a:spAutoFit/>
          </a:bodyPr>
          <a:lstStyle/>
          <a:p>
            <a:pPr algn="ctr"/>
            <a:r>
              <a:rPr lang="ru-RU" sz="3200" b="1" dirty="0" smtClean="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rPr>
              <a:t>Энциклопедия</a:t>
            </a:r>
            <a:endParaRPr lang="ru-RU" sz="3200" b="1" dirty="0">
              <a:ln w="31550" cmpd="sng">
                <a:solidFill>
                  <a:schemeClr val="accent3">
                    <a:lumMod val="75000"/>
                  </a:schemeClr>
                </a:solidFill>
                <a:prstDash val="solid"/>
              </a:ln>
              <a:solidFill>
                <a:srgbClr val="FFFF00"/>
              </a:solidFill>
              <a:effectLst>
                <a:outerShdw blurRad="41275" dist="12700" dir="12000000" algn="tl" rotWithShape="0">
                  <a:srgbClr val="000000">
                    <a:alpha val="40000"/>
                  </a:srgbClr>
                </a:outerShdw>
              </a:effectLst>
            </a:endParaRPr>
          </a:p>
        </p:txBody>
      </p:sp>
      <p:pic>
        <p:nvPicPr>
          <p:cNvPr id="9" name="Picture 4" descr="C:\Users\USER\Downloads\Обучающие карточки. Деревья (jpg)\Деревья (0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6136" y="980728"/>
            <a:ext cx="4062317" cy="52791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171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4103</TotalTime>
  <Words>344</Words>
  <Application>Microsoft Office PowerPoint</Application>
  <PresentationFormat>Экран (4:3)</PresentationFormat>
  <Paragraphs>164</Paragraphs>
  <Slides>46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46</vt:i4>
      </vt:variant>
    </vt:vector>
  </HeadingPairs>
  <TitlesOfParts>
    <vt:vector size="47"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 ОСИНА Растёт по всей России, даже за полярным кругом. Доживает до 100 лет, достигая 25-39 м в высоту, имеет гладкий светло- оливковый ствол. Округлые листья почти всегда дрожат. Очень любят зайцы и мыши горьковатую осиновую кору. Осиной кормятся лоси, олени, косули, бобры... Но не переводится это дерево в наших лесах, удерживая второе (после берёзы) место по площади.  Осина обладает уникальными свойствами, о которых узнали только тогда, когда изобрели спички (в 30-х годах XIX века). Древесина её великолепно режется и отлично пропитывается веществами, благодаря которым спичка не тлеет, а гаснет сразу (это очень важно для предупреждения пожаров). И поэтому нет древесины лучше для изготовления спичек, чем осиновая. Осину вывозили из России в другие страны. А оттуда в Россию везли спички, своих спичечных фабрик не хватало... Весну осина встречает одной из первых. Листьев на ней в это время ещё нет. Соцветия - серёжки. Опыляется она ветром. У каждого семени - парашют из тонких волосков. </vt:lpstr>
      <vt:lpstr>Презентация PowerPoint</vt:lpstr>
      <vt:lpstr> БЕРЁЗА Береза - это одно из самых известных деревьев для жителей нашей страны.  Имеет белый ствол, который покрыт горизонтальными черными полосками. Не массивный и тонкий ствол, тонкие ветви березы выделяют ее среди других. У березы легкая подвижная крона с гибкими ветвями. Листья березы с одного края имеют зубчики, а с другого закруглены, по форме похожи на ромб очень яркого зеленого цвета.  С наступлением весны вместо листьев на березе сначала появляются "сережки", которые являются мелкими цветочками дерева. Весной люди собирают березовый сок, традиционный напиток, который добывают из ствола дерева, этот напиток полон витаминов.  Раньше, до изобретения бумаги, использовали березовую кору молодых деревьев для письма. Березу применяли так же в лечебных целях и до сих пор продолжают использовать ее лечебные свойства. Настаивают отвары из листьев и почек дерева, которые помогают справиться с авитаминозом. А из березовых веточек делают веники для традиционной бани. </vt:lpstr>
      <vt:lpstr>Презентация PowerPoint</vt:lpstr>
      <vt:lpstr> ОЛЬХА  Ольха -  дерево до 20 м высотой.  Обладает стройным стволом 60-70 см в диаметре с тёмно-бурой корой. Листья тёмно-зелёные, зубчатые. Доживает до 100 лет, цветёт в марте-апреле. Осенью листья ольхи не меняют цвета. Какими зелёными были, такими и опадают. У этого дерева замечена и другая особенность. Естественная окраска ольховой древесины почти белая. Но стоит ольху спилить, срез прямо на глазах начинает краснеть. А когда подсохнет, станет нежно-розовым. В древесном угле, полученном из ольхи, много мелких пор. А это как раз то, что требуется для специального активированного угля, который применяется в противогазах и фильтрах для очистки воды. Хорошая пористость способствует лучшему поглощению ядовитых веществ. Древесина ольхи используется в столярном и токарном производстве. Ольховые дрова хорошо горят и дают много тепла.</vt:lpstr>
      <vt:lpstr>Презентация PowerPoint</vt:lpstr>
      <vt:lpstr> ТОПОЛЬ  Растёт на влажных почвах в средней полосе, на юге европейской части России, в Западной Сибири. Мощное дерево до 30-35 м высотой с крупноветвистой кроной. У тополя есть корни, глубоко идущие в почву, и корни, расположенные горизонтально поверхности земли, которые достигают 25 м в длину и дают корневые отпрыски. Кора ствола светло-серая, гладкая; лишь у старых деревьев кора в нижней части ствола чернеет и покрывается глубокими трещинами. Тополь чаще других деревьев используют при озеленении улиц. Кроме быстрого роста, у него есть и другие преимущества. В городе тополь играет роль санитара. Он очищает воздух от пыли и копоти и выделяет в атмосферу большое количество кислорода. Древесина у тополя мягкая и легкая. Из нее делают фанеру, бумагу. Тополиные почки используют в косметологии.</vt:lpstr>
      <vt:lpstr>Презентация PowerPoint</vt:lpstr>
      <vt:lpstr> ЛИПА Растёт в лесной зоне России, в Западной Сибири, на Алтае, Дальнем Востоке. Стройное дерево до 30 м высотой, с овальной кроной, сильным корнем. Липа может дожить до 500 лет, но обычно живёт 150-200 лет. Цветёт в июне-июле. Цветки собраны в соцветия с жёлто-зелёным крылышком. Привлекают насекомых-опылителей и это крылышко, и яркость самих цветков, и их аромат. Пчёлы, шмели, бабочки, цветочные мухи собираются на липе, а после захода солнца - бабочки ночные, жуки, златоглазки. Насекомые 70 видов посещают липу. Всем хватает пыльцы и нектара. Зимой на голых веточках липы заметны черные плоды - орешки. Висят орешки небольшими гроздьями, у каждой грозди по крылышку. Крылышки помогают липе расселяться.  Желтоватая древесина липы не трескается, не коробится при сушке. Резьба, украшающая Зимний дворец в Петербурге и Останкинский дворец в Москве, - из липы. Русские матрёшки, расписная хохломская посуда, другие произведения искусства - из липы. Мебель, тара, фанера - всё из липы. .</vt:lpstr>
      <vt:lpstr>Презентация PowerPoint</vt:lpstr>
      <vt:lpstr> КЛЁН В России растёт более 20 видов клёна: в европейской её части и на Дальнем Востоке. Листья клёна остролистного крупные, округло-угловатой формы, с большими острыми выступами по краю.  Дерево до 30 м высотой, до 1 м в диаметре, с пышной кроной. Ствол покрыт серой корой в мелких трещинках. У молодых побегов кора красноватая. Плоды созревают в сентябре. На листьях клёна не увидишь повреждений, сделанных гусеницами и жуками, - насекомые не трогают его листву. Клён цветёт весной Цветущий клён заметен издалека: в кроне дерева на голых ветвях виднеется много зеленовато- жёлтых соцветий. Все цветки содержат нектар и охотно опыляются пчёлами. Клён - один из лучших медоносов. Плод клёна состоит из двух крылатых плодиков, торчащих в разные стороны и приросших друг к другу. Древесный сок клёна сладок. Даже в нашем обычном клёне - остролистном - до 5% сахара. А в канадском - в 4 раза больше. Поэтому его и называют сахарным. Клён имеет довольно ценную древесину.</vt:lpstr>
      <vt:lpstr>Презентация PowerPoint</vt:lpstr>
      <vt:lpstr>ЧЕРЁМУХА В России растёт на влажных почвах в лесах европейской части страны, большей части Сибири и Дальнего Востока. Небольшое дерево 8-13 м высотой. Кора чёрная с горько- миндальным запахом. Листья в виде эллипса 6-12 см длиной, заострённые. На черешках имеются желёзки с нектаром, привлекающие Муравьёв, которые отпугивают от черёмухи вредителей. Ещё в начале мая разворачиваются у черёмухи острые почки. Растение покрывается пышным белым нарядом, в лесу распространяется приятный, но удушающий аромат. Издали светятся белые кисти. Они предназначены для насекомых. Черёмуха - прекрасный медонос. В конце лета появляются округлые блестящие чёрные ягоды-костянки. Они очень сладкие и сочные, но с вяжущим вкусом. В плодах есть сахар, дубильные вещества, яблочная и лимонная кислоты, эфирное масло. Из её плодов варят кисели, делают наливки. Корой черёмухи окрашивают ткани в зелёный или буро-красный цвет. Твёрдая и упругая древесина используется в мебельной промышленности. </vt:lpstr>
      <vt:lpstr>Презентация PowerPoint</vt:lpstr>
      <vt:lpstr>ИВА В России растёт по всей стране, кроме Арктики и востока Сибири, в основном по берегам рек и в сырых местах. Дерево имеет высоту до 25-30 м и ствол до 3 м в диаметре, покрытый серой корой с глубокими трещинами. Крона шаровидной формы. Живёт ива до 80-100 лет. Цветёт в апреле-мае. Её любимые места - берега рек и прудов У ивы так легко отрастают корни, что ей ничего не стоит прижиться на новом месте. Поэтому ивами часто укрепляют берега каналов и водохранилищ, откосы плотин. Весной сладковатый аромат  ивы разносится по всему лесу. Цветки у неё очень мелкие, всего в несколько миллиметров. Ивовая кора - хороший дубитель. Русские кожемяки с древних времён вымачивали коровьи и лосиные шкуры вместе с ивовой корой. И получалась отличная кожа - юфть. Юфть ценилась за прочность и шла на выделку обуви, сёдел и ремней. И в наши дни ивовую кору применяют для дубления кож. Из коры также получают лекарства. Русские знахари с её помощью снимали боль: содержащиеся в ивовой коре целебные вещества сродни аспирину. </vt:lpstr>
      <vt:lpstr>Презентация PowerPoint</vt:lpstr>
      <vt:lpstr> ДУБ  Дуб обыкновенный, или черешчатый, растёт в европейской части России. Дуб - громадное дерево, до 40 м высотой, с толстым стволом и извилистыми крепкими сучьями.  Дубы очень любят свет, и их побеги меняют направление роста несколько раз в сезон - в зависимости от освещения. Ветви у старых дубов имеют причудливые изгибы. Жёлуди, как всякие плоды, появляются на месте цветков, растут и формируются в начале августа. Жёлудь изумителен по виду: продолговатая форма, «отполированность», защитный коричневатый цвет - вот отличительные характеристики этого плода. Жёлуди очень питательны, но дубильные вещества придают им вяжущий, горьковатый вкус. Если же удалить эти вещества, то из желудей получится питательный продукт, из которого можно делать кашу, лепёшки и даже торты. Древесина дуба особенно прочна, и дубовые брёвна, попав в воду, не гниют, а становятся чёрными и ещё более крепкими.   </vt:lpstr>
      <vt:lpstr>Презентация PowerPoint</vt:lpstr>
      <vt:lpstr>КАШТАН Конский каштан – величественное дерево с раскидистой, плотной, равномерной высокосводчатой кроной. Ствол у взрослых деревьев очень мощный, обычно прямой. В высоту это дерево достигает 25–30 метров. Ранней весной на каштане возникают крупные клейкие зеленовато-розовые почки. Спустя несколько дней из них появляются оригинальные большие листья, разделенные на 5–7 листочков. В начале мая каштан цветет. Цветочки у него очень красивые – пирамидальные метелки высотой до 30 сантиметров, состоящие из крупных белых цветков с желтоватыми или красноватыми капельками сока. Цветы, напоминающие свечи на новогодней елке, придают дереву неповторимый облик.  Древесину конского каштана используют в мебельном производстве для изготовления высококачественных бочек. Экстракт, приготовленный из коры, используют для дубления кожи, окраски хлопчатобумажных, шерстяных и шелковых тканей в темно-коричневый и оливковый цвет. Из молодых ветвей плетут корзины.</vt:lpstr>
      <vt:lpstr>Презентация PowerPoint</vt:lpstr>
      <vt:lpstr> ЯСЕНЬ Ясень произрастает в основном в европейской части России и растет в широколиственных лесах, не далеко от рек. Название дерева происходит от слова "ясный", которое он получило за полупрозрачную крону.  Ясень - крупное дерево, которое хорошо растет на влажной и плодородной почве. Способно достигать в высоту до 40 метров, а ширина ствола может доходит в диаметре до 1,5 метров. У дерева мощная корневая система, которая включает в себя поверхностные корни. Листья ясеня сложные - 20-35 см в длину.  Ясень зацветает в конце апреля и начале мая. У него мелкие цветки, собранные в соцветия из которых образуются "крылатые" плоды, длинной 4-5 см. Они созревают в конце осени и остаются на дереве в течении всей зимы. За все это время они разносятся ветром и рассеиваются по местности или служат кормом для птиц. Дерево используют в озеленении городов. Кроме этого у ясеня ценная древесина из которой производят мебель, спортивные приспособления. А так же ценную древесину применяют ее для внутренней отделки самолетов и вагонов.</vt:lpstr>
      <vt:lpstr>Презентация PowerPoint</vt:lpstr>
      <vt:lpstr> СОСНА  Сосна - дерево высотой от 20 до 40 м. Сверху её ствол медно-красный, блестит на солнце. Снизу кора коричневая. Сосна доживает обычно до 350 лет. Человек использует сосну во многих сферах своей жизни. Её сажают вдоль железных дорог, на берегах водоёмов, на склонах гор и по берегам рек.  Древесина идёт на строительные материалы и производство мебели.  Смола-живица перерабатывается в канифоль и скипидар. Из смолы древних хвойных деревьев образовался драгоценный янтарь, из которого делают красивые украшения. Канифолью натирают смычки скрипок, она идёт на изготовление мыла, лаков, сургуча, на проклейку бумаги. Из коры, хвои, семян получают ценное масло, витамин С, дубильные вещества. Сосна служит не только человеку. Почти на протяжении всего года хвоей питается глухарь. Для лося лучший зимний корм - сосновые побеги и их кора. Белки, бурундуки, птицы лакомятся семенами, которые ловко извлекают из шишек. </vt:lpstr>
      <vt:lpstr>Презентация PowerPoint</vt:lpstr>
      <vt:lpstr> КЕДР  Кедр - вечнозелёное хвойное дерево, которое имеет тёмно-серый ствол и раскидистую крону. Сибирский кедр, распространённый в России, на самом деле является кедровой сосной. Листья игольчатые, колючие, растут пучками. По всей кроне разбросаны яйцеобразные шишки, орешки которых являются любимым лакомством не только лесных обитателей, но и людей. У кедра прочная древесина, из которой строят дома и корабли, делают дорогую мебель. Древние египтяне хоронили своих фараонов в саркофагах из кедрового дерева. Издавна кедр используют в лечебных целях: препараты, изготовленные из этого растения, укрепляют имунную систему, используются как успокаивающее и антисептическое (обеззараживающее) средство. Эфирные масла применяют в косметологии. </vt:lpstr>
      <vt:lpstr>Презентация PowerPoint</vt:lpstr>
      <vt:lpstr> ПИХТА Растёт на северо-востоке европейской части России и почти по всей Сибири. Это вечнозелёное дерево до 30 м высотой с красивой пирамидальной кроной. Кора гладкая, тёмно- серая, с утолщениями, заполненными душистой живицей. Хвоя мягкая, неколючая, ароматная, длиной до 3 см, тёмно-зелёная, блестящая. Дерево кажется более пушистым, чем ёлка. В Западной Европе именно пихта, а не ель является новогодним деревом. В пихтовом лесу очень темно. Ни сосна, ни ель не могут расти под пихтой. Растение теневыносливо, переносит сильные морозы, но не выносит задымления и загрязнения воздуха. Пихта - близкая родственница сосны, но ростом ниже, кроной меньше.  Древесина мягкая, светло-жёлтого цвета, легко обрабатывается и хорошо покрывается лаком. Её используют в производстве целлюлозы, для изготовления музыкальных инструментов. Из коры делают бальзам, из живицы - скипидар, а из хвои и шишек - эфирное масло, служащее сырьём для получения камфары, из которой производят медицинские препараты.  </vt:lpstr>
      <vt:lpstr>Презентация PowerPoint</vt:lpstr>
      <vt:lpstr> ЛИСТВЕННИЦА Деревья лиственницы - настоящие лесные великаны: ствол 30-40 м в высоту, до 2 м в диаметре. Ветки у лиственницы редкие. Листья - мягкие плоские иголки, сидят пучками или вьются спиральками. Держатся они всего год. Каждую осень лиственница сбрасывает свои иголки, словно берёза или осина - листья.  Лиственница очень светолюбива.. Лиственница неприхотлива, растёт на разных почвах. Может расти и далеко на севере, в тундре, где не встретишь никакое другое дерево.  В конце лета или ранней осенью лиственница предстаёт в праздничном, золотисто-оранжевом наряде. Кажется, что суровая сибирская тайга озарена нежным золотистым сиянием. Древесина лиственницы тяжёлая, смолистая, крепкая. Брёвна долго сохраняются в воде, не загнивая, благодаря чему используются для различных подводных сооружений (свай мостов, причалов, плотин т. д.). Хороша древесина также для рудничных стоек, шпал. Её применяют при постройке кораблей. </vt:lpstr>
      <vt:lpstr>Презентация PowerPoint</vt:lpstr>
      <vt:lpstr> ЕЛЬ  К роду елей относятся 45 видов, растущих по всему свету. Есть ели с голубоватой, синевато-белой и золотисто-жёлтой хвоей. Стволы у некоторых елей достигают 2 м в диаметре, а высота деревьев - 40-50 м. Живёт ель до 500 лет. Образует стройную пирамиду кроны с приподнятыми на концах ветвями. Ствол крупный, прямой, покрыт красновато-коричневой чешуйчатой корой. Хвоинки колючие, четырёхгранные, острые. Шишки у ели узкие и длинные. В конце зимы они открываются и оттуда вылетают семена. Крылатые семена подхватывает ветер и уносит далеко от родного дерева. Из семян вырастают молодые нежные ёлочки.  Ель считают вечнозелёной. Но хвоя у неё не вечная. Иголочки каждые 7-9 лет опадают. Древесина идёт на изготовление бумаги, мебели, на строевой и пильный лес. Резонансная ель (ель, выросшая в горах) идёт на изготовление музыкальных инструментов. Ель даёт живицу, в которой содержится канифоль и скипидар.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DNS</cp:lastModifiedBy>
  <cp:revision>206</cp:revision>
  <dcterms:created xsi:type="dcterms:W3CDTF">2013-04-08T17:36:49Z</dcterms:created>
  <dcterms:modified xsi:type="dcterms:W3CDTF">2020-11-07T13:31:13Z</dcterms:modified>
</cp:coreProperties>
</file>