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6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4" r:id="rId12"/>
    <p:sldId id="269" r:id="rId13"/>
    <p:sldId id="265" r:id="rId14"/>
    <p:sldId id="270" r:id="rId15"/>
    <p:sldId id="266" r:id="rId16"/>
    <p:sldId id="271" r:id="rId17"/>
    <p:sldId id="267" r:id="rId18"/>
    <p:sldId id="268" r:id="rId19"/>
    <p:sldId id="275" r:id="rId20"/>
    <p:sldId id="278" r:id="rId21"/>
    <p:sldId id="280" r:id="rId22"/>
    <p:sldId id="281" r:id="rId23"/>
    <p:sldId id="28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CC"/>
    <a:srgbClr val="FFC000"/>
    <a:srgbClr val="FF33CC"/>
    <a:srgbClr val="003300"/>
    <a:srgbClr val="FF6600"/>
    <a:srgbClr val="FFFF66"/>
    <a:srgbClr val="CCFFFF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3543B-2903-47D4-9BFD-7D953432BC9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136C-8017-4A3B-9DC6-2C0ADA6F1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B5AF58-D51C-4267-991C-BE3D1156D0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B5AF58-D51C-4267-991C-BE3D1156D02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http://gazaryan.com/images/stories/book-blue.png</a:t>
            </a:r>
            <a:r>
              <a:rPr lang="ru-RU" dirty="0"/>
              <a:t> – картинка книги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136C-8017-4A3B-9DC6-2C0ADA6F153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http://www.circuitstoday.com/wp-content/uploads/2012/12/audio.jpg</a:t>
            </a:r>
            <a:r>
              <a:rPr lang="ru-RU" dirty="0"/>
              <a:t> - рисунок значка звука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831AD6-EA71-4973-ADE3-ADB6FA761A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http://chinotaxaccountability.com/wp-content/uploads/2012/11/spencer-faq.jpg</a:t>
            </a:r>
            <a:r>
              <a:rPr lang="ru-RU" dirty="0"/>
              <a:t> – знак вопроса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136C-8017-4A3B-9DC6-2C0ADA6F15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http://pechatnick.com/images/publications/7/4/4/normal_53a980d2408f1.jpg</a:t>
            </a:r>
            <a:r>
              <a:rPr lang="ru-RU" dirty="0"/>
              <a:t>  - палитра </a:t>
            </a:r>
            <a:r>
              <a:rPr lang="en-US" dirty="0"/>
              <a:t>CMYK</a:t>
            </a:r>
          </a:p>
          <a:p>
            <a:r>
              <a:rPr lang="en-US" dirty="0"/>
              <a:t>http://lednik-samara.ucoz.ru/RGB_WHEEL.jpg – </a:t>
            </a:r>
            <a:r>
              <a:rPr lang="ru-RU" dirty="0"/>
              <a:t>палитра</a:t>
            </a:r>
            <a:r>
              <a:rPr lang="en-US" baseline="0"/>
              <a:t> RGB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136C-8017-4A3B-9DC6-2C0ADA6F153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http://www.inf1.info/sites/default/files/images/sound.preview.png</a:t>
            </a:r>
            <a:r>
              <a:rPr lang="ru-RU" dirty="0"/>
              <a:t> - график кодирования</a:t>
            </a:r>
          </a:p>
          <a:p>
            <a:endParaRPr 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01EB1-5668-4EE0-A996-5E7BCAAF4C3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slide" Target="slide19.xml"/><Relationship Id="rId2" Type="http://schemas.openxmlformats.org/officeDocument/2006/relationships/control" Target="../activeX/activeX1.xml"/><Relationship Id="rId16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11" Type="http://schemas.microsoft.com/office/2007/relationships/hdphoto" Target="../media/hdphoto1.wdp"/><Relationship Id="rId5" Type="http://schemas.openxmlformats.org/officeDocument/2006/relationships/image" Target="../media/image2.jpeg"/><Relationship Id="rId1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slide" Target="slide4.xml"/><Relationship Id="rId1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.xml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slide" Target="slide1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oleObject" Target="../embeddings/oleObject1.bin"/><Relationship Id="rId7" Type="http://schemas.openxmlformats.org/officeDocument/2006/relationships/slide" Target="slide1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microsoft.com/office/2007/relationships/hdphoto" Target="../media/hdphoto4.wdp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8.wmf"/><Relationship Id="rId9" Type="http://schemas.microsoft.com/office/2007/relationships/hdphoto" Target="../media/hdphoto1.wdp"/><Relationship Id="rId1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5" Type="http://schemas.openxmlformats.org/officeDocument/2006/relationships/slide" Target="slide14.xml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1.wdp"/><Relationship Id="rId3" Type="http://schemas.openxmlformats.org/officeDocument/2006/relationships/oleObject" Target="../embeddings/oleObject3.bin"/><Relationship Id="rId7" Type="http://schemas.openxmlformats.org/officeDocument/2006/relationships/image" Target="../media/image28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slide" Target="slide1.xml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openxmlformats.org/officeDocument/2006/relationships/image" Target="../media/image26.wmf"/><Relationship Id="rId9" Type="http://schemas.openxmlformats.org/officeDocument/2006/relationships/image" Target="../media/image29.png"/><Relationship Id="rId1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microsoft.com/office/2007/relationships/hdphoto" Target="../media/hdphoto9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3.png"/><Relationship Id="rId5" Type="http://schemas.openxmlformats.org/officeDocument/2006/relationships/image" Target="../media/image31.jpeg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30.jpeg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.png"/><Relationship Id="rId18" Type="http://schemas.openxmlformats.org/officeDocument/2006/relationships/image" Target="../media/image15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slide" Target="slide1.xml"/><Relationship Id="rId1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0.wdp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4.png"/><Relationship Id="rId10" Type="http://schemas.openxmlformats.org/officeDocument/2006/relationships/oleObject" Target="../embeddings/oleObject10.bin"/><Relationship Id="rId19" Type="http://schemas.microsoft.com/office/2007/relationships/hdphoto" Target="../media/hdphoto2.wdp"/><Relationship Id="rId4" Type="http://schemas.openxmlformats.org/officeDocument/2006/relationships/image" Target="../media/image26.wmf"/><Relationship Id="rId9" Type="http://schemas.openxmlformats.org/officeDocument/2006/relationships/oleObject" Target="../embeddings/oleObject9.bin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.xml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fipi.ru/ege-i-gve-11/demoversii-specifikacii-kodifikatory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slide" Target="slide1.xml"/><Relationship Id="rId11" Type="http://schemas.openxmlformats.org/officeDocument/2006/relationships/image" Target="../media/image5.wmf"/><Relationship Id="rId5" Type="http://schemas.openxmlformats.org/officeDocument/2006/relationships/image" Target="../media/image2.jpeg"/><Relationship Id="rId10" Type="http://schemas.microsoft.com/office/2007/relationships/hdphoto" Target="../media/hdphoto1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microsoft.com/office/2007/relationships/hdphoto" Target="../media/hdphoto1.wdp"/><Relationship Id="rId3" Type="http://schemas.openxmlformats.org/officeDocument/2006/relationships/slide" Target="slide21.xml"/><Relationship Id="rId7" Type="http://schemas.openxmlformats.org/officeDocument/2006/relationships/image" Target="../media/image36.png"/><Relationship Id="rId12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.xml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slide" Target="slide24.xml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microsoft.com/office/2007/relationships/hdphoto" Target="../media/hdphoto1.wdp"/><Relationship Id="rId3" Type="http://schemas.openxmlformats.org/officeDocument/2006/relationships/slide" Target="slide23.xml"/><Relationship Id="rId7" Type="http://schemas.openxmlformats.org/officeDocument/2006/relationships/image" Target="../media/image35.png"/><Relationship Id="rId12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1.xml"/><Relationship Id="rId5" Type="http://schemas.openxmlformats.org/officeDocument/2006/relationships/image" Target="../media/image15.png"/><Relationship Id="rId10" Type="http://schemas.openxmlformats.org/officeDocument/2006/relationships/image" Target="../media/image37.png"/><Relationship Id="rId4" Type="http://schemas.openxmlformats.org/officeDocument/2006/relationships/slide" Target="slide20.xml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microsoft.com/office/2007/relationships/hdphoto" Target="../media/hdphoto1.wdp"/><Relationship Id="rId3" Type="http://schemas.openxmlformats.org/officeDocument/2006/relationships/slide" Target="slide24.xml"/><Relationship Id="rId7" Type="http://schemas.openxmlformats.org/officeDocument/2006/relationships/image" Target="../media/image35.png"/><Relationship Id="rId12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1.xml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slide" Target="slide20.xm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20.xml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.wdp"/><Relationship Id="rId3" Type="http://schemas.openxmlformats.org/officeDocument/2006/relationships/slide" Target="slide22.xml"/><Relationship Id="rId7" Type="http://schemas.openxmlformats.org/officeDocument/2006/relationships/image" Target="../media/image36.png"/><Relationship Id="rId12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1.xml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slide" Target="slide20.xml"/><Relationship Id="rId9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3.xml"/><Relationship Id="rId1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slide" Target="slide1.xm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10" Type="http://schemas.openxmlformats.org/officeDocument/2006/relationships/image" Target="../media/image9.jpeg"/><Relationship Id="rId4" Type="http://schemas.openxmlformats.org/officeDocument/2006/relationships/slide" Target="slide11.xml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.xml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12" Type="http://schemas.openxmlformats.org/officeDocument/2006/relationships/image" Target="../media/image14.jpeg"/><Relationship Id="rId17" Type="http://schemas.microsoft.com/office/2007/relationships/hdphoto" Target="../media/hdphoto1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0.xml"/><Relationship Id="rId5" Type="http://schemas.openxmlformats.org/officeDocument/2006/relationships/image" Target="../media/image12.jpeg"/><Relationship Id="rId1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.xml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.xml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.xml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.xml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wmf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1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62"/>
          <p:cNvSpPr>
            <a:spLocks noChangeArrowheads="1"/>
          </p:cNvSpPr>
          <p:nvPr/>
        </p:nvSpPr>
        <p:spPr bwMode="auto">
          <a:xfrm>
            <a:off x="504825" y="63895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/>
              <a:t> </a:t>
            </a:r>
            <a:endParaRPr lang="ru-RU"/>
          </a:p>
        </p:txBody>
      </p:sp>
      <p:sp>
        <p:nvSpPr>
          <p:cNvPr id="1038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3" name="Прямоугольник 3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347298" y="639329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Повторение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>
            <a:hlinkClick r:id="rId8" action="ppaction://hlinksldjump"/>
          </p:cNvPr>
          <p:cNvSpPr/>
          <p:nvPr/>
        </p:nvSpPr>
        <p:spPr>
          <a:xfrm>
            <a:off x="4536851" y="658584"/>
            <a:ext cx="2087563" cy="3381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</a:t>
            </a:r>
          </a:p>
        </p:txBody>
      </p:sp>
      <p:sp>
        <p:nvSpPr>
          <p:cNvPr id="36" name="Прямоугольник 35">
            <a:hlinkClick r:id="rId9" action="ppaction://hlinksldjump"/>
          </p:cNvPr>
          <p:cNvSpPr/>
          <p:nvPr/>
        </p:nvSpPr>
        <p:spPr>
          <a:xfrm>
            <a:off x="6948264" y="656072"/>
            <a:ext cx="2087563" cy="3397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29715F-B5F2-415C-89A7-C450615DC088}"/>
              </a:ext>
            </a:extLst>
          </p:cNvPr>
          <p:cNvSpPr/>
          <p:nvPr/>
        </p:nvSpPr>
        <p:spPr>
          <a:xfrm>
            <a:off x="3242445" y="-49768"/>
            <a:ext cx="5088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Обработка информации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A8F805-0AF9-4DAD-BA89-DD4DAAF4C7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B2B905-9634-4542-BC81-3E19524F0200}"/>
              </a:ext>
            </a:extLst>
          </p:cNvPr>
          <p:cNvSpPr/>
          <p:nvPr/>
        </p:nvSpPr>
        <p:spPr>
          <a:xfrm>
            <a:off x="5144477" y="5589240"/>
            <a:ext cx="389135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Автор: Рассказова Ирина Николаевна, учитель информатики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«СОШ № 16 с УИОП»</a:t>
            </a:r>
          </a:p>
        </p:txBody>
      </p:sp>
      <p:sp>
        <p:nvSpPr>
          <p:cNvPr id="8" name="Блок-схема: перфолента 7">
            <a:extLst>
              <a:ext uri="{FF2B5EF4-FFF2-40B4-BE49-F238E27FC236}">
                <a16:creationId xmlns:a16="http://schemas.microsoft.com/office/drawing/2014/main" id="{EABD3F25-B995-4583-A692-DE51EC5D92AC}"/>
              </a:ext>
            </a:extLst>
          </p:cNvPr>
          <p:cNvSpPr/>
          <p:nvPr/>
        </p:nvSpPr>
        <p:spPr>
          <a:xfrm>
            <a:off x="403082" y="1601962"/>
            <a:ext cx="2808312" cy="100809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Кроссворд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перфолента 82">
            <a:hlinkClick r:id="rId13" action="ppaction://hlinksldjump"/>
            <a:extLst>
              <a:ext uri="{FF2B5EF4-FFF2-40B4-BE49-F238E27FC236}">
                <a16:creationId xmlns:a16="http://schemas.microsoft.com/office/drawing/2014/main" id="{718DF25C-F4D1-4D8B-83AA-7C897D437753}"/>
              </a:ext>
            </a:extLst>
          </p:cNvPr>
          <p:cNvSpPr/>
          <p:nvPr/>
        </p:nvSpPr>
        <p:spPr>
          <a:xfrm>
            <a:off x="323528" y="3069010"/>
            <a:ext cx="2808312" cy="100809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Ребусы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перфолента 86">
            <a:extLst>
              <a:ext uri="{FF2B5EF4-FFF2-40B4-BE49-F238E27FC236}">
                <a16:creationId xmlns:a16="http://schemas.microsoft.com/office/drawing/2014/main" id="{7C95E0A6-0196-48D0-B26C-9B46FF85DDF0}"/>
              </a:ext>
            </a:extLst>
          </p:cNvPr>
          <p:cNvSpPr/>
          <p:nvPr/>
        </p:nvSpPr>
        <p:spPr>
          <a:xfrm>
            <a:off x="323528" y="4588305"/>
            <a:ext cx="2808312" cy="100809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Источники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EC27ED-5A1C-4D1F-8011-8817DE5A16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36" y="1459796"/>
            <a:ext cx="5529524" cy="393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1052" name="Label12" r:id="rId2" imgW="2876400" imgH="2162160"/>
        </mc:Choice>
        <mc:Fallback>
          <p:control name="Label12" r:id="rId2" imgW="2876400" imgH="2162160">
            <p:pic>
              <p:nvPicPr>
                <p:cNvPr id="2" name="Label12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140200" y="2492375"/>
                  <a:ext cx="2879725" cy="21605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5"/>
          <p:cNvSpPr>
            <a:spLocks noChangeArrowheads="1"/>
          </p:cNvSpPr>
          <p:nvPr/>
        </p:nvSpPr>
        <p:spPr bwMode="auto">
          <a:xfrm>
            <a:off x="179164" y="4369832"/>
            <a:ext cx="842493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 eaLnBrk="0" hangingPunct="0"/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Задача №3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Музыкальный фрагмент был оцифрован и записан в виде файла без использования сжатия данных. Получившийся файл был передан в город А по каналу связи за 20 секунд. Затем тот же музыкальный фрагмент был оцифрован повторно с разрешением в 3 раза выше и частотой дискретизации в 2 раза меньше, чем в прошлый раз. Сжатие данных не производилось. Полученный файл был передан в город Б. Пропускная способность канала связи с городом Б в 2 раза выше, чем канала связи с городом А. Сколько секунд длилась передача файла в город Б? Ответ запишите как целое число, единицу измерения писать не нужно.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1" name="Rectangle 55"/>
          <p:cNvSpPr>
            <a:spLocks noChangeArrowheads="1"/>
          </p:cNvSpPr>
          <p:nvPr/>
        </p:nvSpPr>
        <p:spPr bwMode="auto">
          <a:xfrm>
            <a:off x="250825" y="1469395"/>
            <a:ext cx="828161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 eaLnBrk="0" hangingPunct="0"/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Задача №1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хранения произвольного  растрового изображения размером 1024х1024 пикселей отведено 512 Кбайт памяти, при этом для каждого пикселя  хранится двоичное число – код цвета этого пикселя. Для каждого пикселя для хранения кода выделено одинаковое количество бит. Сжатие данных не производится. Какое максимальное количество цветов можно использовать в изображении.</a:t>
            </a:r>
          </a:p>
        </p:txBody>
      </p:sp>
      <p:sp>
        <p:nvSpPr>
          <p:cNvPr id="9223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224" name="Rectangle 62"/>
          <p:cNvSpPr>
            <a:spLocks noChangeArrowheads="1"/>
          </p:cNvSpPr>
          <p:nvPr/>
        </p:nvSpPr>
        <p:spPr bwMode="auto">
          <a:xfrm>
            <a:off x="53975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/>
              <a:t> </a:t>
            </a:r>
            <a:endParaRPr lang="ru-RU"/>
          </a:p>
        </p:txBody>
      </p:sp>
      <p:sp>
        <p:nvSpPr>
          <p:cNvPr id="9225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179388" y="2852936"/>
            <a:ext cx="8353052" cy="69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79388" y="4365104"/>
            <a:ext cx="8353052" cy="17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79388" y="1340768"/>
            <a:ext cx="8281044" cy="2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976884" y="305886"/>
            <a:ext cx="2267744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Уровень: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базовый</a:t>
            </a:r>
          </a:p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Время: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 минут 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(на 1 задачу) </a:t>
            </a:r>
          </a:p>
        </p:txBody>
      </p:sp>
      <p:sp>
        <p:nvSpPr>
          <p:cNvPr id="9232" name="Rectangle 55"/>
          <p:cNvSpPr>
            <a:spLocks noChangeArrowheads="1"/>
          </p:cNvSpPr>
          <p:nvPr/>
        </p:nvSpPr>
        <p:spPr bwMode="auto">
          <a:xfrm>
            <a:off x="250825" y="2996952"/>
            <a:ext cx="828161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 eaLnBrk="0" hangingPunct="0"/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Задача №2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Производилась двухканальная (стерео) звукозапись с частотой дискретизации 64 кГц и 24-битным разрешением. В результате был получен файл размером 120 Мбайт, сжатие данных не производилось. Определите приблизительно сколько времени (в минутах) производилась запись. В качестве ответа укажите ближайшее к времени записи целое число, кратное 5.</a:t>
            </a:r>
          </a:p>
        </p:txBody>
      </p:sp>
      <p:sp>
        <p:nvSpPr>
          <p:cNvPr id="9234" name="Прямоугольник 17"/>
          <p:cNvSpPr>
            <a:spLocks noChangeArrowheads="1"/>
          </p:cNvSpPr>
          <p:nvPr/>
        </p:nvSpPr>
        <p:spPr bwMode="auto">
          <a:xfrm>
            <a:off x="7092280" y="2492896"/>
            <a:ext cx="817853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1600" b="1" u="sng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1600" b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5" name="Прямоугольник 18"/>
          <p:cNvSpPr>
            <a:spLocks noChangeArrowheads="1"/>
          </p:cNvSpPr>
          <p:nvPr/>
        </p:nvSpPr>
        <p:spPr bwMode="auto">
          <a:xfrm>
            <a:off x="7119193" y="4005064"/>
            <a:ext cx="817853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1600" b="1" u="sng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1600" b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Прямоугольник 19"/>
          <p:cNvSpPr>
            <a:spLocks noChangeArrowheads="1"/>
          </p:cNvSpPr>
          <p:nvPr/>
        </p:nvSpPr>
        <p:spPr bwMode="auto">
          <a:xfrm>
            <a:off x="7210531" y="6309320"/>
            <a:ext cx="817853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1600" b="1" u="sng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1600" b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0404475" y="242093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16</a:t>
            </a:r>
            <a:endParaRPr lang="ru-RU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0475913" y="421163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5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0404475" y="60928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15</a:t>
            </a:r>
            <a:endParaRPr lang="ru-RU"/>
          </a:p>
        </p:txBody>
      </p:sp>
      <p:pic>
        <p:nvPicPr>
          <p:cNvPr id="24" name="Рисунок 23">
            <a:hlinkClick r:id="rId3" action="ppaction://hlinksldjump"/>
            <a:extLst>
              <a:ext uri="{FF2B5EF4-FFF2-40B4-BE49-F238E27FC236}">
                <a16:creationId xmlns:a16="http://schemas.microsoft.com/office/drawing/2014/main" id="{86E6F8CA-4D19-44E6-B3B2-0382CA16C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34C6BB9-2A92-4140-8F11-A7B8F5082EFB}"/>
              </a:ext>
            </a:extLst>
          </p:cNvPr>
          <p:cNvSpPr/>
          <p:nvPr/>
        </p:nvSpPr>
        <p:spPr>
          <a:xfrm>
            <a:off x="2732934" y="290995"/>
            <a:ext cx="36781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Решение задач</a:t>
            </a:r>
          </a:p>
        </p:txBody>
      </p:sp>
      <p:pic>
        <p:nvPicPr>
          <p:cNvPr id="25" name="Рисунок 24">
            <a:hlinkClick r:id="rId6" action="ppaction://hlinksldjump"/>
            <a:extLst>
              <a:ext uri="{FF2B5EF4-FFF2-40B4-BE49-F238E27FC236}">
                <a16:creationId xmlns:a16="http://schemas.microsoft.com/office/drawing/2014/main" id="{C17D6380-4A15-480E-93F9-4F1C6C85B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56" y="6042446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579 L -0.28403 0.009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602 L -0.2849 -0.0298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1041 L -0.27604 0.0361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320480"/>
          </a:xfrm>
          <a:noFill/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Текстовая информация дискретна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состоит из отдельных знаков. За каждым символом текста закрепляется  определённый двоичный код, длина которого фиксирована.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Таблица</a:t>
            </a:r>
            <a:r>
              <a:rPr lang="ru-RU" altLang="ru-RU" sz="2000" dirty="0">
                <a:latin typeface="Times New Roman" pitchFamily="18" charset="0"/>
              </a:rPr>
              <a:t>, в которой всем символам компьютерного алфавита поставлены в соответствие порядковые номера (коды), называется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таблицей кодировки.</a:t>
            </a:r>
            <a:endParaRPr lang="ru-RU" altLang="ru-RU" sz="2000" dirty="0">
              <a:latin typeface="Times New Roman" pitchFamily="18" charset="0"/>
            </a:endParaRPr>
          </a:p>
          <a:p>
            <a:pPr marL="0" indent="457200" algn="just"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таблиц кодировки: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ru-RU" sz="1900" b="1" dirty="0">
                <a:latin typeface="Times New Roman" pitchFamily="18" charset="0"/>
              </a:rPr>
              <a:t>ASCII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– американский стандартный код для информационного обмена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(1963 год:     7-разрядный двоичный код,  2</a:t>
            </a:r>
            <a:r>
              <a:rPr lang="ru-RU" sz="19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=128 символов содержит таблица);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1900" b="1" dirty="0">
                <a:latin typeface="Times New Roman" pitchFamily="18" charset="0"/>
              </a:rPr>
              <a:t>Расширение кода </a:t>
            </a:r>
            <a:r>
              <a:rPr lang="en-US" altLang="ru-RU" sz="1900" b="1" dirty="0">
                <a:latin typeface="Times New Roman" pitchFamily="18" charset="0"/>
              </a:rPr>
              <a:t>ASCII</a:t>
            </a:r>
            <a:r>
              <a:rPr lang="ru-RU" altLang="ru-RU" sz="1900" b="1" dirty="0">
                <a:latin typeface="Times New Roman" pitchFamily="18" charset="0"/>
              </a:rPr>
              <a:t> </a:t>
            </a:r>
            <a:r>
              <a:rPr lang="ru-RU" altLang="ru-RU" sz="1900" dirty="0">
                <a:latin typeface="Times New Roman" pitchFamily="18" charset="0"/>
              </a:rPr>
              <a:t>(включающее национальные алфавиты:    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1900" dirty="0">
                <a:latin typeface="Times New Roman" pitchFamily="18" charset="0"/>
              </a:rPr>
              <a:t>8-разрядный код,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=256 символов содержит таблица</a:t>
            </a:r>
            <a:r>
              <a:rPr lang="ru-RU" altLang="ru-RU" sz="1900" dirty="0">
                <a:latin typeface="Times New Roman" pitchFamily="18" charset="0"/>
              </a:rPr>
              <a:t>);</a:t>
            </a:r>
            <a:endParaRPr lang="ru-RU" altLang="ru-RU" sz="19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Unicode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– международный стандарт символьного кодирования 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(1991 год: 16-разрядный код, 2</a:t>
            </a:r>
            <a:r>
              <a:rPr lang="ru-RU" sz="1900" baseline="30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=65536 символов содержит таблица);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KOI8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– кодировка кириллицы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(для операционной системы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Unix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8-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разрядная);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altLang="ru-RU" sz="1900" b="1" dirty="0">
                <a:latin typeface="Times New Roman" pitchFamily="18" charset="0"/>
              </a:rPr>
              <a:t>Windows</a:t>
            </a:r>
            <a:r>
              <a:rPr lang="ru-RU" altLang="ru-RU" sz="1900" b="1" dirty="0">
                <a:latin typeface="Times New Roman" pitchFamily="18" charset="0"/>
              </a:rPr>
              <a:t>-1</a:t>
            </a:r>
            <a:r>
              <a:rPr lang="en-US" altLang="ru-RU" sz="1900" b="1" dirty="0">
                <a:latin typeface="Times New Roman" pitchFamily="18" charset="0"/>
              </a:rPr>
              <a:t>251</a:t>
            </a:r>
            <a:r>
              <a:rPr lang="en-US" altLang="ru-RU" sz="19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кодировка кириллицы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(для операционной системы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            8-разрядная).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0" algn="just">
              <a:spcBef>
                <a:spcPts val="0"/>
              </a:spcBef>
              <a:buFontTx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4067944" y="6021388"/>
            <a:ext cx="208823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«Проверьте себя»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9310E9-E69B-4D6C-B867-40E4F6C42650}"/>
              </a:ext>
            </a:extLst>
          </p:cNvPr>
          <p:cNvSpPr/>
          <p:nvPr/>
        </p:nvSpPr>
        <p:spPr>
          <a:xfrm>
            <a:off x="2693711" y="541722"/>
            <a:ext cx="6056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Кодирование текстовой информации</a:t>
            </a:r>
          </a:p>
        </p:txBody>
      </p:sp>
      <p:pic>
        <p:nvPicPr>
          <p:cNvPr id="8" name="Рисунок 7">
            <a:hlinkClick r:id="rId5" action="ppaction://hlinksldjump"/>
            <a:extLst>
              <a:ext uri="{FF2B5EF4-FFF2-40B4-BE49-F238E27FC236}">
                <a16:creationId xmlns:a16="http://schemas.microsoft.com/office/drawing/2014/main" id="{C216871B-EEAE-4438-A9C3-2823D6C18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028691-5443-4709-BD50-1CBB0AFB25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6528" l="7396" r="90000">
                        <a14:foregroundMark x1="16458" y1="88750" x2="16458" y2="88750"/>
                        <a14:foregroundMark x1="11563" y1="82917" x2="11563" y2="82917"/>
                        <a14:foregroundMark x1="12708" y1="80417" x2="13021" y2="80417"/>
                        <a14:foregroundMark x1="15417" y1="77778" x2="15417" y2="77778"/>
                        <a14:foregroundMark x1="7604" y1="78889" x2="7396" y2="79306"/>
                        <a14:foregroundMark x1="8125" y1="83750" x2="8854" y2="84306"/>
                        <a14:foregroundMark x1="13542" y1="88056" x2="13542" y2="88472"/>
                        <a14:foregroundMark x1="16354" y1="90972" x2="16667" y2="90972"/>
                        <a14:foregroundMark x1="21146" y1="90972" x2="21146" y2="90972"/>
                        <a14:foregroundMark x1="14375" y1="96250" x2="14375" y2="96250"/>
                        <a14:foregroundMark x1="34792" y1="92083" x2="34792" y2="92083"/>
                        <a14:foregroundMark x1="30833" y1="88194" x2="30833" y2="88194"/>
                        <a14:foregroundMark x1="39271" y1="86389" x2="39271" y2="86389"/>
                        <a14:foregroundMark x1="41250" y1="82361" x2="41250" y2="82361"/>
                        <a14:foregroundMark x1="36979" y1="84028" x2="36979" y2="84028"/>
                        <a14:foregroundMark x1="35833" y1="94306" x2="35833" y2="94306"/>
                        <a14:foregroundMark x1="26875" y1="93056" x2="26875" y2="93056"/>
                        <a14:foregroundMark x1="26771" y1="84306" x2="26771" y2="84306"/>
                        <a14:foregroundMark x1="52188" y1="86111" x2="52188" y2="86111"/>
                        <a14:foregroundMark x1="52083" y1="90417" x2="52083" y2="90417"/>
                        <a14:foregroundMark x1="50313" y1="89167" x2="50313" y2="89167"/>
                        <a14:foregroundMark x1="37813" y1="17500" x2="37813" y2="17500"/>
                        <a14:foregroundMark x1="33229" y1="4167" x2="33229" y2="4167"/>
                        <a14:foregroundMark x1="35000" y1="4722" x2="35000" y2="4722"/>
                        <a14:foregroundMark x1="33021" y1="30833" x2="33021" y2="30833"/>
                        <a14:foregroundMark x1="29479" y1="87361" x2="29479" y2="87361"/>
                        <a14:foregroundMark x1="27396" y1="91389" x2="27396" y2="91389"/>
                        <a14:foregroundMark x1="28958" y1="96528" x2="28958" y2="9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88701"/>
            <a:ext cx="1306982" cy="1076534"/>
          </a:xfrm>
          <a:prstGeom prst="rect">
            <a:avLst/>
          </a:prstGeom>
        </p:spPr>
      </p:pic>
      <p:pic>
        <p:nvPicPr>
          <p:cNvPr id="10" name="Рисунок 9">
            <a:hlinkClick r:id="rId10" action="ppaction://hlinksldjump"/>
            <a:extLst>
              <a:ext uri="{FF2B5EF4-FFF2-40B4-BE49-F238E27FC236}">
                <a16:creationId xmlns:a16="http://schemas.microsoft.com/office/drawing/2014/main" id="{7C30B503-0D1B-4FF3-AB56-DBBD12183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5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981289"/>
            <a:ext cx="849694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1.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Вычислить  информационный объём сообщения, содержащего слово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КОДИРОВАНИЕ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байтах):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а)  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-битной кодировке;                      б)  в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-битной  кодировке.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347700"/>
            <a:ext cx="1979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 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22 (байта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1043608" y="3356992"/>
            <a:ext cx="2016224" cy="276999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88226" y="3347700"/>
            <a:ext cx="18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 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11 (байт)</a:t>
            </a:r>
            <a:endParaRPr lang="ru-RU" b="1" dirty="0">
              <a:solidFill>
                <a:srgbClr val="990000"/>
              </a:solidFill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5364088" y="3356992"/>
            <a:ext cx="2016224" cy="276999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005064"/>
            <a:ext cx="849694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2.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сколько раз увеличится информационный объём страницы текста при его преобразовании из кодировки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Windows-1251 (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 кодировки содержит 256 символов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кодировку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Unicode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(таблица кодировки содержит 65536 символов)?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5651956"/>
            <a:ext cx="169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2 раза</a:t>
            </a:r>
            <a:endParaRPr lang="ru-RU" b="1" dirty="0">
              <a:solidFill>
                <a:srgbClr val="990000"/>
              </a:solidFill>
            </a:endParaRPr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5364088" y="5733256"/>
            <a:ext cx="2016224" cy="276999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</p:txBody>
      </p:sp>
      <p:graphicFrame>
        <p:nvGraphicFramePr>
          <p:cNvPr id="317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95365"/>
              </p:ext>
            </p:extLst>
          </p:nvPr>
        </p:nvGraphicFramePr>
        <p:xfrm>
          <a:off x="1972986" y="694679"/>
          <a:ext cx="7207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Clip" r:id="rId3" imgW="1857600" imgH="3995640" progId="">
                  <p:embed/>
                </p:oleObj>
              </mc:Choice>
              <mc:Fallback>
                <p:oleObj name="Clip" r:id="rId3" imgW="1857600" imgH="39956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986" y="694679"/>
                        <a:ext cx="7207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108957"/>
              </p:ext>
            </p:extLst>
          </p:nvPr>
        </p:nvGraphicFramePr>
        <p:xfrm>
          <a:off x="4519227" y="5445224"/>
          <a:ext cx="576064" cy="128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Clip" r:id="rId5" imgW="1295640" imgH="3934080" progId="">
                  <p:embed/>
                </p:oleObj>
              </mc:Choice>
              <mc:Fallback>
                <p:oleObj name="Clip" r:id="rId5" imgW="1295640" imgH="3934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227" y="5445224"/>
                        <a:ext cx="576064" cy="1288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3F1FF6-85B7-4F8F-8FFE-3263BE8A194F}"/>
              </a:ext>
            </a:extLst>
          </p:cNvPr>
          <p:cNvSpPr/>
          <p:nvPr/>
        </p:nvSpPr>
        <p:spPr>
          <a:xfrm>
            <a:off x="2693711" y="82321"/>
            <a:ext cx="6056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Кодирование текстовой информации</a:t>
            </a:r>
          </a:p>
        </p:txBody>
      </p:sp>
      <p:pic>
        <p:nvPicPr>
          <p:cNvPr id="18" name="Рисунок 17">
            <a:hlinkClick r:id="rId7" action="ppaction://hlinksldjump"/>
            <a:extLst>
              <a:ext uri="{FF2B5EF4-FFF2-40B4-BE49-F238E27FC236}">
                <a16:creationId xmlns:a16="http://schemas.microsoft.com/office/drawing/2014/main" id="{A185A6AD-03ED-4E03-9CDA-58BCE62D60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1" y="253930"/>
            <a:ext cx="1905000" cy="6381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DA4868-B292-4836-8F38-46AD376AC7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5" y="5328503"/>
            <a:ext cx="3422919" cy="17390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A3A7DA-EEC7-4601-B652-475A9C7787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667" b="90000" l="10000" r="90000">
                        <a14:foregroundMark x1="48375" y1="19000" x2="48375" y2="19000"/>
                        <a14:foregroundMark x1="40563" y1="19583" x2="40563" y2="19583"/>
                        <a14:foregroundMark x1="39438" y1="21083" x2="39438" y2="21083"/>
                        <a14:foregroundMark x1="49250" y1="20083" x2="49250" y2="20083"/>
                        <a14:foregroundMark x1="46813" y1="16917" x2="46813" y2="16917"/>
                        <a14:foregroundMark x1="68438" y1="7667" x2="68438" y2="7667"/>
                        <a14:foregroundMark x1="64875" y1="17500" x2="64875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228">
            <a:off x="6030492" y="305512"/>
            <a:ext cx="2544442" cy="1908331"/>
          </a:xfrm>
          <a:prstGeom prst="rect">
            <a:avLst/>
          </a:prstGeom>
        </p:spPr>
      </p:pic>
      <p:pic>
        <p:nvPicPr>
          <p:cNvPr id="19" name="Рисунок 18">
            <a:hlinkClick r:id="rId14" action="ppaction://hlinksldjump"/>
            <a:extLst>
              <a:ext uri="{FF2B5EF4-FFF2-40B4-BE49-F238E27FC236}">
                <a16:creationId xmlns:a16="http://schemas.microsoft.com/office/drawing/2014/main" id="{7EDEE4FA-5823-4CA5-A380-4678D34C0F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172819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Изображение на экране монитора дискретно, оно состоит из отдельных точек – пикселей. </a:t>
            </a:r>
          </a:p>
          <a:p>
            <a:pPr marL="0" indent="457200" algn="just">
              <a:spcBef>
                <a:spcPts val="0"/>
              </a:spcBef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Пиксель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минимальный участок изображения, цвет которого можно задать независимым образом.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прямоугольная  матрица (сетка) пикселей на экране компьютера.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660120"/>
            <a:ext cx="4824536" cy="17851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N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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err="1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·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 глубина кодирования (количество бит для кодирования цвета 1 пикселя),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количество цветов в палитре,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количество пикселей в рисунке,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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 -   объем графического файла.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9592" y="3212976"/>
            <a:ext cx="25216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Цветовые модели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5907762" y="5946946"/>
            <a:ext cx="20882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«Проверьте себя»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085184"/>
            <a:ext cx="1656184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RGB</a:t>
            </a:r>
          </a:p>
          <a:p>
            <a:pPr algn="just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Red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- красный</a:t>
            </a:r>
            <a:endParaRPr lang="en-US" sz="1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/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Green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 - зелёный</a:t>
            </a:r>
            <a:endParaRPr lang="en-US" sz="1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/>
            <a:r>
              <a:rPr 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Blue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 – синий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(излучаемый свет)</a:t>
            </a:r>
          </a:p>
          <a:p>
            <a:pPr algn="just"/>
            <a:endParaRPr lang="ru-RU" sz="1400" b="1" i="1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5085184"/>
            <a:ext cx="1944216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CMYK</a:t>
            </a:r>
          </a:p>
          <a:p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Cyan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голубой</a:t>
            </a:r>
            <a:endParaRPr lang="en-US" sz="1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1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Magenta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sym typeface="Symbol"/>
              </a:rPr>
              <a:t> – пурпурный</a:t>
            </a:r>
          </a:p>
          <a:p>
            <a:r>
              <a:rPr lang="en-US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желтый</a:t>
            </a:r>
            <a:endParaRPr lang="en-US" sz="1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черный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(отражаемый свет)</a:t>
            </a:r>
          </a:p>
        </p:txBody>
      </p:sp>
      <p:pic>
        <p:nvPicPr>
          <p:cNvPr id="44034" name="Picture 2" descr="Картинки по запросу палитра сму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6640" y="4005064"/>
            <a:ext cx="1003272" cy="8670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038" name="Picture 6" descr="Картинки по запросу палитра 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1010729" cy="9652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99FE630-94C9-44D6-B27B-5363A50C67FC}"/>
              </a:ext>
            </a:extLst>
          </p:cNvPr>
          <p:cNvSpPr/>
          <p:nvPr/>
        </p:nvSpPr>
        <p:spPr>
          <a:xfrm>
            <a:off x="2459097" y="541722"/>
            <a:ext cx="6525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Кодирование графической информации</a:t>
            </a:r>
          </a:p>
        </p:txBody>
      </p:sp>
      <p:pic>
        <p:nvPicPr>
          <p:cNvPr id="15" name="Рисунок 14">
            <a:hlinkClick r:id="rId8" action="ppaction://hlinksldjump"/>
            <a:extLst>
              <a:ext uri="{FF2B5EF4-FFF2-40B4-BE49-F238E27FC236}">
                <a16:creationId xmlns:a16="http://schemas.microsoft.com/office/drawing/2014/main" id="{7079D795-6AA9-4FEE-A101-E87AB8E632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483178-6283-4434-B05B-07D02D0335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67" b="96528" l="7396" r="90000">
                        <a14:foregroundMark x1="16458" y1="88750" x2="16458" y2="88750"/>
                        <a14:foregroundMark x1="11563" y1="82917" x2="11563" y2="82917"/>
                        <a14:foregroundMark x1="12708" y1="80417" x2="13021" y2="80417"/>
                        <a14:foregroundMark x1="15417" y1="77778" x2="15417" y2="77778"/>
                        <a14:foregroundMark x1="7604" y1="78889" x2="7396" y2="79306"/>
                        <a14:foregroundMark x1="8125" y1="83750" x2="8854" y2="84306"/>
                        <a14:foregroundMark x1="13542" y1="88056" x2="13542" y2="88472"/>
                        <a14:foregroundMark x1="16354" y1="90972" x2="16667" y2="90972"/>
                        <a14:foregroundMark x1="21146" y1="90972" x2="21146" y2="90972"/>
                        <a14:foregroundMark x1="14375" y1="96250" x2="14375" y2="96250"/>
                        <a14:foregroundMark x1="34792" y1="92083" x2="34792" y2="92083"/>
                        <a14:foregroundMark x1="30833" y1="88194" x2="30833" y2="88194"/>
                        <a14:foregroundMark x1="39271" y1="86389" x2="39271" y2="86389"/>
                        <a14:foregroundMark x1="41250" y1="82361" x2="41250" y2="82361"/>
                        <a14:foregroundMark x1="36979" y1="84028" x2="36979" y2="84028"/>
                        <a14:foregroundMark x1="35833" y1="94306" x2="35833" y2="94306"/>
                        <a14:foregroundMark x1="26875" y1="93056" x2="26875" y2="93056"/>
                        <a14:foregroundMark x1="26771" y1="84306" x2="26771" y2="84306"/>
                        <a14:foregroundMark x1="52188" y1="86111" x2="52188" y2="86111"/>
                        <a14:foregroundMark x1="52083" y1="90417" x2="52083" y2="90417"/>
                        <a14:foregroundMark x1="50313" y1="89167" x2="50313" y2="89167"/>
                        <a14:foregroundMark x1="37813" y1="17500" x2="37813" y2="17500"/>
                        <a14:foregroundMark x1="33229" y1="4167" x2="33229" y2="4167"/>
                        <a14:foregroundMark x1="35000" y1="4722" x2="35000" y2="4722"/>
                        <a14:foregroundMark x1="33021" y1="30833" x2="33021" y2="30833"/>
                        <a14:foregroundMark x1="29479" y1="87361" x2="29479" y2="87361"/>
                        <a14:foregroundMark x1="27396" y1="91389" x2="27396" y2="91389"/>
                        <a14:foregroundMark x1="28958" y1="96528" x2="28958" y2="9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90" y="5496019"/>
            <a:ext cx="1356181" cy="1050738"/>
          </a:xfrm>
          <a:prstGeom prst="rect">
            <a:avLst/>
          </a:prstGeom>
        </p:spPr>
      </p:pic>
      <p:pic>
        <p:nvPicPr>
          <p:cNvPr id="17" name="Рисунок 16">
            <a:hlinkClick r:id="rId13" action="ppaction://hlinksldjump"/>
            <a:extLst>
              <a:ext uri="{FF2B5EF4-FFF2-40B4-BE49-F238E27FC236}">
                <a16:creationId xmlns:a16="http://schemas.microsoft.com/office/drawing/2014/main" id="{C6CF476E-A844-4F67-ACE0-7E51914159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5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7402" y="1218660"/>
            <a:ext cx="849694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1.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цветов в палитре, если на кодирование цвета          1 пикселя отводится 5 бит?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3356992"/>
            <a:ext cx="1835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Ответ: 32 цвета</a:t>
            </a:r>
            <a:endParaRPr lang="ru-RU" b="1" dirty="0">
              <a:solidFill>
                <a:srgbClr val="990000"/>
              </a:solidFill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5940152" y="3429000"/>
            <a:ext cx="2016224" cy="276999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9648" y="4005064"/>
            <a:ext cx="842283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2.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 глубину кодирования цвета, если в используемой палитре  2  цвета?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5564919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Ответ: 1 бит</a:t>
            </a:r>
            <a:endParaRPr lang="ru-RU" b="1" dirty="0">
              <a:solidFill>
                <a:srgbClr val="990000"/>
              </a:solidFill>
            </a:endParaRPr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2843808" y="5564919"/>
            <a:ext cx="2016224" cy="276999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</p:txBody>
      </p:sp>
      <p:graphicFrame>
        <p:nvGraphicFramePr>
          <p:cNvPr id="317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121959"/>
              </p:ext>
            </p:extLst>
          </p:nvPr>
        </p:nvGraphicFramePr>
        <p:xfrm>
          <a:off x="4716016" y="2696626"/>
          <a:ext cx="1044507" cy="121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Clip" r:id="rId3" imgW="1857600" imgH="3995640" progId="">
                  <p:embed/>
                </p:oleObj>
              </mc:Choice>
              <mc:Fallback>
                <p:oleObj name="Clip" r:id="rId3" imgW="1857600" imgH="39956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696626"/>
                        <a:ext cx="1044507" cy="12161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637061"/>
              </p:ext>
            </p:extLst>
          </p:nvPr>
        </p:nvGraphicFramePr>
        <p:xfrm>
          <a:off x="1547664" y="5220377"/>
          <a:ext cx="1152128" cy="130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Clip" r:id="rId5" imgW="1295640" imgH="3934080" progId="">
                  <p:embed/>
                </p:oleObj>
              </mc:Choice>
              <mc:Fallback>
                <p:oleObj name="Clip" r:id="rId5" imgW="1295640" imgH="3934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220377"/>
                        <a:ext cx="1152128" cy="13042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4333296-616F-4B1D-B6AE-AC5B362645C2}"/>
              </a:ext>
            </a:extLst>
          </p:cNvPr>
          <p:cNvSpPr/>
          <p:nvPr/>
        </p:nvSpPr>
        <p:spPr>
          <a:xfrm>
            <a:off x="2459097" y="541722"/>
            <a:ext cx="6525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Кодирование графической информации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1F8182-C98D-47C5-829B-DD20BC1E3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43589"/>
            <a:ext cx="3440571" cy="25966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FA90A7-A6A1-4CF3-903D-6E2EAB1937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688" b="74375" l="14754" r="81733">
                        <a14:foregroundMark x1="29742" y1="41250" x2="29742" y2="41250"/>
                        <a14:foregroundMark x1="34426" y1="28125" x2="34426" y2="28125"/>
                        <a14:foregroundMark x1="15691" y1="22813" x2="15691" y2="22813"/>
                        <a14:foregroundMark x1="16159" y1="33125" x2="16862" y2="35313"/>
                        <a14:foregroundMark x1="18735" y1="44063" x2="18735" y2="44063"/>
                        <a14:foregroundMark x1="20141" y1="53750" x2="20141" y2="53750"/>
                        <a14:foregroundMark x1="44496" y1="61250" x2="44496" y2="61250"/>
                        <a14:foregroundMark x1="57143" y1="61250" x2="57143" y2="61250"/>
                        <a14:foregroundMark x1="60422" y1="73125" x2="60422" y2="73125"/>
                        <a14:foregroundMark x1="71663" y1="72500" x2="71663" y2="72500"/>
                        <a14:foregroundMark x1="48244" y1="46563" x2="48244" y2="46563"/>
                        <a14:foregroundMark x1="59016" y1="46875" x2="59016" y2="46875"/>
                        <a14:foregroundMark x1="52225" y1="44375" x2="52225" y2="44375"/>
                        <a14:foregroundMark x1="61593" y1="46875" x2="61593" y2="46875"/>
                        <a14:foregroundMark x1="82201" y1="45313" x2="82201" y2="45313"/>
                        <a14:foregroundMark x1="81265" y1="36250" x2="81265" y2="36250"/>
                        <a14:foregroundMark x1="71897" y1="21563" x2="71897" y2="21563"/>
                        <a14:foregroundMark x1="56674" y1="20938" x2="56674" y2="20938"/>
                        <a14:foregroundMark x1="45199" y1="28438" x2="45199" y2="28438"/>
                        <a14:foregroundMark x1="42857" y1="34063" x2="42857" y2="34063"/>
                        <a14:foregroundMark x1="30679" y1="58750" x2="30679" y2="58750"/>
                        <a14:foregroundMark x1="33724" y1="56563" x2="33724" y2="56563"/>
                        <a14:foregroundMark x1="34426" y1="58125" x2="34660" y2="59062"/>
                        <a14:foregroundMark x1="34192" y1="64063" x2="34192" y2="64063"/>
                        <a14:foregroundMark x1="30679" y1="53750" x2="30679" y2="53750"/>
                        <a14:foregroundMark x1="29977" y1="64063" x2="29977" y2="64063"/>
                        <a14:foregroundMark x1="27869" y1="72188" x2="27869" y2="72188"/>
                        <a14:foregroundMark x1="36066" y1="72500" x2="36066" y2="72500"/>
                        <a14:foregroundMark x1="27635" y1="45000" x2="27635" y2="45000"/>
                        <a14:foregroundMark x1="16628" y1="29688" x2="16628" y2="29688"/>
                        <a14:foregroundMark x1="15925" y1="25000" x2="15925" y2="25000"/>
                        <a14:foregroundMark x1="16159" y1="22813" x2="16159" y2="22813"/>
                        <a14:foregroundMark x1="16628" y1="21563" x2="16628" y2="21563"/>
                        <a14:foregroundMark x1="16862" y1="28750" x2="16862" y2="28750"/>
                        <a14:foregroundMark x1="14988" y1="24063" x2="14988" y2="24063"/>
                        <a14:foregroundMark x1="18033" y1="42500" x2="18033" y2="42500"/>
                        <a14:foregroundMark x1="54098" y1="57188" x2="54098" y2="57188"/>
                        <a14:foregroundMark x1="49180" y1="70000" x2="49180" y2="70000"/>
                        <a14:foregroundMark x1="53162" y1="63438" x2="53162" y2="63438"/>
                        <a14:foregroundMark x1="62529" y1="65313" x2="62529" y2="65313"/>
                        <a14:foregroundMark x1="75878" y1="74375" x2="75878" y2="74375"/>
                        <a14:foregroundMark x1="28806" y1="68125" x2="28806" y2="68125"/>
                        <a14:foregroundMark x1="35363" y1="67188" x2="35363" y2="67188"/>
                        <a14:foregroundMark x1="33255" y1="52812" x2="33255" y2="52812"/>
                        <a14:foregroundMark x1="30211" y1="57188" x2="30211" y2="57188"/>
                        <a14:foregroundMark x1="28571" y1="64688" x2="28571" y2="64688"/>
                        <a14:foregroundMark x1="28571" y1="69063" x2="28571" y2="69063"/>
                        <a14:foregroundMark x1="26932" y1="72813" x2="26932" y2="72813"/>
                        <a14:foregroundMark x1="36300" y1="72813" x2="36300" y2="72813"/>
                        <a14:foregroundMark x1="34660" y1="69688" x2="34660" y2="69688"/>
                        <a14:foregroundMark x1="33255" y1="65313" x2="33255" y2="65313"/>
                        <a14:foregroundMark x1="35831" y1="69063" x2="35831" y2="69063"/>
                        <a14:foregroundMark x1="36300" y1="72500" x2="36300" y2="72500"/>
                        <a14:foregroundMark x1="34660" y1="72188" x2="34660" y2="72188"/>
                        <a14:foregroundMark x1="37237" y1="72500" x2="37237" y2="72500"/>
                        <a14:foregroundMark x1="29508" y1="72188" x2="29508" y2="7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547" r="13399" b="20946"/>
          <a:stretch/>
        </p:blipFill>
        <p:spPr>
          <a:xfrm>
            <a:off x="16760" y="2105606"/>
            <a:ext cx="2584981" cy="1897159"/>
          </a:xfrm>
          <a:prstGeom prst="rect">
            <a:avLst/>
          </a:prstGeom>
        </p:spPr>
      </p:pic>
      <p:pic>
        <p:nvPicPr>
          <p:cNvPr id="17" name="Рисунок 16">
            <a:hlinkClick r:id="rId11" action="ppaction://hlinksldjump"/>
            <a:extLst>
              <a:ext uri="{FF2B5EF4-FFF2-40B4-BE49-F238E27FC236}">
                <a16:creationId xmlns:a16="http://schemas.microsoft.com/office/drawing/2014/main" id="{BBD91630-A297-4856-86D8-E8272530A1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pic>
        <p:nvPicPr>
          <p:cNvPr id="19" name="Рисунок 18">
            <a:hlinkClick r:id="rId14" action="ppaction://hlinksldjump"/>
            <a:extLst>
              <a:ext uri="{FF2B5EF4-FFF2-40B4-BE49-F238E27FC236}">
                <a16:creationId xmlns:a16="http://schemas.microsoft.com/office/drawing/2014/main" id="{F2ACE41D-AB39-4E29-8788-20DEB5E3AF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1" descr="C:\Documents and Settings\Елена\Рабочий стол\Рисунок г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7128" y="1603216"/>
            <a:ext cx="18002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26876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аналогового сигнала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625" y="2718212"/>
            <a:ext cx="237648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(высокое качество)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987" y="1268760"/>
            <a:ext cx="48244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Кодирование сигнала в цифровой вид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57128" y="2574246"/>
            <a:ext cx="18002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ДИСКРЕТИЗАЦИЯ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4691" y="2554501"/>
            <a:ext cx="18002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ДИСКРЕТИЗАЦИЯ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12" descr="C:\Documents and Settings\Елена\Рабочий стол\Рисунокгр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6766" y="1566084"/>
            <a:ext cx="15922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C:\Documents and Settings\Елена\Рабочий стол\Рисунокгр3.jpg"/>
          <p:cNvPicPr>
            <a:picLocks noChangeAspect="1" noChangeArrowheads="1"/>
          </p:cNvPicPr>
          <p:nvPr/>
        </p:nvPicPr>
        <p:blipFill>
          <a:blip r:embed="rId6" cstate="print"/>
          <a:srcRect t="6250"/>
          <a:stretch>
            <a:fillRect/>
          </a:stretch>
        </p:blipFill>
        <p:spPr bwMode="auto">
          <a:xfrm>
            <a:off x="827584" y="1638092"/>
            <a:ext cx="165576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Прямоугольник 15"/>
          <p:cNvSpPr>
            <a:spLocks noChangeArrowheads="1"/>
          </p:cNvSpPr>
          <p:nvPr/>
        </p:nvSpPr>
        <p:spPr bwMode="auto">
          <a:xfrm>
            <a:off x="7308304" y="1566084"/>
            <a:ext cx="1512168" cy="1015663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оси 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интенсивность (уровень) звукового сигнала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оси х: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время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140968"/>
            <a:ext cx="8569325" cy="273921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Звуковая карта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производит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определённой частотой измерения уровня звукового сигнала -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оцифровку звука.</a:t>
            </a:r>
          </a:p>
          <a:p>
            <a:pPr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Промежуток времени между двумя измерениями называется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периодом измерений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екунд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Обратная величина называется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частотой дискретизации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 1/т (герц),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разрядность (разрешение) дискретизации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(секунд)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записи файла.</a:t>
            </a:r>
            <a:endParaRPr lang="ru-RU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Чем выше частота измерений, тем выше качество цифрового звука. </a:t>
            </a:r>
          </a:p>
          <a:p>
            <a:pPr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Моно – одноканальная запись,  стерео – двухканальная,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квадро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четырехканальная запись.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51915" y="2698467"/>
            <a:ext cx="1620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(низкое качество)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4142163" y="6086954"/>
            <a:ext cx="20882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«Проверьте себя»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4951B52-B028-4773-9A75-E8A71C692975}"/>
              </a:ext>
            </a:extLst>
          </p:cNvPr>
          <p:cNvSpPr/>
          <p:nvPr/>
        </p:nvSpPr>
        <p:spPr>
          <a:xfrm>
            <a:off x="2747255" y="541722"/>
            <a:ext cx="5948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Кодирование звуковой информации</a:t>
            </a:r>
          </a:p>
        </p:txBody>
      </p:sp>
      <p:pic>
        <p:nvPicPr>
          <p:cNvPr id="23" name="Рисунок 22">
            <a:hlinkClick r:id="rId8" action="ppaction://hlinksldjump"/>
            <a:extLst>
              <a:ext uri="{FF2B5EF4-FFF2-40B4-BE49-F238E27FC236}">
                <a16:creationId xmlns:a16="http://schemas.microsoft.com/office/drawing/2014/main" id="{8DE2EF04-7574-4B74-AADD-60318AFFB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F11E18-93A6-48CE-AC11-06246625C4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67" b="96528" l="7396" r="90000">
                        <a14:foregroundMark x1="16458" y1="88750" x2="16458" y2="88750"/>
                        <a14:foregroundMark x1="11563" y1="82917" x2="11563" y2="82917"/>
                        <a14:foregroundMark x1="12708" y1="80417" x2="13021" y2="80417"/>
                        <a14:foregroundMark x1="15417" y1="77778" x2="15417" y2="77778"/>
                        <a14:foregroundMark x1="7604" y1="78889" x2="7396" y2="79306"/>
                        <a14:foregroundMark x1="8125" y1="83750" x2="8854" y2="84306"/>
                        <a14:foregroundMark x1="13542" y1="88056" x2="13542" y2="88472"/>
                        <a14:foregroundMark x1="16354" y1="90972" x2="16667" y2="90972"/>
                        <a14:foregroundMark x1="21146" y1="90972" x2="21146" y2="90972"/>
                        <a14:foregroundMark x1="14375" y1="96250" x2="14375" y2="96250"/>
                        <a14:foregroundMark x1="34792" y1="92083" x2="34792" y2="92083"/>
                        <a14:foregroundMark x1="30833" y1="88194" x2="30833" y2="88194"/>
                        <a14:foregroundMark x1="39271" y1="86389" x2="39271" y2="86389"/>
                        <a14:foregroundMark x1="41250" y1="82361" x2="41250" y2="82361"/>
                        <a14:foregroundMark x1="36979" y1="84028" x2="36979" y2="84028"/>
                        <a14:foregroundMark x1="35833" y1="94306" x2="35833" y2="94306"/>
                        <a14:foregroundMark x1="26875" y1="93056" x2="26875" y2="93056"/>
                        <a14:foregroundMark x1="26771" y1="84306" x2="26771" y2="84306"/>
                        <a14:foregroundMark x1="52188" y1="86111" x2="52188" y2="86111"/>
                        <a14:foregroundMark x1="52083" y1="90417" x2="52083" y2="90417"/>
                        <a14:foregroundMark x1="50313" y1="89167" x2="50313" y2="89167"/>
                        <a14:foregroundMark x1="37813" y1="17500" x2="37813" y2="17500"/>
                        <a14:foregroundMark x1="33229" y1="4167" x2="33229" y2="4167"/>
                        <a14:foregroundMark x1="35000" y1="4722" x2="35000" y2="4722"/>
                        <a14:foregroundMark x1="33021" y1="30833" x2="33021" y2="30833"/>
                        <a14:foregroundMark x1="29479" y1="87361" x2="29479" y2="87361"/>
                        <a14:foregroundMark x1="27396" y1="91389" x2="27396" y2="91389"/>
                        <a14:foregroundMark x1="28958" y1="96528" x2="28958" y2="9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76" y="5788372"/>
            <a:ext cx="1115962" cy="802550"/>
          </a:xfrm>
          <a:prstGeom prst="rect">
            <a:avLst/>
          </a:prstGeom>
        </p:spPr>
      </p:pic>
      <p:pic>
        <p:nvPicPr>
          <p:cNvPr id="24" name="Рисунок 23">
            <a:hlinkClick r:id="rId13" action="ppaction://hlinksldjump"/>
            <a:extLst>
              <a:ext uri="{FF2B5EF4-FFF2-40B4-BE49-F238E27FC236}">
                <a16:creationId xmlns:a16="http://schemas.microsoft.com/office/drawing/2014/main" id="{2FCD7605-A945-427C-B767-FF476C5ACE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5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927865"/>
            <a:ext cx="8496944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1.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кГц = 1000 Гц.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Хорошее качество  дискретизации получается при частотах  дискретизации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44,1 кГц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выше.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Частота дискретизации, равная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48 кГц,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означает, что за одну секунду проводилось 48000 измерений громкости звука.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3131840" y="1999873"/>
            <a:ext cx="576064" cy="276999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010289"/>
            <a:ext cx="792088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2.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слышит звуковые колебания приблизительно в диапазоне частот от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Гц до 20 КГц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Звук с частотами выше этого диапазона называется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ультразвуком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звук с  частотой меньшей        20 Гц называется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инфразвуком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3735522" y="4681881"/>
            <a:ext cx="1656184" cy="2880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1746" name="Object 9"/>
          <p:cNvGraphicFramePr>
            <a:graphicFrameLocks noChangeAspect="1"/>
          </p:cNvGraphicFramePr>
          <p:nvPr/>
        </p:nvGraphicFramePr>
        <p:xfrm>
          <a:off x="1835696" y="908720"/>
          <a:ext cx="545420" cy="899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6" name="Clip" r:id="rId3" imgW="1857600" imgH="3995640" progId="">
                  <p:embed/>
                </p:oleObj>
              </mc:Choice>
              <mc:Fallback>
                <p:oleObj name="Clip" r:id="rId3" imgW="1857600" imgH="39956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908720"/>
                        <a:ext cx="545420" cy="899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58918" y="4293096"/>
          <a:ext cx="740674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7" name="Clip" r:id="rId5" imgW="1295640" imgH="3934080" progId="">
                  <p:embed/>
                </p:oleObj>
              </mc:Choice>
              <mc:Fallback>
                <p:oleObj name="Clip" r:id="rId5" imgW="1295640" imgH="3934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18" y="4293096"/>
                        <a:ext cx="740674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987824" y="1124744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Вопросы на засыпку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Знаете ли вы?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3796" name="Object 9"/>
          <p:cNvGraphicFramePr>
            <a:graphicFrameLocks noChangeAspect="1"/>
          </p:cNvGraphicFramePr>
          <p:nvPr/>
        </p:nvGraphicFramePr>
        <p:xfrm>
          <a:off x="2555776" y="1052736"/>
          <a:ext cx="400753" cy="75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8" name="Clip" r:id="rId7" imgW="1857600" imgH="3995640" progId="">
                  <p:embed/>
                </p:oleObj>
              </mc:Choice>
              <mc:Fallback>
                <p:oleObj name="Clip" r:id="rId7" imgW="1857600" imgH="39956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052736"/>
                        <a:ext cx="400753" cy="756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9"/>
          <p:cNvGraphicFramePr>
            <a:graphicFrameLocks noChangeAspect="1"/>
          </p:cNvGraphicFramePr>
          <p:nvPr/>
        </p:nvGraphicFramePr>
        <p:xfrm>
          <a:off x="6228184" y="1052736"/>
          <a:ext cx="4016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9" name="Clip" r:id="rId8" imgW="1857600" imgH="3995640" progId="">
                  <p:embed/>
                </p:oleObj>
              </mc:Choice>
              <mc:Fallback>
                <p:oleObj name="Clip" r:id="rId8" imgW="1857600" imgH="39956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052736"/>
                        <a:ext cx="40163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9"/>
          <p:cNvGraphicFramePr>
            <a:graphicFrameLocks noChangeAspect="1"/>
          </p:cNvGraphicFramePr>
          <p:nvPr/>
        </p:nvGraphicFramePr>
        <p:xfrm>
          <a:off x="6876256" y="980728"/>
          <a:ext cx="439910" cy="827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0" name="Clip" r:id="rId9" imgW="1857600" imgH="3995640" progId="">
                  <p:embed/>
                </p:oleObj>
              </mc:Choice>
              <mc:Fallback>
                <p:oleObj name="Clip" r:id="rId9" imgW="1857600" imgH="39956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980728"/>
                        <a:ext cx="439910" cy="827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9"/>
          <p:cNvGraphicFramePr>
            <a:graphicFrameLocks noChangeAspect="1"/>
          </p:cNvGraphicFramePr>
          <p:nvPr/>
        </p:nvGraphicFramePr>
        <p:xfrm>
          <a:off x="7524328" y="908720"/>
          <a:ext cx="479748" cy="89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1" name="Clip" r:id="rId10" imgW="1857600" imgH="3995640" progId="">
                  <p:embed/>
                </p:oleObj>
              </mc:Choice>
              <mc:Fallback>
                <p:oleObj name="Clip" r:id="rId10" imgW="1857600" imgH="39956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908720"/>
                        <a:ext cx="479748" cy="899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9"/>
          <p:cNvGraphicFramePr>
            <a:graphicFrameLocks noChangeAspect="1"/>
          </p:cNvGraphicFramePr>
          <p:nvPr/>
        </p:nvGraphicFramePr>
        <p:xfrm>
          <a:off x="1187624" y="836712"/>
          <a:ext cx="518170" cy="97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2" name="Clip" r:id="rId11" imgW="1857600" imgH="3995640" progId="">
                  <p:embed/>
                </p:oleObj>
              </mc:Choice>
              <mc:Fallback>
                <p:oleObj name="Clip" r:id="rId11" imgW="1857600" imgH="39956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836712"/>
                        <a:ext cx="518170" cy="971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8" name="Прямоугольник 17"/>
          <p:cNvSpPr/>
          <p:nvPr/>
        </p:nvSpPr>
        <p:spPr>
          <a:xfrm>
            <a:off x="3059832" y="5013176"/>
            <a:ext cx="1584176" cy="2880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4932040" y="2287905"/>
            <a:ext cx="504056" cy="276999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467544" y="2924944"/>
            <a:ext cx="648072" cy="276999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2D020AD-F8AD-4153-B7F4-137D90B884BB}"/>
              </a:ext>
            </a:extLst>
          </p:cNvPr>
          <p:cNvSpPr/>
          <p:nvPr/>
        </p:nvSpPr>
        <p:spPr>
          <a:xfrm>
            <a:off x="2747255" y="541722"/>
            <a:ext cx="5948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Кодирование звуковой информации</a:t>
            </a:r>
          </a:p>
        </p:txBody>
      </p:sp>
      <p:pic>
        <p:nvPicPr>
          <p:cNvPr id="22" name="Рисунок 21">
            <a:hlinkClick r:id="rId12" action="ppaction://hlinksldjump"/>
            <a:extLst>
              <a:ext uri="{FF2B5EF4-FFF2-40B4-BE49-F238E27FC236}">
                <a16:creationId xmlns:a16="http://schemas.microsoft.com/office/drawing/2014/main" id="{2EA5BF6C-93C9-4D2F-8DBB-83D79FA0E0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EA14BA-3001-4D71-AB74-552C96A66C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60547" y1="52812" x2="60547" y2="52812"/>
                        <a14:foregroundMark x1="72031" y1="50521" x2="72031" y2="50521"/>
                        <a14:foregroundMark x1="87734" y1="34583" x2="87734" y2="34583"/>
                        <a14:foregroundMark x1="67266" y1="31354" x2="67266" y2="31354"/>
                        <a14:foregroundMark x1="68047" y1="28333" x2="68047" y2="28333"/>
                        <a14:foregroundMark x1="77969" y1="16042" x2="77969" y2="16042"/>
                        <a14:foregroundMark x1="87266" y1="40938" x2="87266" y2="40938"/>
                        <a14:foregroundMark x1="71484" y1="52917" x2="71484" y2="52917"/>
                        <a14:foregroundMark x1="69922" y1="37292" x2="69922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33" y="5121188"/>
            <a:ext cx="2459765" cy="1844824"/>
          </a:xfrm>
          <a:prstGeom prst="rect">
            <a:avLst/>
          </a:prstGeom>
        </p:spPr>
      </p:pic>
      <p:pic>
        <p:nvPicPr>
          <p:cNvPr id="24" name="Рисунок 23">
            <a:hlinkClick r:id="rId17" action="ppaction://hlinksldjump"/>
            <a:extLst>
              <a:ext uri="{FF2B5EF4-FFF2-40B4-BE49-F238E27FC236}">
                <a16:creationId xmlns:a16="http://schemas.microsoft.com/office/drawing/2014/main" id="{211B7579-384E-4AC2-A39E-BA821FC6CEC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0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2484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каком году компьютеры начали работать с текстом, графикой, звуком?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Дайте определение таблицы кодировки?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Какие таблицы кодировки текстовой информации вам известны?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чём основывается дискретное представление изображения?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Что представляет собой модель цвета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RGB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Какое устройство в компьютере производит  оцифровку звукового сигнала?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6AD386-BD28-4B4B-BDBB-21B5F4C2CA78}"/>
              </a:ext>
            </a:extLst>
          </p:cNvPr>
          <p:cNvSpPr/>
          <p:nvPr/>
        </p:nvSpPr>
        <p:spPr>
          <a:xfrm>
            <a:off x="4690578" y="541722"/>
            <a:ext cx="2062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Итоги урока</a:t>
            </a:r>
          </a:p>
        </p:txBody>
      </p:sp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1641842C-6FE0-4AD3-A14B-78F1FB793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  <a:extLst>
              <a:ext uri="{FF2B5EF4-FFF2-40B4-BE49-F238E27FC236}">
                <a16:creationId xmlns:a16="http://schemas.microsoft.com/office/drawing/2014/main" id="{579E30BC-1A46-4A13-AD41-07299A6E1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630" cy="4391694"/>
          </a:xfrm>
        </p:spPr>
        <p:txBody>
          <a:bodyPr>
            <a:normAutofit fontScale="700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ru-RU" sz="2500" dirty="0" err="1">
                <a:latin typeface="+mj-lt"/>
                <a:cs typeface="Times New Roman" pitchFamily="18" charset="0"/>
              </a:rPr>
              <a:t>Босова</a:t>
            </a:r>
            <a:r>
              <a:rPr lang="ru-RU" sz="2500" dirty="0">
                <a:latin typeface="+mj-lt"/>
                <a:cs typeface="Times New Roman" pitchFamily="18" charset="0"/>
              </a:rPr>
              <a:t> </a:t>
            </a:r>
            <a:r>
              <a:rPr lang="ru-RU" sz="2500" dirty="0" err="1">
                <a:latin typeface="+mj-lt"/>
                <a:cs typeface="Times New Roman" pitchFamily="18" charset="0"/>
              </a:rPr>
              <a:t>Л.Л.,Информатика</a:t>
            </a:r>
            <a:r>
              <a:rPr lang="ru-RU" sz="2500" dirty="0">
                <a:latin typeface="+mj-lt"/>
                <a:cs typeface="Times New Roman" pitchFamily="18" charset="0"/>
              </a:rPr>
              <a:t>. Базовый уровень: учебник для 7 класса / </a:t>
            </a:r>
            <a:r>
              <a:rPr lang="ru-RU" sz="2500" dirty="0" err="1">
                <a:latin typeface="+mj-lt"/>
                <a:cs typeface="Times New Roman" pitchFamily="18" charset="0"/>
              </a:rPr>
              <a:t>Л.Л.Босова</a:t>
            </a:r>
            <a:r>
              <a:rPr lang="ru-RU" sz="2500" dirty="0">
                <a:latin typeface="+mj-lt"/>
                <a:cs typeface="Times New Roman" pitchFamily="18" charset="0"/>
              </a:rPr>
              <a:t>. – М.: БИНОМ. Лаборатория знаний, 2016.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2500" dirty="0" err="1">
                <a:cs typeface="Times New Roman" pitchFamily="18" charset="0"/>
              </a:rPr>
              <a:t>Босова</a:t>
            </a:r>
            <a:r>
              <a:rPr lang="ru-RU" sz="2500" dirty="0">
                <a:cs typeface="Times New Roman" pitchFamily="18" charset="0"/>
              </a:rPr>
              <a:t> </a:t>
            </a:r>
            <a:r>
              <a:rPr lang="ru-RU" sz="2500" dirty="0" err="1">
                <a:cs typeface="Times New Roman" pitchFamily="18" charset="0"/>
              </a:rPr>
              <a:t>Л.Л.,Информатика</a:t>
            </a:r>
            <a:r>
              <a:rPr lang="ru-RU" sz="2500" dirty="0">
                <a:cs typeface="Times New Roman" pitchFamily="18" charset="0"/>
              </a:rPr>
              <a:t>. Базовый уровень: учебник для 10 класса / </a:t>
            </a:r>
            <a:r>
              <a:rPr lang="ru-RU" sz="2500" dirty="0" err="1">
                <a:cs typeface="Times New Roman" pitchFamily="18" charset="0"/>
              </a:rPr>
              <a:t>Л.Л.Босова</a:t>
            </a:r>
            <a:r>
              <a:rPr lang="ru-RU" sz="2500" dirty="0">
                <a:cs typeface="Times New Roman" pitchFamily="18" charset="0"/>
              </a:rPr>
              <a:t>. – М.: БИНОМ. Лаборатория знаний, 2018.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2500" dirty="0">
                <a:latin typeface="+mj-lt"/>
                <a:cs typeface="Times New Roman" pitchFamily="18" charset="0"/>
              </a:rPr>
              <a:t>Соколова</a:t>
            </a:r>
            <a:r>
              <a:rPr lang="ru-RU" sz="2500" b="1" dirty="0">
                <a:latin typeface="+mj-lt"/>
                <a:cs typeface="Times New Roman" pitchFamily="18" charset="0"/>
              </a:rPr>
              <a:t>,  </a:t>
            </a:r>
            <a:r>
              <a:rPr lang="ru-RU" sz="2500" dirty="0">
                <a:latin typeface="+mj-lt"/>
                <a:cs typeface="Times New Roman" pitchFamily="18" charset="0"/>
              </a:rPr>
              <a:t>О. Л. Универсальные поурочные разработки по информатике. 10 класс / О. Л. Соколова. – М.: ВАКО, 2013. – 411 с.</a:t>
            </a:r>
            <a:endParaRPr lang="ru-RU" sz="2500" dirty="0">
              <a:latin typeface="+mj-lt"/>
              <a:cs typeface="Times New Roman" pitchFamily="18" charset="0"/>
              <a:hlinkClick r:id="rId3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ru-RU" sz="2500" dirty="0">
                <a:latin typeface="+mj-lt"/>
                <a:cs typeface="Times New Roman" pitchFamily="18" charset="0"/>
              </a:rPr>
              <a:t>Федеральный институт педагогических измерений [Электронный ресурс]. – Режим доступа: </a:t>
            </a:r>
            <a:r>
              <a:rPr lang="en-US" sz="2500" dirty="0">
                <a:latin typeface="+mj-lt"/>
                <a:cs typeface="Times New Roman" pitchFamily="18" charset="0"/>
                <a:hlinkClick r:id="rId3"/>
              </a:rPr>
              <a:t>http://www.fipi.ru/ege-i-gve-11/demoversii-specifikacii-kodifikatory</a:t>
            </a:r>
            <a:r>
              <a:rPr lang="ru-RU" sz="2500" dirty="0">
                <a:latin typeface="+mj-lt"/>
                <a:cs typeface="Times New Roman" pitchFamily="18" charset="0"/>
              </a:rPr>
              <a:t> .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500" dirty="0">
                <a:latin typeface="+mj-lt"/>
              </a:rPr>
              <a:t>Рябко Б.Я., Фионов А.Н. Эффективный метод адаптивного арифметического кодирования для источников с большими алфавитами // Проблемы передачи информации. - 2009. - Т.35, </a:t>
            </a:r>
            <a:r>
              <a:rPr lang="ru-RU" sz="2500" dirty="0" err="1">
                <a:latin typeface="+mj-lt"/>
              </a:rPr>
              <a:t>Вып</a:t>
            </a:r>
            <a:r>
              <a:rPr lang="ru-RU" sz="2500" dirty="0">
                <a:latin typeface="+mj-lt"/>
              </a:rPr>
              <a:t>. - С.95 - 108.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500" dirty="0" err="1">
                <a:latin typeface="+mj-lt"/>
              </a:rPr>
              <a:t>Семенюк</a:t>
            </a:r>
            <a:r>
              <a:rPr lang="ru-RU" sz="2500" dirty="0">
                <a:latin typeface="+mj-lt"/>
              </a:rPr>
              <a:t> В.В. Экономное кодирование дискретной информации. - СПб.: </a:t>
            </a:r>
            <a:r>
              <a:rPr lang="ru-RU" sz="2500" dirty="0" err="1">
                <a:latin typeface="+mj-lt"/>
              </a:rPr>
              <a:t>СПбГИТМО</a:t>
            </a:r>
            <a:r>
              <a:rPr lang="ru-RU" sz="2500" dirty="0">
                <a:latin typeface="+mj-lt"/>
              </a:rPr>
              <a:t> (ТУ), 2001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500" dirty="0">
                <a:latin typeface="+mj-lt"/>
              </a:rPr>
              <a:t> Дмитриев В.И. Прикладная теория информации. М.: Высшая школа, 2009.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500" dirty="0">
                <a:latin typeface="+mj-lt"/>
              </a:rPr>
              <a:t> Нефедов В.Н., Осипова В.А. Курс дискретной математики. М.: МАИ, 2002.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500" dirty="0">
                <a:latin typeface="+mj-lt"/>
              </a:rPr>
              <a:t>Колесник В.Д., </a:t>
            </a:r>
            <a:r>
              <a:rPr lang="ru-RU" sz="2500" dirty="0" err="1">
                <a:latin typeface="+mj-lt"/>
              </a:rPr>
              <a:t>Полтырев</a:t>
            </a:r>
            <a:r>
              <a:rPr lang="ru-RU" sz="2500" dirty="0">
                <a:latin typeface="+mj-lt"/>
              </a:rPr>
              <a:t> Г.Ш. Курс теории информации. М.: Наука, 2016</a:t>
            </a:r>
          </a:p>
          <a:p>
            <a:pPr marL="857250" lvl="1" indent="-457200">
              <a:buFont typeface="+mj-lt"/>
              <a:buAutoNum type="arabicPeriod"/>
            </a:pPr>
            <a:endParaRPr lang="ru-RU" sz="2500" dirty="0">
              <a:latin typeface="+mj-lt"/>
              <a:cs typeface="Times New Roman" pitchFamily="18" charset="0"/>
            </a:endParaRPr>
          </a:p>
          <a:p>
            <a:pPr eaLnBrk="1" hangingPunct="1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562CD5-68A6-4D81-8368-F62F8A4563F4}"/>
              </a:ext>
            </a:extLst>
          </p:cNvPr>
          <p:cNvSpPr/>
          <p:nvPr/>
        </p:nvSpPr>
        <p:spPr>
          <a:xfrm>
            <a:off x="4211960" y="503888"/>
            <a:ext cx="3303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Список литературы:</a:t>
            </a:r>
          </a:p>
        </p:txBody>
      </p:sp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4F28951B-E1A3-43CF-88CB-740F9C3F5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  <a:extLst>
              <a:ext uri="{FF2B5EF4-FFF2-40B4-BE49-F238E27FC236}">
                <a16:creationId xmlns:a16="http://schemas.microsoft.com/office/drawing/2014/main" id="{783C4039-22E8-4396-BAEE-B03BE5668A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" y="207829"/>
            <a:ext cx="1905000" cy="63817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41277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98884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2768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99792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99792" y="141277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51920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17008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80112" y="285293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68144" y="285293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80112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68144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56176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80112" y="256490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99792" y="198884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99792" y="22768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699792" y="256490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99792" y="285293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99792" y="314096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699792" y="342900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699792" y="37170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699792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139952" y="198884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139952" y="22768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139952" y="256490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139952" y="285293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139952" y="314096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139952" y="342900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139952" y="37170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851920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699792" y="429309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139952" y="83671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139952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139952" y="141277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80112" y="429309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580112" y="458112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80112" y="486916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80112" y="515719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427984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716016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004048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92080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427984" y="285293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716016" y="285293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004048" y="285293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292080" y="285293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580112" y="314096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580112" y="342900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80112" y="37170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580112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123728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563888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275856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987824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411760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835696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547664" y="37170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259632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547664" y="400506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547664" y="429309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547664" y="458112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547664" y="486916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547664" y="515719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547664" y="544522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547664" y="57332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547664" y="602128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275856" y="54868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3275856" y="83671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275856" y="112474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3275856" y="141277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763688" y="796062"/>
            <a:ext cx="43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547664" y="1691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699792" y="7647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39952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550234" y="11154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275856" y="198884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275856" y="22768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3275856" y="256490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275856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38266" y="28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66458" y="21955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57946" y="3995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547664" y="3356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05" name="Вертикальный свиток 104"/>
          <p:cNvSpPr/>
          <p:nvPr/>
        </p:nvSpPr>
        <p:spPr>
          <a:xfrm>
            <a:off x="6588224" y="692696"/>
            <a:ext cx="1584176" cy="1706305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sz="1400" dirty="0">
                <a:solidFill>
                  <a:schemeClr val="tx1"/>
                </a:solidFill>
              </a:rPr>
              <a:t>Очень широкое понятие, имеющее множество трактовок.</a:t>
            </a:r>
          </a:p>
        </p:txBody>
      </p:sp>
      <p:sp>
        <p:nvSpPr>
          <p:cNvPr id="98" name="Вертикальный свиток 97"/>
          <p:cNvSpPr/>
          <p:nvPr/>
        </p:nvSpPr>
        <p:spPr>
          <a:xfrm>
            <a:off x="6228184" y="2276872"/>
            <a:ext cx="1800200" cy="1728192"/>
          </a:xfrm>
          <a:prstGeom prst="verticalScroll">
            <a:avLst/>
          </a:prstGeom>
          <a:solidFill>
            <a:srgbClr val="92D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2.Вид информации, с помощью которой мы воспринимаем запахи</a:t>
            </a:r>
          </a:p>
        </p:txBody>
      </p:sp>
      <p:sp>
        <p:nvSpPr>
          <p:cNvPr id="106" name="Вертикальный свиток 105"/>
          <p:cNvSpPr/>
          <p:nvPr/>
        </p:nvSpPr>
        <p:spPr>
          <a:xfrm>
            <a:off x="6372200" y="908720"/>
            <a:ext cx="2016224" cy="1800200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2.Переход от одной формы представления информации к другой , более удобной для восприятия</a:t>
            </a:r>
          </a:p>
        </p:txBody>
      </p:sp>
      <p:sp>
        <p:nvSpPr>
          <p:cNvPr id="107" name="Вертикальный свиток 106"/>
          <p:cNvSpPr/>
          <p:nvPr/>
        </p:nvSpPr>
        <p:spPr>
          <a:xfrm>
            <a:off x="6804248" y="2348880"/>
            <a:ext cx="2016224" cy="2088232"/>
          </a:xfrm>
          <a:prstGeom prst="verticalScroll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4.Конечный набор отличных друг от друга символов, используемых для представления информации</a:t>
            </a:r>
          </a:p>
        </p:txBody>
      </p:sp>
      <p:sp>
        <p:nvSpPr>
          <p:cNvPr id="108" name="Вертикальный свиток 107"/>
          <p:cNvSpPr/>
          <p:nvPr/>
        </p:nvSpPr>
        <p:spPr>
          <a:xfrm>
            <a:off x="6300192" y="2708920"/>
            <a:ext cx="2160240" cy="2232248"/>
          </a:xfrm>
          <a:prstGeom prst="verticalScroll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8.Передаёт изображение на монитор и производит часть вычислений по подготовке изображения для монитора.</a:t>
            </a:r>
          </a:p>
        </p:txBody>
      </p:sp>
      <p:sp>
        <p:nvSpPr>
          <p:cNvPr id="109" name="Вертикальный свиток 108"/>
          <p:cNvSpPr/>
          <p:nvPr/>
        </p:nvSpPr>
        <p:spPr>
          <a:xfrm>
            <a:off x="6588224" y="1988840"/>
            <a:ext cx="2016224" cy="1800200"/>
          </a:xfrm>
          <a:prstGeom prst="verticalScroll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10.Выполненные в едином стиле изображения  символов , используемых для письма.</a:t>
            </a:r>
          </a:p>
        </p:txBody>
      </p:sp>
      <p:sp>
        <p:nvSpPr>
          <p:cNvPr id="110" name="Вертикальный свиток 109"/>
          <p:cNvSpPr/>
          <p:nvPr/>
        </p:nvSpPr>
        <p:spPr>
          <a:xfrm>
            <a:off x="6084168" y="3212976"/>
            <a:ext cx="1800200" cy="1224136"/>
          </a:xfrm>
          <a:prstGeom prst="vertic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7.Центральное устройство компьютера</a:t>
            </a:r>
          </a:p>
        </p:txBody>
      </p:sp>
      <p:sp>
        <p:nvSpPr>
          <p:cNvPr id="111" name="Вертикальный свиток 110"/>
          <p:cNvSpPr/>
          <p:nvPr/>
        </p:nvSpPr>
        <p:spPr>
          <a:xfrm>
            <a:off x="6228184" y="1988840"/>
            <a:ext cx="2376264" cy="1944216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6.Последовательность команд , которые необходимо выполнить над данными для решения поставленной задачи.</a:t>
            </a:r>
          </a:p>
        </p:txBody>
      </p:sp>
      <p:sp>
        <p:nvSpPr>
          <p:cNvPr id="112" name="Вертикальный свиток 111"/>
          <p:cNvSpPr/>
          <p:nvPr/>
        </p:nvSpPr>
        <p:spPr>
          <a:xfrm>
            <a:off x="6804248" y="1268760"/>
            <a:ext cx="2016224" cy="1872208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5.Универсальное электронное программно управляемое устройство для работы с информацией.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3" name="Вертикальный свиток 112"/>
          <p:cNvSpPr/>
          <p:nvPr/>
        </p:nvSpPr>
        <p:spPr>
          <a:xfrm>
            <a:off x="7092280" y="1628800"/>
            <a:ext cx="1872208" cy="1728192"/>
          </a:xfrm>
          <a:prstGeom prst="verticalScroll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9.Произвольное количество следующих один за другим символов текста.</a:t>
            </a:r>
          </a:p>
        </p:txBody>
      </p:sp>
      <p:pic>
        <p:nvPicPr>
          <p:cNvPr id="114" name="Рисунок 113">
            <a:hlinkClick r:id="rId2" action="ppaction://hlinksldjump"/>
            <a:extLst>
              <a:ext uri="{FF2B5EF4-FFF2-40B4-BE49-F238E27FC236}">
                <a16:creationId xmlns:a16="http://schemas.microsoft.com/office/drawing/2014/main" id="{A784CD59-72C8-4856-8357-47B2DFA93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" y="207829"/>
            <a:ext cx="1905000" cy="638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5083D-C038-46D0-8DEB-FBFA1F6F0527}"/>
              </a:ext>
            </a:extLst>
          </p:cNvPr>
          <p:cNvSpPr txBox="1"/>
          <p:nvPr/>
        </p:nvSpPr>
        <p:spPr>
          <a:xfrm>
            <a:off x="1331132" y="6550223"/>
            <a:ext cx="7812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Нажать на цифру для появления вопроса, повторное нажатие на цифру-ответ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F1489E91-C330-4100-9150-F80D3522BD25}"/>
              </a:ext>
            </a:extLst>
          </p:cNvPr>
          <p:cNvSpPr/>
          <p:nvPr/>
        </p:nvSpPr>
        <p:spPr>
          <a:xfrm>
            <a:off x="4717996" y="80338"/>
            <a:ext cx="29572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Кроссворд</a:t>
            </a:r>
          </a:p>
        </p:txBody>
      </p:sp>
    </p:spTree>
    <p:extLst>
      <p:ext uri="{BB962C8B-B14F-4D97-AF65-F5344CB8AC3E}">
        <p14:creationId xmlns:p14="http://schemas.microsoft.com/office/powerpoint/2010/main" val="3780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"/>
                            </p:stCondLst>
                            <p:childTnLst>
                              <p:par>
                                <p:cTn id="46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00"/>
                            </p:stCondLst>
                            <p:childTnLst>
                              <p:par>
                                <p:cTn id="4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98" grpId="0" animBg="1"/>
      <p:bldP spid="98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4644008" y="3933056"/>
            <a:ext cx="4248596" cy="25915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№2.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Выполните вычисление степени двойки</a:t>
            </a:r>
          </a:p>
          <a:p>
            <a:pPr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(правильный ответ: щелчок по заданию)</a:t>
            </a:r>
          </a:p>
          <a:p>
            <a:pPr>
              <a:defRPr/>
            </a:pP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644008" y="1412553"/>
            <a:ext cx="4248274" cy="23764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412776"/>
            <a:ext cx="4176713" cy="5112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716238"/>
            <a:ext cx="4032250" cy="431800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информатики:</a:t>
            </a:r>
          </a:p>
          <a:p>
            <a:pPr algn="just"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1"/>
          <p:cNvSpPr>
            <a:spLocks noChangeArrowheads="1"/>
          </p:cNvSpPr>
          <p:nvPr/>
        </p:nvSpPr>
        <p:spPr bwMode="auto">
          <a:xfrm>
            <a:off x="395983" y="1771551"/>
            <a:ext cx="3455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1 бит – один разряд двоичного кода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22958" y="1485801"/>
            <a:ext cx="24272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единица: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22958" y="2131913"/>
            <a:ext cx="29321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Производные единицы: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Rectangle 62"/>
          <p:cNvSpPr>
            <a:spLocks noChangeArrowheads="1"/>
          </p:cNvSpPr>
          <p:nvPr/>
        </p:nvSpPr>
        <p:spPr bwMode="auto">
          <a:xfrm>
            <a:off x="504825" y="63895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/>
              <a:t> </a:t>
            </a:r>
            <a:endParaRPr lang="ru-RU"/>
          </a:p>
        </p:txBody>
      </p:sp>
      <p:sp>
        <p:nvSpPr>
          <p:cNvPr id="1038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322958" y="2131913"/>
            <a:ext cx="3960812" cy="0"/>
          </a:xfrm>
          <a:prstGeom prst="line">
            <a:avLst/>
          </a:prstGeom>
          <a:ln w="508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2958" y="3716238"/>
            <a:ext cx="3960812" cy="0"/>
          </a:xfrm>
          <a:prstGeom prst="line">
            <a:avLst/>
          </a:prstGeom>
          <a:ln w="508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322958" y="1484213"/>
            <a:ext cx="3960812" cy="1588"/>
          </a:xfrm>
          <a:prstGeom prst="line">
            <a:avLst/>
          </a:prstGeom>
          <a:ln w="508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1546920" y="4146451"/>
            <a:ext cx="1295400" cy="361950"/>
          </a:xfrm>
          <a:prstGeom prst="rect">
            <a:avLst/>
          </a:prstGeom>
          <a:noFill/>
          <a:ln>
            <a:solidFill>
              <a:srgbClr val="0070C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30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N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Прямоугольник 3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347298" y="639329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</a:p>
        </p:txBody>
      </p:sp>
      <p:sp>
        <p:nvSpPr>
          <p:cNvPr id="35" name="Прямоугольник 34">
            <a:hlinkClick r:id="rId7" action="ppaction://hlinksldjump"/>
          </p:cNvPr>
          <p:cNvSpPr/>
          <p:nvPr/>
        </p:nvSpPr>
        <p:spPr>
          <a:xfrm>
            <a:off x="4536851" y="658584"/>
            <a:ext cx="2087563" cy="3381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</a:t>
            </a:r>
          </a:p>
        </p:txBody>
      </p:sp>
      <p:sp>
        <p:nvSpPr>
          <p:cNvPr id="36" name="Прямоугольник 35">
            <a:hlinkClick r:id="rId8" action="ppaction://hlinksldjump"/>
          </p:cNvPr>
          <p:cNvSpPr/>
          <p:nvPr/>
        </p:nvSpPr>
        <p:spPr>
          <a:xfrm>
            <a:off x="6948264" y="656072"/>
            <a:ext cx="2087563" cy="3397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</a:p>
        </p:txBody>
      </p:sp>
      <p:sp>
        <p:nvSpPr>
          <p:cNvPr id="1046" name="Rectangle 51"/>
          <p:cNvSpPr>
            <a:spLocks noChangeArrowheads="1"/>
          </p:cNvSpPr>
          <p:nvPr/>
        </p:nvSpPr>
        <p:spPr bwMode="auto">
          <a:xfrm>
            <a:off x="394395" y="2420838"/>
            <a:ext cx="30972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Байт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бит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Килобайт = 1024 байт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Мегабайт = 1024 Кбайт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Гигабайт  = 1024 Мбайт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Терабайт = 1024 Гбайт</a:t>
            </a:r>
          </a:p>
        </p:txBody>
      </p:sp>
      <p:sp>
        <p:nvSpPr>
          <p:cNvPr id="1047" name="Прямоугольник 21"/>
          <p:cNvSpPr>
            <a:spLocks noChangeArrowheads="1"/>
          </p:cNvSpPr>
          <p:nvPr/>
        </p:nvSpPr>
        <p:spPr bwMode="auto">
          <a:xfrm>
            <a:off x="5003800" y="2142381"/>
            <a:ext cx="1370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5120 байт =</a:t>
            </a:r>
          </a:p>
        </p:txBody>
      </p:sp>
      <p:sp>
        <p:nvSpPr>
          <p:cNvPr id="1048" name="Прямоугольник 22"/>
          <p:cNvSpPr>
            <a:spLocks noChangeArrowheads="1"/>
          </p:cNvSpPr>
          <p:nvPr/>
        </p:nvSpPr>
        <p:spPr bwMode="auto">
          <a:xfrm>
            <a:off x="6916738" y="2132856"/>
            <a:ext cx="852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Кбайт</a:t>
            </a:r>
          </a:p>
        </p:txBody>
      </p:sp>
      <p:sp>
        <p:nvSpPr>
          <p:cNvPr id="1049" name="Прямоугольник 23"/>
          <p:cNvSpPr>
            <a:spLocks noChangeArrowheads="1"/>
          </p:cNvSpPr>
          <p:nvPr/>
        </p:nvSpPr>
        <p:spPr bwMode="auto">
          <a:xfrm>
            <a:off x="5230813" y="2842468"/>
            <a:ext cx="1141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64 бита =</a:t>
            </a:r>
          </a:p>
        </p:txBody>
      </p:sp>
      <p:sp>
        <p:nvSpPr>
          <p:cNvPr id="1050" name="Прямоугольник 24"/>
          <p:cNvSpPr>
            <a:spLocks noChangeArrowheads="1"/>
          </p:cNvSpPr>
          <p:nvPr/>
        </p:nvSpPr>
        <p:spPr bwMode="auto">
          <a:xfrm>
            <a:off x="6916738" y="2832943"/>
            <a:ext cx="661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байт</a:t>
            </a:r>
          </a:p>
        </p:txBody>
      </p:sp>
      <p:sp>
        <p:nvSpPr>
          <p:cNvPr id="1051" name="Прямоугольник 25"/>
          <p:cNvSpPr>
            <a:spLocks noChangeArrowheads="1"/>
          </p:cNvSpPr>
          <p:nvPr/>
        </p:nvSpPr>
        <p:spPr bwMode="auto">
          <a:xfrm>
            <a:off x="5076825" y="2483048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10 Гбайт =</a:t>
            </a:r>
          </a:p>
        </p:txBody>
      </p:sp>
      <p:sp>
        <p:nvSpPr>
          <p:cNvPr id="1052" name="Прямоугольник 26"/>
          <p:cNvSpPr>
            <a:spLocks noChangeArrowheads="1"/>
          </p:cNvSpPr>
          <p:nvPr/>
        </p:nvSpPr>
        <p:spPr bwMode="auto">
          <a:xfrm>
            <a:off x="6916738" y="2493218"/>
            <a:ext cx="968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Мбайт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Прямоугольник 27"/>
          <p:cNvSpPr>
            <a:spLocks noChangeArrowheads="1"/>
          </p:cNvSpPr>
          <p:nvPr/>
        </p:nvSpPr>
        <p:spPr bwMode="auto">
          <a:xfrm>
            <a:off x="5232400" y="3193306"/>
            <a:ext cx="113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16 байт =</a:t>
            </a:r>
          </a:p>
        </p:txBody>
      </p:sp>
      <p:sp>
        <p:nvSpPr>
          <p:cNvPr id="1054" name="Прямоугольник 28"/>
          <p:cNvSpPr>
            <a:spLocks noChangeArrowheads="1"/>
          </p:cNvSpPr>
          <p:nvPr/>
        </p:nvSpPr>
        <p:spPr bwMode="auto">
          <a:xfrm>
            <a:off x="6916738" y="3202831"/>
            <a:ext cx="547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бит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32363" y="4722813"/>
            <a:ext cx="576262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32363" y="5154613"/>
            <a:ext cx="576262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30775" y="5588000"/>
            <a:ext cx="577850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27763" y="6019800"/>
            <a:ext cx="577850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27763" y="4722813"/>
            <a:ext cx="576262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27763" y="5154613"/>
            <a:ext cx="576262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27763" y="5588000"/>
            <a:ext cx="576262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26338" y="4722813"/>
            <a:ext cx="574675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26338" y="5154613"/>
            <a:ext cx="574675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526338" y="5588000"/>
            <a:ext cx="574675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32363" y="6019800"/>
            <a:ext cx="576262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68" name="Прямоугольник 45"/>
          <p:cNvSpPr>
            <a:spLocks noChangeArrowheads="1"/>
          </p:cNvSpPr>
          <p:nvPr/>
        </p:nvSpPr>
        <p:spPr bwMode="auto">
          <a:xfrm>
            <a:off x="395983" y="4436963"/>
            <a:ext cx="4032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-разрядность ячейки памяти(в битах),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количество целых положительных чисел, которые можно записать в эту ячейку</a:t>
            </a:r>
          </a:p>
        </p:txBody>
      </p:sp>
      <p:sp>
        <p:nvSpPr>
          <p:cNvPr id="1069" name="Прямоугольник 45"/>
          <p:cNvSpPr>
            <a:spLocks noChangeArrowheads="1"/>
          </p:cNvSpPr>
          <p:nvPr/>
        </p:nvSpPr>
        <p:spPr bwMode="auto">
          <a:xfrm>
            <a:off x="3145405" y="1034644"/>
            <a:ext cx="7848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«Единицы измерения информации»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87900" y="1340768"/>
            <a:ext cx="3960813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Задание №1.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Выполните перевод единиц измерения информации</a:t>
            </a:r>
          </a:p>
          <a:p>
            <a:pPr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(правильный ответ: щелчок по знаку вопроса )</a:t>
            </a:r>
          </a:p>
        </p:txBody>
      </p:sp>
      <p:sp>
        <p:nvSpPr>
          <p:cNvPr id="1071" name="Прямоугольник 48"/>
          <p:cNvSpPr>
            <a:spLocks noChangeArrowheads="1"/>
          </p:cNvSpPr>
          <p:nvPr/>
        </p:nvSpPr>
        <p:spPr bwMode="auto">
          <a:xfrm>
            <a:off x="6227763" y="2132856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5</a:t>
            </a:r>
          </a:p>
        </p:txBody>
      </p:sp>
      <p:sp>
        <p:nvSpPr>
          <p:cNvPr id="1072" name="Прямоугольник 49"/>
          <p:cNvSpPr>
            <a:spLocks noChangeArrowheads="1"/>
          </p:cNvSpPr>
          <p:nvPr/>
        </p:nvSpPr>
        <p:spPr bwMode="auto">
          <a:xfrm>
            <a:off x="6227763" y="2502743"/>
            <a:ext cx="100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10240</a:t>
            </a:r>
          </a:p>
        </p:txBody>
      </p:sp>
      <p:sp>
        <p:nvSpPr>
          <p:cNvPr id="1073" name="Прямоугольник 50"/>
          <p:cNvSpPr>
            <a:spLocks noChangeArrowheads="1"/>
          </p:cNvSpPr>
          <p:nvPr/>
        </p:nvSpPr>
        <p:spPr bwMode="auto">
          <a:xfrm>
            <a:off x="6227763" y="2844056"/>
            <a:ext cx="100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8</a:t>
            </a:r>
          </a:p>
        </p:txBody>
      </p:sp>
      <p:sp>
        <p:nvSpPr>
          <p:cNvPr id="1074" name="Прямоугольник 51"/>
          <p:cNvSpPr>
            <a:spLocks noChangeArrowheads="1"/>
          </p:cNvSpPr>
          <p:nvPr/>
        </p:nvSpPr>
        <p:spPr bwMode="auto">
          <a:xfrm>
            <a:off x="6227763" y="3204418"/>
            <a:ext cx="100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128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6300564" y="2204591"/>
            <a:ext cx="647700" cy="27622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 useBgFill="1">
        <p:nvSpPr>
          <p:cNvPr id="56" name="Прямоугольник 55"/>
          <p:cNvSpPr/>
          <p:nvPr/>
        </p:nvSpPr>
        <p:spPr>
          <a:xfrm>
            <a:off x="6300564" y="2564953"/>
            <a:ext cx="647700" cy="27622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 useBgFill="1">
        <p:nvSpPr>
          <p:cNvPr id="57" name="Прямоугольник 56"/>
          <p:cNvSpPr/>
          <p:nvPr/>
        </p:nvSpPr>
        <p:spPr>
          <a:xfrm>
            <a:off x="6300564" y="2936428"/>
            <a:ext cx="647700" cy="27622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 useBgFill="1">
        <p:nvSpPr>
          <p:cNvPr id="60" name="Прямоугольник 59"/>
          <p:cNvSpPr/>
          <p:nvPr/>
        </p:nvSpPr>
        <p:spPr>
          <a:xfrm>
            <a:off x="6300564" y="3295203"/>
            <a:ext cx="647700" cy="27781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524750" y="6021388"/>
            <a:ext cx="576263" cy="36195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400" b="1" baseline="30000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524654" y="472514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508104" y="515719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256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508104" y="55892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508104" y="602128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804248" y="472514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804248" y="51571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804248" y="558924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804248" y="60212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1024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8100392" y="472514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100392" y="515719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512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8172400" y="55892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8100392" y="60212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2048</a:t>
            </a:r>
            <a:endParaRPr lang="ru-RU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323528" y="5301208"/>
            <a:ext cx="3960812" cy="0"/>
          </a:xfrm>
          <a:prstGeom prst="line">
            <a:avLst/>
          </a:prstGeom>
          <a:ln w="508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3"/>
          <p:cNvSpPr txBox="1">
            <a:spLocks noChangeArrowheads="1"/>
          </p:cNvSpPr>
          <p:nvPr/>
        </p:nvSpPr>
        <p:spPr>
          <a:xfrm>
            <a:off x="323528" y="5373216"/>
            <a:ext cx="4032250" cy="4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войства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степеней: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95536" y="573325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a≠0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602128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763688" y="5723964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·a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 err="1"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763688" y="6021288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203848" y="57332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n )m=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 err="1">
                <a:latin typeface="Times New Roman" pitchFamily="18" charset="0"/>
                <a:cs typeface="Times New Roman" pitchFamily="18" charset="0"/>
              </a:rPr>
              <a:t>n·m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29715F-B5F2-415C-89A7-C450615DC088}"/>
              </a:ext>
            </a:extLst>
          </p:cNvPr>
          <p:cNvSpPr/>
          <p:nvPr/>
        </p:nvSpPr>
        <p:spPr>
          <a:xfrm>
            <a:off x="3242445" y="-49768"/>
            <a:ext cx="5088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Обработка информации</a:t>
            </a:r>
          </a:p>
        </p:txBody>
      </p:sp>
      <p:pic>
        <p:nvPicPr>
          <p:cNvPr id="5" name="Рисунок 4">
            <a:hlinkClick r:id="rId6" action="ppaction://hlinksldjump"/>
            <a:extLst>
              <a:ext uri="{FF2B5EF4-FFF2-40B4-BE49-F238E27FC236}">
                <a16:creationId xmlns:a16="http://schemas.microsoft.com/office/drawing/2014/main" id="{B9A8F805-0AF9-4DAD-BA89-DD4DAAF4C7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4831" name="Label12" r:id="rId2" imgW="2876400" imgH="2162160"/>
        </mc:Choice>
        <mc:Fallback>
          <p:control name="Label12" r:id="rId2" imgW="2876400" imgH="2162160">
            <p:pic>
              <p:nvPicPr>
                <p:cNvPr id="2" name="Label12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140200" y="2492375"/>
                  <a:ext cx="2879725" cy="21605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466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7" grpId="0" animBg="1"/>
      <p:bldP spid="60" grpId="0" animBg="1"/>
      <p:bldP spid="55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267DD0-3D37-46C5-944C-7C5DE1AB5DA8}"/>
              </a:ext>
            </a:extLst>
          </p:cNvPr>
          <p:cNvSpPr/>
          <p:nvPr/>
        </p:nvSpPr>
        <p:spPr>
          <a:xfrm>
            <a:off x="395536" y="1340768"/>
            <a:ext cx="260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Пиксель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562CD5-68A6-4D81-8368-F62F8A4563F4}"/>
              </a:ext>
            </a:extLst>
          </p:cNvPr>
          <p:cNvSpPr/>
          <p:nvPr/>
        </p:nvSpPr>
        <p:spPr>
          <a:xfrm>
            <a:off x="5157317" y="503888"/>
            <a:ext cx="14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Ребусы:</a:t>
            </a:r>
          </a:p>
        </p:txBody>
      </p:sp>
      <p:pic>
        <p:nvPicPr>
          <p:cNvPr id="35842" name="Picture 2" descr="пиксель">
            <a:hlinkClick r:id="rId4" action="ppaction://hlinksldjump" tooltip="Пиксель"/>
            <a:extLst>
              <a:ext uri="{FF2B5EF4-FFF2-40B4-BE49-F238E27FC236}">
                <a16:creationId xmlns:a16="http://schemas.microsoft.com/office/drawing/2014/main" id="{439C24AF-A820-4B5C-8806-1D70542D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" y="1247832"/>
            <a:ext cx="4179698" cy="18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C2EA71-5346-4AE8-A5EA-E94CA7B2E161}"/>
              </a:ext>
            </a:extLst>
          </p:cNvPr>
          <p:cNvSpPr/>
          <p:nvPr/>
        </p:nvSpPr>
        <p:spPr>
          <a:xfrm>
            <a:off x="5675645" y="1606453"/>
            <a:ext cx="155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Узор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D5A3A8-5526-4286-A487-C3587C151ECA}"/>
              </a:ext>
            </a:extLst>
          </p:cNvPr>
          <p:cNvSpPr/>
          <p:nvPr/>
        </p:nvSpPr>
        <p:spPr>
          <a:xfrm>
            <a:off x="392749" y="4495899"/>
            <a:ext cx="3046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Фрагмент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8B67B3-CA70-4F4C-9CBB-3CCFCB1BEB2F}"/>
              </a:ext>
            </a:extLst>
          </p:cNvPr>
          <p:cNvSpPr/>
          <p:nvPr/>
        </p:nvSpPr>
        <p:spPr>
          <a:xfrm>
            <a:off x="5397950" y="4437112"/>
            <a:ext cx="258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Графика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844" name="Picture 4" descr="фрагмент">
            <a:hlinkClick r:id="rId6" action="ppaction://hlinksldjump"/>
            <a:extLst>
              <a:ext uri="{FF2B5EF4-FFF2-40B4-BE49-F238E27FC236}">
                <a16:creationId xmlns:a16="http://schemas.microsoft.com/office/drawing/2014/main" id="{CA54A5C8-ED99-425B-98D7-8EFD8817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" y="4005064"/>
            <a:ext cx="4179698" cy="193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графика">
            <a:hlinkClick r:id="rId8" action="ppaction://hlinksldjump"/>
            <a:extLst>
              <a:ext uri="{FF2B5EF4-FFF2-40B4-BE49-F238E27FC236}">
                <a16:creationId xmlns:a16="http://schemas.microsoft.com/office/drawing/2014/main" id="{60EB9678-05DB-4FF0-97A8-AB3D0673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76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узор">
            <a:hlinkClick r:id="rId3" action="ppaction://hlinksldjump"/>
            <a:extLst>
              <a:ext uri="{FF2B5EF4-FFF2-40B4-BE49-F238E27FC236}">
                <a16:creationId xmlns:a16="http://schemas.microsoft.com/office/drawing/2014/main" id="{BC953AD8-6A14-41F4-8EF9-B2AF790D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02" y="1262606"/>
            <a:ext cx="490328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hlinkClick r:id="rId11" action="ppaction://hlinksldjump"/>
            <a:extLst>
              <a:ext uri="{FF2B5EF4-FFF2-40B4-BE49-F238E27FC236}">
                <a16:creationId xmlns:a16="http://schemas.microsoft.com/office/drawing/2014/main" id="{9A710E9F-BDB8-4D98-9E18-378518E989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" y="207829"/>
            <a:ext cx="1905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81793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267DD0-3D37-46C5-944C-7C5DE1AB5DA8}"/>
              </a:ext>
            </a:extLst>
          </p:cNvPr>
          <p:cNvSpPr/>
          <p:nvPr/>
        </p:nvSpPr>
        <p:spPr>
          <a:xfrm>
            <a:off x="395536" y="1340768"/>
            <a:ext cx="260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Пиксель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562CD5-68A6-4D81-8368-F62F8A4563F4}"/>
              </a:ext>
            </a:extLst>
          </p:cNvPr>
          <p:cNvSpPr/>
          <p:nvPr/>
        </p:nvSpPr>
        <p:spPr>
          <a:xfrm>
            <a:off x="5157317" y="503888"/>
            <a:ext cx="14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Ребусы:</a:t>
            </a:r>
          </a:p>
        </p:txBody>
      </p:sp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4F28951B-E1A3-43CF-88CB-740F9C3F5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  <p:pic>
        <p:nvPicPr>
          <p:cNvPr id="35842" name="Picture 2" descr="пиксель">
            <a:hlinkClick r:id="rId4" action="ppaction://hlinksldjump" tooltip="Пиксель"/>
            <a:extLst>
              <a:ext uri="{FF2B5EF4-FFF2-40B4-BE49-F238E27FC236}">
                <a16:creationId xmlns:a16="http://schemas.microsoft.com/office/drawing/2014/main" id="{439C24AF-A820-4B5C-8806-1D70542D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" y="1247832"/>
            <a:ext cx="4179698" cy="18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C2EA71-5346-4AE8-A5EA-E94CA7B2E161}"/>
              </a:ext>
            </a:extLst>
          </p:cNvPr>
          <p:cNvSpPr/>
          <p:nvPr/>
        </p:nvSpPr>
        <p:spPr>
          <a:xfrm>
            <a:off x="5675645" y="1606453"/>
            <a:ext cx="155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Узор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D5A3A8-5526-4286-A487-C3587C151ECA}"/>
              </a:ext>
            </a:extLst>
          </p:cNvPr>
          <p:cNvSpPr/>
          <p:nvPr/>
        </p:nvSpPr>
        <p:spPr>
          <a:xfrm>
            <a:off x="392749" y="4495899"/>
            <a:ext cx="3046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Фрагмент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8B67B3-CA70-4F4C-9CBB-3CCFCB1BEB2F}"/>
              </a:ext>
            </a:extLst>
          </p:cNvPr>
          <p:cNvSpPr/>
          <p:nvPr/>
        </p:nvSpPr>
        <p:spPr>
          <a:xfrm>
            <a:off x="5397950" y="4437112"/>
            <a:ext cx="258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Графика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844" name="Picture 4" descr="фрагмент">
            <a:hlinkClick r:id="rId8" action="ppaction://hlinksldjump"/>
            <a:extLst>
              <a:ext uri="{FF2B5EF4-FFF2-40B4-BE49-F238E27FC236}">
                <a16:creationId xmlns:a16="http://schemas.microsoft.com/office/drawing/2014/main" id="{CA54A5C8-ED99-425B-98D7-8EFD8817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" y="4005064"/>
            <a:ext cx="4179698" cy="193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графика">
            <a:hlinkClick r:id="rId3" action="ppaction://hlinksldjump"/>
            <a:extLst>
              <a:ext uri="{FF2B5EF4-FFF2-40B4-BE49-F238E27FC236}">
                <a16:creationId xmlns:a16="http://schemas.microsoft.com/office/drawing/2014/main" id="{60EB9678-05DB-4FF0-97A8-AB3D0673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76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id="{F1C645ED-499F-42BA-85C7-A61E638904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" y="207829"/>
            <a:ext cx="1905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55261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267DD0-3D37-46C5-944C-7C5DE1AB5DA8}"/>
              </a:ext>
            </a:extLst>
          </p:cNvPr>
          <p:cNvSpPr/>
          <p:nvPr/>
        </p:nvSpPr>
        <p:spPr>
          <a:xfrm>
            <a:off x="395536" y="1340768"/>
            <a:ext cx="260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Пиксель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562CD5-68A6-4D81-8368-F62F8A4563F4}"/>
              </a:ext>
            </a:extLst>
          </p:cNvPr>
          <p:cNvSpPr/>
          <p:nvPr/>
        </p:nvSpPr>
        <p:spPr>
          <a:xfrm>
            <a:off x="5157317" y="503888"/>
            <a:ext cx="14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Ребусы:</a:t>
            </a:r>
          </a:p>
        </p:txBody>
      </p:sp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4F28951B-E1A3-43CF-88CB-740F9C3F5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  <p:pic>
        <p:nvPicPr>
          <p:cNvPr id="35842" name="Picture 2" descr="пиксель">
            <a:hlinkClick r:id="rId4" action="ppaction://hlinksldjump" tooltip="Пиксель"/>
            <a:extLst>
              <a:ext uri="{FF2B5EF4-FFF2-40B4-BE49-F238E27FC236}">
                <a16:creationId xmlns:a16="http://schemas.microsoft.com/office/drawing/2014/main" id="{439C24AF-A820-4B5C-8806-1D70542D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" y="1247832"/>
            <a:ext cx="4179698" cy="18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C2EA71-5346-4AE8-A5EA-E94CA7B2E161}"/>
              </a:ext>
            </a:extLst>
          </p:cNvPr>
          <p:cNvSpPr/>
          <p:nvPr/>
        </p:nvSpPr>
        <p:spPr>
          <a:xfrm>
            <a:off x="5675645" y="1606453"/>
            <a:ext cx="155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Узор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D5A3A8-5526-4286-A487-C3587C151ECA}"/>
              </a:ext>
            </a:extLst>
          </p:cNvPr>
          <p:cNvSpPr/>
          <p:nvPr/>
        </p:nvSpPr>
        <p:spPr>
          <a:xfrm>
            <a:off x="392749" y="4495899"/>
            <a:ext cx="3046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Фрагмент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8B67B3-CA70-4F4C-9CBB-3CCFCB1BEB2F}"/>
              </a:ext>
            </a:extLst>
          </p:cNvPr>
          <p:cNvSpPr/>
          <p:nvPr/>
        </p:nvSpPr>
        <p:spPr>
          <a:xfrm>
            <a:off x="5397950" y="4437112"/>
            <a:ext cx="258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Графика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845" name="Picture 5" descr="графика">
            <a:hlinkClick r:id="rId8" action="ppaction://hlinksldjump"/>
            <a:extLst>
              <a:ext uri="{FF2B5EF4-FFF2-40B4-BE49-F238E27FC236}">
                <a16:creationId xmlns:a16="http://schemas.microsoft.com/office/drawing/2014/main" id="{60EB9678-05DB-4FF0-97A8-AB3D0673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76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узор">
            <a:extLst>
              <a:ext uri="{FF2B5EF4-FFF2-40B4-BE49-F238E27FC236}">
                <a16:creationId xmlns:a16="http://schemas.microsoft.com/office/drawing/2014/main" id="{BC953AD8-6A14-41F4-8EF9-B2AF790D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02" y="1262606"/>
            <a:ext cx="490328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id="{BABF45B2-C601-4FEA-9A77-FDE31C809D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" y="207829"/>
            <a:ext cx="1905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70641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267DD0-3D37-46C5-944C-7C5DE1AB5DA8}"/>
              </a:ext>
            </a:extLst>
          </p:cNvPr>
          <p:cNvSpPr/>
          <p:nvPr/>
        </p:nvSpPr>
        <p:spPr>
          <a:xfrm>
            <a:off x="395536" y="1340768"/>
            <a:ext cx="260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noaction"/>
              </a:rPr>
              <a:t>Пиксель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562CD5-68A6-4D81-8368-F62F8A4563F4}"/>
              </a:ext>
            </a:extLst>
          </p:cNvPr>
          <p:cNvSpPr/>
          <p:nvPr/>
        </p:nvSpPr>
        <p:spPr>
          <a:xfrm>
            <a:off x="5157317" y="503888"/>
            <a:ext cx="14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Ребусы:</a:t>
            </a:r>
          </a:p>
        </p:txBody>
      </p:sp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4F28951B-E1A3-43CF-88CB-740F9C3F5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  <p:pic>
        <p:nvPicPr>
          <p:cNvPr id="35842" name="Picture 2" descr="пиксель">
            <a:hlinkClick r:id="rId3" action="ppaction://hlinksldjump" tooltip="Пиксель"/>
            <a:extLst>
              <a:ext uri="{FF2B5EF4-FFF2-40B4-BE49-F238E27FC236}">
                <a16:creationId xmlns:a16="http://schemas.microsoft.com/office/drawing/2014/main" id="{439C24AF-A820-4B5C-8806-1D70542D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" y="1247832"/>
            <a:ext cx="4179698" cy="18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C2EA71-5346-4AE8-A5EA-E94CA7B2E161}"/>
              </a:ext>
            </a:extLst>
          </p:cNvPr>
          <p:cNvSpPr/>
          <p:nvPr/>
        </p:nvSpPr>
        <p:spPr>
          <a:xfrm>
            <a:off x="5675645" y="1606453"/>
            <a:ext cx="155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Узор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D5A3A8-5526-4286-A487-C3587C151ECA}"/>
              </a:ext>
            </a:extLst>
          </p:cNvPr>
          <p:cNvSpPr/>
          <p:nvPr/>
        </p:nvSpPr>
        <p:spPr>
          <a:xfrm>
            <a:off x="392749" y="4495899"/>
            <a:ext cx="3046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Фрагмент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8B67B3-CA70-4F4C-9CBB-3CCFCB1BEB2F}"/>
              </a:ext>
            </a:extLst>
          </p:cNvPr>
          <p:cNvSpPr/>
          <p:nvPr/>
        </p:nvSpPr>
        <p:spPr>
          <a:xfrm>
            <a:off x="5397950" y="4437112"/>
            <a:ext cx="258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Графика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844" name="Picture 4" descr="фрагмент">
            <a:extLst>
              <a:ext uri="{FF2B5EF4-FFF2-40B4-BE49-F238E27FC236}">
                <a16:creationId xmlns:a16="http://schemas.microsoft.com/office/drawing/2014/main" id="{CA54A5C8-ED99-425B-98D7-8EFD8817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" y="4005064"/>
            <a:ext cx="4179698" cy="193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узор">
            <a:extLst>
              <a:ext uri="{FF2B5EF4-FFF2-40B4-BE49-F238E27FC236}">
                <a16:creationId xmlns:a16="http://schemas.microsoft.com/office/drawing/2014/main" id="{BC953AD8-6A14-41F4-8EF9-B2AF790D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02" y="1262606"/>
            <a:ext cx="490328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hlinkClick r:id="rId9" action="ppaction://hlinksldjump"/>
            <a:extLst>
              <a:ext uri="{FF2B5EF4-FFF2-40B4-BE49-F238E27FC236}">
                <a16:creationId xmlns:a16="http://schemas.microsoft.com/office/drawing/2014/main" id="{BE589723-CA1F-4BB5-85C6-CA0F19F553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" y="207829"/>
            <a:ext cx="1905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20217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267DD0-3D37-46C5-944C-7C5DE1AB5DA8}"/>
              </a:ext>
            </a:extLst>
          </p:cNvPr>
          <p:cNvSpPr/>
          <p:nvPr/>
        </p:nvSpPr>
        <p:spPr>
          <a:xfrm>
            <a:off x="610424" y="1606453"/>
            <a:ext cx="260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Пиксель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562CD5-68A6-4D81-8368-F62F8A4563F4}"/>
              </a:ext>
            </a:extLst>
          </p:cNvPr>
          <p:cNvSpPr/>
          <p:nvPr/>
        </p:nvSpPr>
        <p:spPr>
          <a:xfrm>
            <a:off x="5157317" y="503888"/>
            <a:ext cx="14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Ребусы:</a:t>
            </a:r>
          </a:p>
        </p:txBody>
      </p:sp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4F28951B-E1A3-43CF-88CB-740F9C3F5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C2EA71-5346-4AE8-A5EA-E94CA7B2E161}"/>
              </a:ext>
            </a:extLst>
          </p:cNvPr>
          <p:cNvSpPr/>
          <p:nvPr/>
        </p:nvSpPr>
        <p:spPr>
          <a:xfrm>
            <a:off x="5675645" y="1606453"/>
            <a:ext cx="155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Узор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D5A3A8-5526-4286-A487-C3587C151ECA}"/>
              </a:ext>
            </a:extLst>
          </p:cNvPr>
          <p:cNvSpPr/>
          <p:nvPr/>
        </p:nvSpPr>
        <p:spPr>
          <a:xfrm>
            <a:off x="392749" y="4495899"/>
            <a:ext cx="3046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Фрагмент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8B67B3-CA70-4F4C-9CBB-3CCFCB1BEB2F}"/>
              </a:ext>
            </a:extLst>
          </p:cNvPr>
          <p:cNvSpPr/>
          <p:nvPr/>
        </p:nvSpPr>
        <p:spPr>
          <a:xfrm>
            <a:off x="5397950" y="4437112"/>
            <a:ext cx="258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Графика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844" name="Picture 4" descr="фрагмент">
            <a:extLst>
              <a:ext uri="{FF2B5EF4-FFF2-40B4-BE49-F238E27FC236}">
                <a16:creationId xmlns:a16="http://schemas.microsoft.com/office/drawing/2014/main" id="{CA54A5C8-ED99-425B-98D7-8EFD8817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" y="4005064"/>
            <a:ext cx="4179698" cy="193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графика">
            <a:extLst>
              <a:ext uri="{FF2B5EF4-FFF2-40B4-BE49-F238E27FC236}">
                <a16:creationId xmlns:a16="http://schemas.microsoft.com/office/drawing/2014/main" id="{60EB9678-05DB-4FF0-97A8-AB3D0673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76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узор">
            <a:hlinkClick r:id="rId9" action="ppaction://hlinksldjump"/>
            <a:extLst>
              <a:ext uri="{FF2B5EF4-FFF2-40B4-BE49-F238E27FC236}">
                <a16:creationId xmlns:a16="http://schemas.microsoft.com/office/drawing/2014/main" id="{BC953AD8-6A14-41F4-8EF9-B2AF790D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02" y="1262606"/>
            <a:ext cx="490328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hlinkClick r:id="rId11" action="ppaction://hlinksldjump"/>
            <a:extLst>
              <a:ext uri="{FF2B5EF4-FFF2-40B4-BE49-F238E27FC236}">
                <a16:creationId xmlns:a16="http://schemas.microsoft.com/office/drawing/2014/main" id="{A4029F29-AF68-40AC-9CF0-4BDD0A8A73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" y="207829"/>
            <a:ext cx="1905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0842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19266"/>
              </p:ext>
            </p:extLst>
          </p:nvPr>
        </p:nvGraphicFramePr>
        <p:xfrm>
          <a:off x="486280" y="2589098"/>
          <a:ext cx="8424936" cy="2780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913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Дискретные модели данных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Текст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Графика: дискретность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Звук: дискретность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87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Таблицы</a:t>
                      </a:r>
                      <a:r>
                        <a:rPr lang="ru-RU" sz="1400" i="0" baseline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кодировки</a:t>
                      </a:r>
                      <a:endParaRPr lang="ru-RU" sz="1400" i="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изображения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цвета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измерения звукового сигнала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72">
                <a:tc>
                  <a:txBody>
                    <a:bodyPr/>
                    <a:lstStyle/>
                    <a:p>
                      <a:pPr algn="l"/>
                      <a:r>
                        <a:rPr lang="ru-RU" sz="1400" i="0" u="none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8-разрядные:</a:t>
                      </a:r>
                    </a:p>
                    <a:p>
                      <a:pPr algn="l"/>
                      <a:r>
                        <a:rPr lang="ru-RU" sz="1400" i="0" u="none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16- разрядные: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Пиксель – </a:t>
                      </a:r>
                    </a:p>
                    <a:p>
                      <a:pPr algn="l"/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Растр</a:t>
                      </a:r>
                      <a:r>
                        <a:rPr lang="ru-RU" sz="1400" i="0" baseline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– </a:t>
                      </a:r>
                      <a:endParaRPr lang="ru-RU" sz="1400" i="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Модели цвета: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Период измерений (</a:t>
                      </a:r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т</a:t>
                      </a:r>
                      <a:r>
                        <a:rPr lang="ru-RU" sz="1400" i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) –</a:t>
                      </a:r>
                      <a:r>
                        <a:rPr lang="ru-RU" sz="1400" i="0" baseline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endParaRPr lang="ru-RU" sz="1400" i="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i="0" baseline="0" dirty="0"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Частота дискретизации (Н) –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baseline="30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6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= N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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·K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Monotype Corsiva" panose="03010101010201010101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-</a:t>
                      </a:r>
                      <a:endParaRPr lang="en-US" sz="140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N </a:t>
                      </a:r>
                      <a:r>
                        <a:rPr lang="ru-RU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-</a:t>
                      </a:r>
                      <a:endParaRPr lang="en-US" sz="140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marL="360000" indent="-457200" algn="l"/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-</a:t>
                      </a:r>
                    </a:p>
                    <a:p>
                      <a:pPr algn="l"/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</a:t>
                      </a:r>
                      <a:r>
                        <a:rPr lang="ru-RU" sz="1400" dirty="0"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 -</a:t>
                      </a:r>
                      <a:endParaRPr lang="en-US" sz="140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baseline="30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6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= N   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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·K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400" dirty="0" err="1">
                          <a:latin typeface="Monotype Corsiva" panose="03010101010201010101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-  </a:t>
                      </a:r>
                      <a:endParaRPr lang="en-US" sz="140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N </a:t>
                      </a:r>
                      <a:r>
                        <a:rPr lang="ru-RU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- </a:t>
                      </a:r>
                      <a:endParaRPr lang="en-US" sz="140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- </a:t>
                      </a:r>
                    </a:p>
                    <a:p>
                      <a:pPr algn="l"/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</a:t>
                      </a:r>
                      <a:r>
                        <a:rPr lang="ru-RU" sz="1400" dirty="0"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 -  </a:t>
                      </a:r>
                      <a:endParaRPr lang="en-US" sz="140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baseline="30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6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= N   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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·H·t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Monotype Corsiva" panose="03010101010201010101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-    </a:t>
                      </a:r>
                      <a:r>
                        <a:rPr lang="ru-RU" sz="1400" i="1" dirty="0">
                          <a:latin typeface="Monotype Corsiva" panose="03010101010201010101" pitchFamily="66" charset="0"/>
                          <a:cs typeface="Times New Roman" pitchFamily="18" charset="0"/>
                          <a:sym typeface="Symbol"/>
                        </a:rPr>
                        <a:t> -</a:t>
                      </a:r>
                      <a:endParaRPr lang="en-US" sz="1400" i="1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marL="324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N </a:t>
                      </a:r>
                      <a:r>
                        <a:rPr lang="ru-RU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-</a:t>
                      </a:r>
                      <a:endParaRPr lang="ru-RU" sz="1400" baseline="0" dirty="0">
                        <a:latin typeface="Monotype Corsiva" panose="03010101010201010101" pitchFamily="66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Monotype Corsiva" panose="03010101010201010101" pitchFamily="66" charset="0"/>
                        <a:cs typeface="Times New Roman" pitchFamily="18" charset="0"/>
                        <a:sym typeface="Symbol"/>
                      </a:endParaRPr>
                    </a:p>
                    <a:p>
                      <a:pPr algn="l">
                        <a:buFont typeface="Symbol"/>
                        <a:buNone/>
                      </a:pPr>
                      <a:r>
                        <a:rPr lang="en-US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1400" dirty="0">
                          <a:latin typeface="Monotype Corsiva" panose="03010101010201010101" pitchFamily="66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67544" y="2060848"/>
            <a:ext cx="8424936" cy="864096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7124" y="1856847"/>
            <a:ext cx="849694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Представьте систему основных понятий в виде таблицы, </a:t>
            </a:r>
          </a:p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заполните недостающие данные</a:t>
            </a:r>
          </a:p>
        </p:txBody>
      </p:sp>
      <p:pic>
        <p:nvPicPr>
          <p:cNvPr id="286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977" y="5790499"/>
            <a:ext cx="2016224" cy="7634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39" name="Группа 38"/>
          <p:cNvGrpSpPr/>
          <p:nvPr/>
        </p:nvGrpSpPr>
        <p:grpSpPr>
          <a:xfrm>
            <a:off x="3532306" y="5783011"/>
            <a:ext cx="2003327" cy="799499"/>
            <a:chOff x="6660232" y="5589244"/>
            <a:chExt cx="1872208" cy="873697"/>
          </a:xfrm>
        </p:grpSpPr>
        <p:pic>
          <p:nvPicPr>
            <p:cNvPr id="28678" name="Picture 6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0232" y="5589244"/>
              <a:ext cx="1872208" cy="87369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38" name="TextBox 37">
              <a:hlinkClick r:id="rId6" action="ppaction://hlinksldjump"/>
            </p:cNvPr>
            <p:cNvSpPr txBox="1"/>
            <p:nvPr/>
          </p:nvSpPr>
          <p:spPr>
            <a:xfrm>
              <a:off x="6746695" y="5892799"/>
              <a:ext cx="1692724" cy="302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Кодирование графики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144214" y="1110993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текстовой и графической информацией ЭВМ стали работать  с третьего поколения  (1970 год), а  со звуком  начали работу лишь машины четвертого поколения (1980 год).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6749252" y="5754495"/>
            <a:ext cx="1975118" cy="799499"/>
            <a:chOff x="6300192" y="5157192"/>
            <a:chExt cx="1512168" cy="996657"/>
          </a:xfrm>
        </p:grpSpPr>
        <p:pic>
          <p:nvPicPr>
            <p:cNvPr id="16386" name="Picture 2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00192" y="5157192"/>
              <a:ext cx="1512168" cy="99665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36" name="TextBox 35">
              <a:hlinkClick r:id="rId8" action="ppaction://hlinksldjump"/>
            </p:cNvPr>
            <p:cNvSpPr txBox="1"/>
            <p:nvPr/>
          </p:nvSpPr>
          <p:spPr>
            <a:xfrm>
              <a:off x="6371209" y="5482866"/>
              <a:ext cx="1440160" cy="345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Кодирование звука</a:t>
              </a:r>
            </a:p>
          </p:txBody>
        </p:sp>
      </p:grpSp>
      <p:pic>
        <p:nvPicPr>
          <p:cNvPr id="44" name="Picture 2" descr="Картинки по запросу персональный компьютер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2524" y="1161241"/>
            <a:ext cx="8616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gazaryan.com/images/stories/book-blu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98334" y="1856786"/>
            <a:ext cx="691480" cy="691480"/>
          </a:xfrm>
          <a:prstGeom prst="rect">
            <a:avLst/>
          </a:prstGeom>
          <a:noFill/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751CE17-CCCD-4F4E-8007-D50CF0D7D3D4}"/>
              </a:ext>
            </a:extLst>
          </p:cNvPr>
          <p:cNvSpPr/>
          <p:nvPr/>
        </p:nvSpPr>
        <p:spPr>
          <a:xfrm>
            <a:off x="3242445" y="-49768"/>
            <a:ext cx="5088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Обработка информации</a:t>
            </a:r>
          </a:p>
        </p:txBody>
      </p:sp>
      <p:sp>
        <p:nvSpPr>
          <p:cNvPr id="46" name="Прямоугольник 33">
            <a:hlinkClick r:id="rId12" action="ppaction://hlinksldjump"/>
            <a:extLst>
              <a:ext uri="{FF2B5EF4-FFF2-40B4-BE49-F238E27FC236}">
                <a16:creationId xmlns:a16="http://schemas.microsoft.com/office/drawing/2014/main" id="{C4EA6A89-3D5E-4B1E-9D20-41BC586A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361" y="601940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</a:p>
        </p:txBody>
      </p:sp>
      <p:sp>
        <p:nvSpPr>
          <p:cNvPr id="47" name="Прямоугольник 46">
            <a:hlinkClick r:id="rId13" action="ppaction://hlinksldjump"/>
            <a:extLst>
              <a:ext uri="{FF2B5EF4-FFF2-40B4-BE49-F238E27FC236}">
                <a16:creationId xmlns:a16="http://schemas.microsoft.com/office/drawing/2014/main" id="{1D337CE0-80C9-4BFF-9879-F4002372BB09}"/>
              </a:ext>
            </a:extLst>
          </p:cNvPr>
          <p:cNvSpPr/>
          <p:nvPr/>
        </p:nvSpPr>
        <p:spPr>
          <a:xfrm>
            <a:off x="4536851" y="658584"/>
            <a:ext cx="2087563" cy="3381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</a:t>
            </a:r>
          </a:p>
        </p:txBody>
      </p:sp>
      <p:sp>
        <p:nvSpPr>
          <p:cNvPr id="48" name="Прямоугольник 47">
            <a:hlinkClick r:id="rId14" action="ppaction://hlinksldjump"/>
            <a:extLst>
              <a:ext uri="{FF2B5EF4-FFF2-40B4-BE49-F238E27FC236}">
                <a16:creationId xmlns:a16="http://schemas.microsoft.com/office/drawing/2014/main" id="{976AB462-5775-4E67-B963-1DDC5406D050}"/>
              </a:ext>
            </a:extLst>
          </p:cNvPr>
          <p:cNvSpPr/>
          <p:nvPr/>
        </p:nvSpPr>
        <p:spPr>
          <a:xfrm>
            <a:off x="6948264" y="656072"/>
            <a:ext cx="2087563" cy="3397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</a:p>
        </p:txBody>
      </p:sp>
      <p:pic>
        <p:nvPicPr>
          <p:cNvPr id="49" name="Picture 2" descr="http://gazaryan.com/images/stories/book-blue.png">
            <a:extLst>
              <a:ext uri="{FF2B5EF4-FFF2-40B4-BE49-F238E27FC236}">
                <a16:creationId xmlns:a16="http://schemas.microsoft.com/office/drawing/2014/main" id="{3205A14D-C5FC-4C14-9047-C2775D6F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395" y="1905726"/>
            <a:ext cx="691480" cy="691480"/>
          </a:xfrm>
          <a:prstGeom prst="rect">
            <a:avLst/>
          </a:prstGeom>
          <a:noFill/>
        </p:spPr>
      </p:pic>
      <p:pic>
        <p:nvPicPr>
          <p:cNvPr id="5" name="Рисунок 4">
            <a:hlinkClick r:id="rId15" action="ppaction://hlinksldjump"/>
            <a:extLst>
              <a:ext uri="{FF2B5EF4-FFF2-40B4-BE49-F238E27FC236}">
                <a16:creationId xmlns:a16="http://schemas.microsoft.com/office/drawing/2014/main" id="{8A9339F2-FEB9-4F8E-BF5D-8A14526451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48" y="4806261"/>
            <a:ext cx="1949417" cy="886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Рисунок 40">
            <a:hlinkClick r:id="rId12" action="ppaction://hlinksldjump"/>
            <a:extLst>
              <a:ext uri="{FF2B5EF4-FFF2-40B4-BE49-F238E27FC236}">
                <a16:creationId xmlns:a16="http://schemas.microsoft.com/office/drawing/2014/main" id="{1596EB23-B571-4562-9EDE-E3044B9294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68313" y="3141663"/>
            <a:ext cx="84963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1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фрагмент был записан в формате моно, оцифрован и сохранён в виде файла без использования сжатия данных. Размер полученного файла – 24 Мбайт. Затем тот же музыкальный фрагмент был записан повторно в формате стерео (двухканальная запись) и оцифрован с разрешением в 4 раза выше и частотой дискретизации в 1,5 раза меньше, чем в первый раз. Сжатие данных не производилось. Укажите размер файла в Мбайт, полученного при повторной записи. В ответ запишите только целое число, единицу измерения писать не нужно.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3570"/>
            <a:ext cx="8569647" cy="1079326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1: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умение определять скорость передачи информации при заданной пропускной способности канала, объем памяти, необходимый для хранения графической и звуковой информации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сложности: </a:t>
            </a:r>
            <a:r>
              <a:rPr lang="ru-RU" sz="1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базовый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выполнения: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минут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70" name="AutoShape 46">
            <a:hlinkClick r:id="rId4" action="ppaction://hlinksldjump" tooltip="Подробный разбор задания"/>
          </p:cNvPr>
          <p:cNvSpPr>
            <a:spLocks noChangeArrowheads="1"/>
          </p:cNvSpPr>
          <p:nvPr/>
        </p:nvSpPr>
        <p:spPr bwMode="auto">
          <a:xfrm>
            <a:off x="4283819" y="6237288"/>
            <a:ext cx="1584325" cy="287337"/>
          </a:xfrm>
          <a:prstGeom prst="wedgeRoundRectCallout">
            <a:avLst>
              <a:gd name="adj1" fmla="val -70593"/>
              <a:gd name="adj2" fmla="val -8173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Разбор  задания</a:t>
            </a:r>
          </a:p>
        </p:txBody>
      </p:sp>
      <p:sp>
        <p:nvSpPr>
          <p:cNvPr id="5127" name="Rectangle 62"/>
          <p:cNvSpPr>
            <a:spLocks noChangeArrowheads="1"/>
          </p:cNvSpPr>
          <p:nvPr/>
        </p:nvSpPr>
        <p:spPr bwMode="auto">
          <a:xfrm>
            <a:off x="53975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/>
              <a:t> </a:t>
            </a:r>
            <a:endParaRPr lang="ru-RU"/>
          </a:p>
        </p:txBody>
      </p:sp>
      <p:sp>
        <p:nvSpPr>
          <p:cNvPr id="5128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6372200" y="6093296"/>
            <a:ext cx="259241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528" y="2420888"/>
            <a:ext cx="8496622" cy="5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23528" y="1412776"/>
            <a:ext cx="849662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179387" y="2565400"/>
            <a:ext cx="6984901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ru-RU" b="1" u="sng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 1:</a:t>
            </a:r>
            <a:r>
              <a:rPr lang="ru-RU" b="1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kern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кодирование звуковой информации</a:t>
            </a: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179512" y="4652963"/>
            <a:ext cx="6192713" cy="577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ru-RU" b="1" u="sng" kern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 2: </a:t>
            </a:r>
            <a:r>
              <a:rPr lang="ru-RU" sz="1600" b="1" u="sng" kern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кодирование графической информации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3850" y="5229225"/>
            <a:ext cx="58324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1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Автоматическая фотокамера производит растровые изображения размером 640х480 пикселей. При этом объём файла с изображением не может превышать 320 Кбайт, упаковка данных не производится. Какое максимальное количество цветов можно использовать в палитре.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2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357813"/>
            <a:ext cx="223224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>
            <a:hlinkClick r:id="rId6" action="ppaction://hlinksldjump"/>
          </p:cNvPr>
          <p:cNvSpPr/>
          <p:nvPr/>
        </p:nvSpPr>
        <p:spPr>
          <a:xfrm>
            <a:off x="2700214" y="6237312"/>
            <a:ext cx="1223714" cy="287337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  <p:pic>
        <p:nvPicPr>
          <p:cNvPr id="5154" name="Picture 34" descr="C:\Documents and Settings\Елена\Рабочий стол\Рисунок1212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7939" y="3217357"/>
            <a:ext cx="3384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AutoShape 46">
            <a:hlinkClick r:id="rId8" action="ppaction://hlinksldjump" tooltip="Подробный разбор задания"/>
          </p:cNvPr>
          <p:cNvSpPr>
            <a:spLocks noChangeArrowheads="1"/>
          </p:cNvSpPr>
          <p:nvPr/>
        </p:nvSpPr>
        <p:spPr bwMode="auto">
          <a:xfrm>
            <a:off x="4283968" y="4292600"/>
            <a:ext cx="1584325" cy="288925"/>
          </a:xfrm>
          <a:prstGeom prst="wedgeRoundRectCallout">
            <a:avLst>
              <a:gd name="adj1" fmla="val -68009"/>
              <a:gd name="adj2" fmla="val -7416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Разбор  задания</a:t>
            </a:r>
          </a:p>
        </p:txBody>
      </p:sp>
      <p:sp>
        <p:nvSpPr>
          <p:cNvPr id="31" name="Прямоугольник 30">
            <a:hlinkClick r:id="rId9" action="ppaction://hlinksldjump"/>
          </p:cNvPr>
          <p:cNvSpPr/>
          <p:nvPr/>
        </p:nvSpPr>
        <p:spPr>
          <a:xfrm>
            <a:off x="6372200" y="6165304"/>
            <a:ext cx="2592288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95536" y="6165304"/>
            <a:ext cx="352839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95536" y="6237312"/>
            <a:ext cx="1944216" cy="288032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Самопроверка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>
            <a:hlinkClick r:id="rId11" action="ppaction://hlinksldjump"/>
          </p:cNvPr>
          <p:cNvSpPr/>
          <p:nvPr/>
        </p:nvSpPr>
        <p:spPr>
          <a:xfrm>
            <a:off x="6443439" y="4418646"/>
            <a:ext cx="2592288" cy="15121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Дополнительное задание:</a:t>
            </a:r>
          </a:p>
          <a:p>
            <a:pPr algn="ctr">
              <a:defRPr/>
            </a:pPr>
            <a:endParaRPr lang="ru-RU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РЕШИТЕ ЗАДАЧИ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Картинки по запросу Егэ по информатике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0191" y="4961189"/>
            <a:ext cx="798783" cy="534398"/>
          </a:xfrm>
          <a:prstGeom prst="rect">
            <a:avLst/>
          </a:prstGeom>
          <a:noFill/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6E7ED75-0AE1-4BB4-B6B6-BA28E9EDB17D}"/>
              </a:ext>
            </a:extLst>
          </p:cNvPr>
          <p:cNvSpPr/>
          <p:nvPr/>
        </p:nvSpPr>
        <p:spPr>
          <a:xfrm>
            <a:off x="3242445" y="-49768"/>
            <a:ext cx="5088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Обработка информации</a:t>
            </a:r>
          </a:p>
        </p:txBody>
      </p:sp>
      <p:sp>
        <p:nvSpPr>
          <p:cNvPr id="51" name="Прямоугольник 33">
            <a:hlinkClick r:id="rId13" action="ppaction://hlinksldjump"/>
            <a:extLst>
              <a:ext uri="{FF2B5EF4-FFF2-40B4-BE49-F238E27FC236}">
                <a16:creationId xmlns:a16="http://schemas.microsoft.com/office/drawing/2014/main" id="{0A07FF9D-96FF-420E-88EF-1F30411F3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298" y="639329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</a:p>
        </p:txBody>
      </p:sp>
      <p:sp>
        <p:nvSpPr>
          <p:cNvPr id="52" name="Прямоугольник 51">
            <a:hlinkClick r:id="rId14" action="ppaction://hlinksldjump"/>
            <a:extLst>
              <a:ext uri="{FF2B5EF4-FFF2-40B4-BE49-F238E27FC236}">
                <a16:creationId xmlns:a16="http://schemas.microsoft.com/office/drawing/2014/main" id="{4B0C9545-F62C-4673-B236-59E77C0365EE}"/>
              </a:ext>
            </a:extLst>
          </p:cNvPr>
          <p:cNvSpPr/>
          <p:nvPr/>
        </p:nvSpPr>
        <p:spPr>
          <a:xfrm>
            <a:off x="4536851" y="658584"/>
            <a:ext cx="2087563" cy="3381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</a:t>
            </a:r>
          </a:p>
        </p:txBody>
      </p:sp>
      <p:sp>
        <p:nvSpPr>
          <p:cNvPr id="53" name="Прямоугольник 52">
            <a:hlinkClick r:id="rId15" action="ppaction://hlinksldjump"/>
            <a:extLst>
              <a:ext uri="{FF2B5EF4-FFF2-40B4-BE49-F238E27FC236}">
                <a16:creationId xmlns:a16="http://schemas.microsoft.com/office/drawing/2014/main" id="{870C4377-006C-43F2-94A4-972CEAAB6CC7}"/>
              </a:ext>
            </a:extLst>
          </p:cNvPr>
          <p:cNvSpPr/>
          <p:nvPr/>
        </p:nvSpPr>
        <p:spPr>
          <a:xfrm>
            <a:off x="6948264" y="656072"/>
            <a:ext cx="2087563" cy="3397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</a:p>
        </p:txBody>
      </p:sp>
      <p:pic>
        <p:nvPicPr>
          <p:cNvPr id="55" name="Рисунок 54">
            <a:hlinkClick r:id="rId13" action="ppaction://hlinksldjump"/>
            <a:extLst>
              <a:ext uri="{FF2B5EF4-FFF2-40B4-BE49-F238E27FC236}">
                <a16:creationId xmlns:a16="http://schemas.microsoft.com/office/drawing/2014/main" id="{4ACB991C-D922-4BDF-A8AE-274B2C09DC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8" grpId="0"/>
      <p:bldP spid="1070" grpId="0" animBg="1"/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7423"/>
              </p:ext>
            </p:extLst>
          </p:nvPr>
        </p:nvGraphicFramePr>
        <p:xfrm>
          <a:off x="250825" y="1196752"/>
          <a:ext cx="8640961" cy="47463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387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Дискретные модели данных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7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Текст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Графика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Звук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Таблицы</a:t>
                      </a:r>
                      <a:r>
                        <a:rPr lang="ru-RU" sz="1600" baseline="0" dirty="0"/>
                        <a:t> кодировки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Дискретность изображения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Дискретность цвета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Дискретность измерения звукового сигнала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r>
                        <a:rPr lang="ru-RU" sz="1400" u="sng" dirty="0"/>
                        <a:t>8-разрядные: </a:t>
                      </a:r>
                      <a:r>
                        <a:rPr lang="ru-RU" sz="1400" dirty="0"/>
                        <a:t>КО</a:t>
                      </a:r>
                      <a:r>
                        <a:rPr lang="en-US" sz="1400" dirty="0">
                          <a:sym typeface="Symbol"/>
                        </a:rPr>
                        <a:t></a:t>
                      </a:r>
                      <a:r>
                        <a:rPr lang="ru-RU" sz="1400" dirty="0"/>
                        <a:t>8, </a:t>
                      </a:r>
                      <a:r>
                        <a:rPr lang="en-US" sz="1400" dirty="0"/>
                        <a:t>Windows-1251</a:t>
                      </a:r>
                      <a:endParaRPr lang="ru-RU" sz="1400" dirty="0"/>
                    </a:p>
                    <a:p>
                      <a:r>
                        <a:rPr lang="ru-RU" sz="1400" u="sng" dirty="0"/>
                        <a:t>16- разрядные:</a:t>
                      </a:r>
                    </a:p>
                    <a:p>
                      <a:r>
                        <a:rPr lang="en-US" sz="1400" u="none" dirty="0"/>
                        <a:t>Unicode</a:t>
                      </a:r>
                      <a:endParaRPr lang="ru-RU" sz="14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Пиксель – точка изображения</a:t>
                      </a:r>
                    </a:p>
                    <a:p>
                      <a:r>
                        <a:rPr lang="ru-RU" sz="1400" dirty="0"/>
                        <a:t>Растр</a:t>
                      </a:r>
                      <a:r>
                        <a:rPr lang="ru-RU" sz="1400" baseline="0" dirty="0"/>
                        <a:t> – сетка пикселей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Модели цвета:</a:t>
                      </a:r>
                    </a:p>
                    <a:p>
                      <a:r>
                        <a:rPr lang="en-US" sz="1400" dirty="0"/>
                        <a:t>RGB – </a:t>
                      </a:r>
                      <a:r>
                        <a:rPr lang="ru-RU" sz="1400" dirty="0"/>
                        <a:t>излучаемый</a:t>
                      </a:r>
                      <a:r>
                        <a:rPr lang="ru-RU" sz="1400" baseline="0" dirty="0"/>
                        <a:t> свет</a:t>
                      </a:r>
                      <a:r>
                        <a:rPr lang="en-US" sz="1400" dirty="0"/>
                        <a:t>,</a:t>
                      </a:r>
                      <a:r>
                        <a:rPr lang="ru-RU" sz="1400" baseline="0" dirty="0"/>
                        <a:t> </a:t>
                      </a:r>
                      <a:r>
                        <a:rPr lang="en-US" sz="1400" baseline="0" dirty="0"/>
                        <a:t>CMYC</a:t>
                      </a:r>
                      <a:r>
                        <a:rPr lang="ru-RU" sz="1400" baseline="0" dirty="0"/>
                        <a:t> – отражаемый свет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Промежуток времени между двумя измерениями – период измерений (</a:t>
                      </a:r>
                      <a:r>
                        <a:rPr lang="ru-RU" sz="1200" dirty="0">
                          <a:sym typeface="Symbol"/>
                        </a:rPr>
                        <a:t>т</a:t>
                      </a:r>
                      <a:r>
                        <a:rPr lang="ru-RU" sz="1200" dirty="0"/>
                        <a:t>) с., обратная величина 1/</a:t>
                      </a:r>
                      <a:r>
                        <a:rPr lang="ru-RU" sz="1200" baseline="0" dirty="0">
                          <a:sym typeface="Symbol"/>
                        </a:rPr>
                        <a:t>т(герц) – частота дискретизации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7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</a:t>
                      </a:r>
                      <a:r>
                        <a:rPr lang="en-US" sz="1800" baseline="30000" dirty="0" err="1"/>
                        <a:t>i</a:t>
                      </a:r>
                      <a:r>
                        <a:rPr lang="en-US" sz="1800" baseline="30000" dirty="0"/>
                        <a:t> </a:t>
                      </a:r>
                      <a:r>
                        <a:rPr lang="en-US" sz="1800" dirty="0"/>
                        <a:t>= N       </a:t>
                      </a:r>
                      <a:r>
                        <a:rPr lang="en-US" sz="1800" dirty="0">
                          <a:sym typeface="Symbol"/>
                        </a:rPr>
                        <a:t></a:t>
                      </a:r>
                      <a:r>
                        <a:rPr lang="en-US" sz="1800" dirty="0"/>
                        <a:t>=</a:t>
                      </a:r>
                      <a:r>
                        <a:rPr lang="en-US" sz="1800" dirty="0" err="1"/>
                        <a:t>i</a:t>
                      </a:r>
                      <a:r>
                        <a:rPr lang="en-US" sz="1800" dirty="0" err="1">
                          <a:sym typeface="Symbol"/>
                        </a:rPr>
                        <a:t>·K</a:t>
                      </a:r>
                      <a:endParaRPr lang="ru-RU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ru-RU" sz="1400" baseline="0" dirty="0"/>
                        <a:t> - бит на </a:t>
                      </a:r>
                      <a:r>
                        <a:rPr lang="ru-RU" sz="1400" baseline="0"/>
                        <a:t>1 символ,</a:t>
                      </a:r>
                      <a:endParaRPr lang="en-US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</a:t>
                      </a:r>
                      <a:r>
                        <a:rPr lang="ru-RU" sz="1400" dirty="0"/>
                        <a:t>- </a:t>
                      </a:r>
                      <a:r>
                        <a:rPr lang="ru-RU" sz="1400"/>
                        <a:t>мощность</a:t>
                      </a:r>
                      <a:r>
                        <a:rPr lang="ru-RU" sz="1400" baseline="0"/>
                        <a:t> алфавита,</a:t>
                      </a:r>
                      <a:endParaRPr lang="en-US" sz="1400" dirty="0"/>
                    </a:p>
                    <a:p>
                      <a:pPr marL="0" indent="0" algn="l"/>
                      <a:r>
                        <a:rPr lang="en-US" sz="1400" dirty="0"/>
                        <a:t>K</a:t>
                      </a:r>
                      <a:r>
                        <a:rPr lang="ru-RU" sz="1400" dirty="0"/>
                        <a:t> - количество</a:t>
                      </a:r>
                      <a:r>
                        <a:rPr lang="ru-RU" sz="1400" baseline="0" dirty="0"/>
                        <a:t> символов </a:t>
                      </a:r>
                      <a:r>
                        <a:rPr lang="ru-RU" sz="1400" baseline="0"/>
                        <a:t>в тексте,</a:t>
                      </a:r>
                      <a:endParaRPr lang="ru-RU" sz="1400" dirty="0"/>
                    </a:p>
                    <a:p>
                      <a:pPr marL="0" indent="0" algn="l"/>
                      <a:r>
                        <a:rPr lang="en-US" sz="1400" dirty="0">
                          <a:sym typeface="Symbol"/>
                        </a:rPr>
                        <a:t></a:t>
                      </a:r>
                      <a:r>
                        <a:rPr lang="ru-RU" sz="1400" dirty="0">
                          <a:sym typeface="Symbol"/>
                        </a:rPr>
                        <a:t> - объем </a:t>
                      </a:r>
                      <a:r>
                        <a:rPr lang="ru-RU" sz="1400">
                          <a:sym typeface="Symbol"/>
                        </a:rPr>
                        <a:t>текстового файла.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</a:t>
                      </a:r>
                      <a:r>
                        <a:rPr lang="en-US" sz="1800" baseline="30000" dirty="0" err="1"/>
                        <a:t>i</a:t>
                      </a:r>
                      <a:r>
                        <a:rPr lang="en-US" sz="1800" baseline="30000" dirty="0"/>
                        <a:t> </a:t>
                      </a:r>
                      <a:r>
                        <a:rPr lang="en-US" sz="1800" dirty="0"/>
                        <a:t>= N       </a:t>
                      </a:r>
                      <a:r>
                        <a:rPr lang="en-US" sz="1800" dirty="0">
                          <a:sym typeface="Symbol"/>
                        </a:rPr>
                        <a:t></a:t>
                      </a:r>
                      <a:r>
                        <a:rPr lang="en-US" sz="1800" dirty="0"/>
                        <a:t>=</a:t>
                      </a:r>
                      <a:r>
                        <a:rPr lang="en-US" sz="1800" dirty="0" err="1"/>
                        <a:t>i</a:t>
                      </a:r>
                      <a:r>
                        <a:rPr lang="en-US" sz="1800" dirty="0" err="1">
                          <a:sym typeface="Symbol"/>
                        </a:rPr>
                        <a:t>·K</a:t>
                      </a:r>
                      <a:endParaRPr lang="ru-RU" sz="1800" dirty="0"/>
                    </a:p>
                    <a:p>
                      <a:pPr algn="just"/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ru-RU" sz="1400" baseline="0" dirty="0"/>
                        <a:t> -  глубина кодирования (количество бит на    1 пиксель),</a:t>
                      </a:r>
                      <a:endParaRPr lang="en-US" sz="1400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</a:t>
                      </a:r>
                      <a:r>
                        <a:rPr lang="ru-RU" sz="1400" dirty="0"/>
                        <a:t>- количество цветов в палитре,</a:t>
                      </a:r>
                      <a:endParaRPr lang="en-US" sz="1400" dirty="0"/>
                    </a:p>
                    <a:p>
                      <a:pPr algn="just"/>
                      <a:r>
                        <a:rPr lang="en-US" sz="1400" dirty="0"/>
                        <a:t>K</a:t>
                      </a:r>
                      <a:r>
                        <a:rPr lang="ru-RU" sz="1400" dirty="0"/>
                        <a:t> - количество пикселей,</a:t>
                      </a:r>
                    </a:p>
                    <a:p>
                      <a:pPr algn="just"/>
                      <a:r>
                        <a:rPr lang="en-US" sz="1400" dirty="0">
                          <a:sym typeface="Symbol"/>
                        </a:rPr>
                        <a:t></a:t>
                      </a:r>
                      <a:r>
                        <a:rPr lang="ru-RU" sz="1400" dirty="0">
                          <a:sym typeface="Symbol"/>
                        </a:rPr>
                        <a:t> -   объем графического файла.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</a:t>
                      </a:r>
                      <a:r>
                        <a:rPr lang="en-US" sz="1800" baseline="30000" dirty="0" err="1"/>
                        <a:t>i</a:t>
                      </a:r>
                      <a:r>
                        <a:rPr lang="en-US" sz="1800" baseline="30000" dirty="0"/>
                        <a:t> </a:t>
                      </a:r>
                      <a:r>
                        <a:rPr lang="en-US" sz="1800" dirty="0"/>
                        <a:t>= N       </a:t>
                      </a:r>
                      <a:r>
                        <a:rPr lang="en-US" sz="1800" dirty="0">
                          <a:sym typeface="Symbol"/>
                        </a:rPr>
                        <a:t></a:t>
                      </a:r>
                      <a:r>
                        <a:rPr lang="en-US" sz="1800" dirty="0"/>
                        <a:t>=</a:t>
                      </a:r>
                      <a:r>
                        <a:rPr lang="en-US" sz="1800" dirty="0" err="1"/>
                        <a:t>i</a:t>
                      </a:r>
                      <a:r>
                        <a:rPr lang="en-US" sz="1800" dirty="0" err="1">
                          <a:sym typeface="Symbol"/>
                        </a:rPr>
                        <a:t>·H·t</a:t>
                      </a:r>
                      <a:endParaRPr lang="ru-RU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/>
                        <a:t>-   разрядность дискретизации,</a:t>
                      </a:r>
                      <a:endParaRPr lang="en-US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 </a:t>
                      </a:r>
                      <a:r>
                        <a:rPr lang="ru-RU" sz="1400" dirty="0"/>
                        <a:t>-</a:t>
                      </a:r>
                      <a:r>
                        <a:rPr lang="ru-RU" sz="1400" baseline="0" dirty="0"/>
                        <a:t>  количество уровней    измерения звука ,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dirty="0"/>
                        <a:t>-     время записи файла,</a:t>
                      </a:r>
                      <a:endParaRPr lang="ru-RU" sz="1400" dirty="0">
                        <a:sym typeface="Symbol"/>
                      </a:endParaRPr>
                    </a:p>
                    <a:p>
                      <a:pPr marL="0" indent="0" algn="l">
                        <a:buFont typeface="Symbol"/>
                        <a:buNone/>
                      </a:pPr>
                      <a:r>
                        <a:rPr lang="en-US" sz="1400" dirty="0"/>
                        <a:t>H</a:t>
                      </a:r>
                      <a:r>
                        <a:rPr lang="ru-RU" sz="1400" dirty="0"/>
                        <a:t> - частота дискретизации,</a:t>
                      </a:r>
                    </a:p>
                    <a:p>
                      <a:pPr marL="0" indent="0" algn="l">
                        <a:buFont typeface="Symbol"/>
                        <a:buChar char="I"/>
                      </a:pPr>
                      <a:r>
                        <a:rPr lang="ru-RU" sz="1400" dirty="0">
                          <a:sym typeface="Symbol"/>
                        </a:rPr>
                        <a:t> -</a:t>
                      </a:r>
                      <a:r>
                        <a:rPr lang="en-US" sz="1400" dirty="0">
                          <a:sym typeface="Symbol"/>
                        </a:rPr>
                        <a:t> </a:t>
                      </a:r>
                      <a:r>
                        <a:rPr lang="ru-RU" sz="1400" dirty="0">
                          <a:sym typeface="Symbol"/>
                        </a:rPr>
                        <a:t>  объём</a:t>
                      </a:r>
                      <a:r>
                        <a:rPr lang="ru-RU" sz="1400" baseline="0" dirty="0">
                          <a:sym typeface="Symbol"/>
                        </a:rPr>
                        <a:t> звукового файла,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sz="1400" dirty="0">
                          <a:sym typeface="Symbol"/>
                        </a:rPr>
                        <a:t></a:t>
                      </a:r>
                      <a:r>
                        <a:rPr lang="en-US" sz="1400" dirty="0"/>
                        <a:t>=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 err="1">
                          <a:sym typeface="Symbol"/>
                        </a:rPr>
                        <a:t>·H·t</a:t>
                      </a:r>
                      <a:r>
                        <a:rPr lang="ru-RU" sz="1400" dirty="0">
                          <a:sym typeface="Symbol"/>
                        </a:rPr>
                        <a:t> – моно запись,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sz="1400" dirty="0">
                          <a:sym typeface="Symbol"/>
                        </a:rPr>
                        <a:t></a:t>
                      </a:r>
                      <a:r>
                        <a:rPr lang="en-US" sz="1400" dirty="0"/>
                        <a:t>=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 err="1">
                          <a:sym typeface="Symbol"/>
                        </a:rPr>
                        <a:t>·H·t</a:t>
                      </a:r>
                      <a:r>
                        <a:rPr lang="ru-RU" sz="1400" dirty="0">
                          <a:sym typeface="Symbol"/>
                        </a:rPr>
                        <a:t> ·2 – стерео запись,</a:t>
                      </a:r>
                    </a:p>
                    <a:p>
                      <a:pPr marL="0" indent="0">
                        <a:buFont typeface="Symbol"/>
                        <a:buNone/>
                      </a:pPr>
                      <a:r>
                        <a:rPr lang="en-US" sz="1400" dirty="0">
                          <a:sym typeface="Symbol"/>
                        </a:rPr>
                        <a:t></a:t>
                      </a:r>
                      <a:r>
                        <a:rPr lang="en-US" sz="1400" dirty="0"/>
                        <a:t>=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 err="1">
                          <a:sym typeface="Symbol"/>
                        </a:rPr>
                        <a:t>·H·t</a:t>
                      </a:r>
                      <a:r>
                        <a:rPr lang="en-US" sz="1400" dirty="0">
                          <a:sym typeface="Symbol"/>
                        </a:rPr>
                        <a:t>·</a:t>
                      </a:r>
                      <a:r>
                        <a:rPr lang="ru-RU" sz="1400" dirty="0">
                          <a:sym typeface="Symbol"/>
                        </a:rPr>
                        <a:t>4 – </a:t>
                      </a:r>
                      <a:r>
                        <a:rPr lang="ru-RU" sz="1400" dirty="0" err="1">
                          <a:sym typeface="Symbol"/>
                        </a:rPr>
                        <a:t>квадро</a:t>
                      </a:r>
                      <a:r>
                        <a:rPr lang="ru-RU" sz="1400" dirty="0">
                          <a:sym typeface="Symbol"/>
                        </a:rPr>
                        <a:t> запись.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D39667-90AD-4457-A6A2-21770750BBF9}"/>
              </a:ext>
            </a:extLst>
          </p:cNvPr>
          <p:cNvSpPr/>
          <p:nvPr/>
        </p:nvSpPr>
        <p:spPr>
          <a:xfrm>
            <a:off x="3242445" y="-49768"/>
            <a:ext cx="5088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Обработка информации</a:t>
            </a:r>
          </a:p>
        </p:txBody>
      </p:sp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A1FBF527-16A1-4B74-8682-8215A69C0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5F0E77-C16D-4C33-91F1-DF11E516D367}"/>
              </a:ext>
            </a:extLst>
          </p:cNvPr>
          <p:cNvSpPr/>
          <p:nvPr/>
        </p:nvSpPr>
        <p:spPr>
          <a:xfrm>
            <a:off x="4153826" y="541722"/>
            <a:ext cx="3135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Основные понятия</a:t>
            </a:r>
          </a:p>
        </p:txBody>
      </p:sp>
      <p:pic>
        <p:nvPicPr>
          <p:cNvPr id="4" name="Рисунок 3">
            <a:hlinkClick r:id="rId6" action="ppaction://hlinksldjump"/>
            <a:extLst>
              <a:ext uri="{FF2B5EF4-FFF2-40B4-BE49-F238E27FC236}">
                <a16:creationId xmlns:a16="http://schemas.microsoft.com/office/drawing/2014/main" id="{6A0E9FE4-7587-4079-9D4D-72613B56F6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D39667-90AD-4457-A6A2-21770750BBF9}"/>
              </a:ext>
            </a:extLst>
          </p:cNvPr>
          <p:cNvSpPr/>
          <p:nvPr/>
        </p:nvSpPr>
        <p:spPr>
          <a:xfrm>
            <a:off x="3242445" y="-49768"/>
            <a:ext cx="5088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Обработка информации</a:t>
            </a:r>
          </a:p>
        </p:txBody>
      </p:sp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A1FBF527-16A1-4B74-8682-8215A69C0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EF2C9E-5AC7-4517-9DD4-309DE7C98312}"/>
              </a:ext>
            </a:extLst>
          </p:cNvPr>
          <p:cNvSpPr txBox="1"/>
          <p:nvPr/>
        </p:nvSpPr>
        <p:spPr>
          <a:xfrm>
            <a:off x="61156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27AE6-CD0A-4674-B840-BA03CAE993AD}"/>
              </a:ext>
            </a:extLst>
          </p:cNvPr>
          <p:cNvSpPr txBox="1"/>
          <p:nvPr/>
        </p:nvSpPr>
        <p:spPr>
          <a:xfrm>
            <a:off x="98633" y="1124744"/>
            <a:ext cx="4214571" cy="53245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/>
              <a:t>Вопрос 1.</a:t>
            </a:r>
            <a:r>
              <a:rPr lang="ru-RU" sz="1000" i="1" dirty="0"/>
              <a:t>За наименьшую единицу измерения информации принят...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1 файл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1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1 байт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1 Кбайт</a:t>
            </a:r>
          </a:p>
          <a:p>
            <a:r>
              <a:rPr lang="ru-RU" sz="1000" dirty="0"/>
              <a:t>Вопрос 2. </a:t>
            </a:r>
            <a:r>
              <a:rPr lang="ru-RU" sz="1000" i="1" dirty="0"/>
              <a:t>Чему равен 1 байт?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10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10 Кбайт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8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8 точек</a:t>
            </a:r>
          </a:p>
          <a:p>
            <a:r>
              <a:rPr lang="ru-RU" sz="1000" dirty="0"/>
              <a:t>Вопрос 3.</a:t>
            </a:r>
            <a:r>
              <a:rPr lang="ru-RU" sz="1000" i="1" dirty="0"/>
              <a:t>Растровый графический файл содержит черно-белое изображение (без градаций серого) размером 100 х 100 точек. Каков информационный объем этого файла? 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10 000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1 024 байта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10 Кбайт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1 000 бит</a:t>
            </a:r>
          </a:p>
          <a:p>
            <a:r>
              <a:rPr lang="ru-RU" sz="1000" dirty="0"/>
              <a:t>Вопрос 4.</a:t>
            </a:r>
            <a:r>
              <a:rPr lang="ru-RU" sz="1000" i="1" dirty="0"/>
              <a:t>Наибольший информационный объем будет иметь файл, содержащий...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1 страницу текста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черно-белый рисунок 100 Х 100 пикселей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аудиозапись длительностью 1 мин. 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видеоклип длительностью 1 мин.</a:t>
            </a:r>
          </a:p>
          <a:p>
            <a:r>
              <a:rPr lang="ru-RU" sz="1000" dirty="0"/>
              <a:t>Вопрос 5. </a:t>
            </a:r>
            <a:r>
              <a:rPr lang="ru-RU" sz="1000" i="1" dirty="0"/>
              <a:t>Назовите формы представления графической информации.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Аналоговая и дискретная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Векторная и аналоговая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Дискретная и векторная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Вопрос 6. </a:t>
            </a:r>
            <a:r>
              <a:rPr lang="ru-RU" sz="1000" i="1" dirty="0">
                <a:latin typeface="+mj-lt"/>
                <a:cs typeface="Arial" panose="020B0604020202020204" pitchFamily="34" charset="0"/>
              </a:rPr>
              <a:t>Наименьшим элементом поверхности экрана, для которого могут быть заданы адрес, цвет и интенсивность, является:</a:t>
            </a:r>
            <a:endParaRPr lang="ru-RU" sz="1000" dirty="0">
              <a:latin typeface="+mj-lt"/>
              <a:cs typeface="Arial" panose="020B0604020202020204" pitchFamily="34" charset="0"/>
            </a:endParaRP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A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 точка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B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 дюйм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C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 пиксель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D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 сантиметр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E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 растр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EFAE-7B27-4499-8A10-901BC129CC0C}"/>
              </a:ext>
            </a:extLst>
          </p:cNvPr>
          <p:cNvSpPr txBox="1"/>
          <p:nvPr/>
        </p:nvSpPr>
        <p:spPr>
          <a:xfrm>
            <a:off x="4500677" y="1124744"/>
            <a:ext cx="4319795" cy="49859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/>
              <a:t>Вопрос 7. </a:t>
            </a:r>
            <a:r>
              <a:rPr lang="ru-RU" sz="1000" i="1" dirty="0"/>
              <a:t>Пиксель на экране монитора представляет собой: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минимальный участок изображения, которому независимым образом можно задать цвет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двоичный код графической информации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электронный луч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совокупность 16 зерен люминофора</a:t>
            </a:r>
          </a:p>
          <a:p>
            <a:r>
              <a:rPr lang="ru-RU" sz="1000" dirty="0"/>
              <a:t>Вопрос 8. </a:t>
            </a:r>
            <a:r>
              <a:rPr lang="ru-RU" sz="1000" i="1" dirty="0"/>
              <a:t>Для хранения 256-цветного изображения на кодирование одного пикселя выделяется: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2 байта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4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8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4 байта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E</a:t>
            </a:r>
            <a:r>
              <a:rPr lang="ru-RU" sz="1000" dirty="0"/>
              <a:t>. 1 Кбайт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F</a:t>
            </a:r>
            <a:r>
              <a:rPr lang="ru-RU" sz="1000" dirty="0"/>
              <a:t>. 1 байт</a:t>
            </a:r>
          </a:p>
          <a:p>
            <a:r>
              <a:rPr lang="ru-RU" sz="1000" dirty="0"/>
              <a:t>Вопрос 9.</a:t>
            </a:r>
            <a:r>
              <a:rPr lang="ru-RU" sz="1000" i="1" dirty="0"/>
              <a:t>Растровый графический файл содержит черно-белое изображение с 16-ю  градациями серого цвета размером 10 х 10 пикселей. Каков информационный объем этого файла?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100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400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800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400 байт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E</a:t>
            </a:r>
            <a:r>
              <a:rPr lang="ru-RU" sz="1000" dirty="0"/>
              <a:t>. 100 байт</a:t>
            </a:r>
          </a:p>
          <a:p>
            <a:r>
              <a:rPr lang="ru-RU" sz="1000" dirty="0"/>
              <a:t>Вопрос 10.</a:t>
            </a:r>
            <a:r>
              <a:rPr lang="ru-RU" sz="1000" i="1" dirty="0"/>
              <a:t>Количество цветов в палитре (</a:t>
            </a:r>
            <a:r>
              <a:rPr lang="en-US" sz="1000" i="1" dirty="0">
                <a:latin typeface="Arial Rounded MT Bold" panose="020F0704030504030204" pitchFamily="34" charset="0"/>
              </a:rPr>
              <a:t>N</a:t>
            </a:r>
            <a:r>
              <a:rPr lang="ru-RU" sz="1000" i="1" dirty="0"/>
              <a:t>)  и количество информации, необходимое для кодирования каждой точки (</a:t>
            </a:r>
            <a:r>
              <a:rPr lang="en-US" sz="1000" i="1" dirty="0">
                <a:latin typeface="Arial Rounded MT Bold" panose="020F0704030504030204" pitchFamily="34" charset="0"/>
              </a:rPr>
              <a:t>I</a:t>
            </a:r>
            <a:r>
              <a:rPr lang="ru-RU" sz="1000" i="1" dirty="0"/>
              <a:t>), связаны между собой и могут быть вычислены по формуле: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A. N=2^i</a:t>
            </a:r>
            <a:endParaRPr lang="ru-RU" sz="1000" dirty="0"/>
          </a:p>
          <a:p>
            <a:r>
              <a:rPr lang="en-US" sz="1000" dirty="0">
                <a:latin typeface="Arial Rounded MT Bold" panose="020F0704030504030204" pitchFamily="34" charset="0"/>
              </a:rPr>
              <a:t>	B. N=2*</a:t>
            </a:r>
            <a:r>
              <a:rPr lang="en-US" sz="1000" dirty="0" err="1">
                <a:latin typeface="Arial Rounded MT Bold" panose="020F0704030504030204" pitchFamily="34" charset="0"/>
              </a:rPr>
              <a:t>i</a:t>
            </a:r>
            <a:endParaRPr lang="ru-RU" sz="1000" dirty="0"/>
          </a:p>
          <a:p>
            <a:r>
              <a:rPr lang="en-US" sz="1000" dirty="0">
                <a:latin typeface="Arial Rounded MT Bold" panose="020F0704030504030204" pitchFamily="34" charset="0"/>
              </a:rPr>
              <a:t>	C. I=N*2</a:t>
            </a:r>
            <a:endParaRPr lang="ru-RU" sz="1000" dirty="0"/>
          </a:p>
          <a:p>
            <a:r>
              <a:rPr lang="en-US" sz="1000" dirty="0">
                <a:latin typeface="Arial Rounded MT Bold" panose="020F0704030504030204" pitchFamily="34" charset="0"/>
              </a:rPr>
              <a:t>	D. 2=</a:t>
            </a:r>
            <a:r>
              <a:rPr lang="en-US" sz="1000" dirty="0" err="1">
                <a:latin typeface="Arial Rounded MT Bold" panose="020F0704030504030204" pitchFamily="34" charset="0"/>
              </a:rPr>
              <a:t>N^i</a:t>
            </a:r>
            <a:endParaRPr lang="ru-RU" sz="1000" dirty="0"/>
          </a:p>
          <a:p>
            <a:r>
              <a:rPr lang="en-US" sz="1000" dirty="0">
                <a:latin typeface="Arial Rounded MT Bold" panose="020F0704030504030204" pitchFamily="34" charset="0"/>
              </a:rPr>
              <a:t>	E</a:t>
            </a:r>
            <a:r>
              <a:rPr lang="ru-RU" sz="1000" dirty="0"/>
              <a:t>. </a:t>
            </a:r>
            <a:r>
              <a:rPr lang="en-US" sz="1000" dirty="0">
                <a:latin typeface="Arial Rounded MT Bold" panose="020F0704030504030204" pitchFamily="34" charset="0"/>
              </a:rPr>
              <a:t>I</a:t>
            </a:r>
            <a:r>
              <a:rPr lang="ru-RU" sz="1000" dirty="0"/>
              <a:t>=</a:t>
            </a:r>
            <a:r>
              <a:rPr lang="en-US" sz="1000" dirty="0">
                <a:latin typeface="Arial Rounded MT Bold" panose="020F0704030504030204" pitchFamily="34" charset="0"/>
              </a:rPr>
              <a:t>N</a:t>
            </a:r>
            <a:r>
              <a:rPr lang="ru-RU" sz="1000" dirty="0"/>
              <a:t>^2</a:t>
            </a:r>
          </a:p>
          <a:p>
            <a:endParaRPr lang="ru-RU" dirty="0"/>
          </a:p>
        </p:txBody>
      </p:sp>
      <p:pic>
        <p:nvPicPr>
          <p:cNvPr id="12" name="Рисунок 11">
            <a:hlinkClick r:id="rId6" action="ppaction://hlinksldjump"/>
            <a:extLst>
              <a:ext uri="{FF2B5EF4-FFF2-40B4-BE49-F238E27FC236}">
                <a16:creationId xmlns:a16="http://schemas.microsoft.com/office/drawing/2014/main" id="{AB759515-0046-4D55-B1B5-B17A1D3483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110724"/>
            <a:ext cx="1711361" cy="61721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726D9C-AC90-465D-AA8A-7B1E6349FE00}"/>
              </a:ext>
            </a:extLst>
          </p:cNvPr>
          <p:cNvSpPr/>
          <p:nvPr/>
        </p:nvSpPr>
        <p:spPr>
          <a:xfrm>
            <a:off x="4008565" y="486785"/>
            <a:ext cx="3134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Самопроверка</a:t>
            </a:r>
          </a:p>
        </p:txBody>
      </p:sp>
      <p:pic>
        <p:nvPicPr>
          <p:cNvPr id="15" name="Рисунок 14">
            <a:hlinkClick r:id="rId8" action="ppaction://hlinksldjump"/>
            <a:extLst>
              <a:ext uri="{FF2B5EF4-FFF2-40B4-BE49-F238E27FC236}">
                <a16:creationId xmlns:a16="http://schemas.microsoft.com/office/drawing/2014/main" id="{7928FF74-3051-47E8-9929-D2083E1C9C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4662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D39667-90AD-4457-A6A2-21770750BBF9}"/>
              </a:ext>
            </a:extLst>
          </p:cNvPr>
          <p:cNvSpPr/>
          <p:nvPr/>
        </p:nvSpPr>
        <p:spPr>
          <a:xfrm>
            <a:off x="3242445" y="-49768"/>
            <a:ext cx="5088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Обработка информации</a:t>
            </a:r>
          </a:p>
        </p:txBody>
      </p:sp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A1FBF527-16A1-4B74-8682-8215A69C0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EF2C9E-5AC7-4517-9DD4-309DE7C98312}"/>
              </a:ext>
            </a:extLst>
          </p:cNvPr>
          <p:cNvSpPr txBox="1"/>
          <p:nvPr/>
        </p:nvSpPr>
        <p:spPr>
          <a:xfrm>
            <a:off x="61156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27AE6-CD0A-4674-B840-BA03CAE993AD}"/>
              </a:ext>
            </a:extLst>
          </p:cNvPr>
          <p:cNvSpPr txBox="1"/>
          <p:nvPr/>
        </p:nvSpPr>
        <p:spPr>
          <a:xfrm>
            <a:off x="98633" y="1124744"/>
            <a:ext cx="4214571" cy="53245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/>
              <a:t>Вопрос 1.</a:t>
            </a:r>
            <a:r>
              <a:rPr lang="ru-RU" sz="1000" i="1" dirty="0"/>
              <a:t>За наименьшую единицу измерения информации принят...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1 файл</a:t>
            </a:r>
          </a:p>
          <a:p>
            <a:r>
              <a:rPr lang="ru-RU" sz="1000" dirty="0"/>
              <a:t>	</a:t>
            </a:r>
            <a:r>
              <a:rPr lang="en-US" sz="10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</a:t>
            </a:r>
            <a:r>
              <a:rPr lang="ru-RU" sz="10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1 байт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1 Кбайт</a:t>
            </a:r>
          </a:p>
          <a:p>
            <a:r>
              <a:rPr lang="ru-RU" sz="1000" dirty="0"/>
              <a:t>Вопрос 2. </a:t>
            </a:r>
            <a:r>
              <a:rPr lang="ru-RU" sz="1000" i="1" dirty="0"/>
              <a:t>Чему равен 1 байт?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10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10 Кбайт</a:t>
            </a:r>
          </a:p>
          <a:p>
            <a:r>
              <a:rPr lang="ru-RU" sz="1000" dirty="0"/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8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8 точек</a:t>
            </a:r>
          </a:p>
          <a:p>
            <a:r>
              <a:rPr lang="ru-RU" sz="1000" dirty="0"/>
              <a:t>Вопрос 3.</a:t>
            </a:r>
            <a:r>
              <a:rPr lang="ru-RU" sz="1000" i="1" dirty="0"/>
              <a:t>Растровый графический файл содержит черно-белое изображение (без градаций серого) размером 100 х 100 точек. Каков информационный объем этого файла? 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10 000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1 024 байта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10 Кбайт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1 000 бит</a:t>
            </a:r>
          </a:p>
          <a:p>
            <a:r>
              <a:rPr lang="ru-RU" sz="1000" dirty="0"/>
              <a:t>Вопрос 4.</a:t>
            </a:r>
            <a:r>
              <a:rPr lang="ru-RU" sz="1000" i="1" dirty="0"/>
              <a:t>Наибольший информационный объем будет иметь файл, содержащий...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1 страницу текста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черно-белый рисунок 100 Х 100 пикселей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аудиозапись длительностью 1 мин. </a:t>
            </a:r>
          </a:p>
          <a:p>
            <a:r>
              <a:rPr lang="ru-RU" sz="1000" dirty="0"/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видеоклип длительностью 1 мин.</a:t>
            </a:r>
          </a:p>
          <a:p>
            <a:r>
              <a:rPr lang="ru-RU" sz="1000" dirty="0"/>
              <a:t>Вопрос 5. </a:t>
            </a:r>
            <a:r>
              <a:rPr lang="ru-RU" sz="1000" i="1" dirty="0"/>
              <a:t>Назовите формы представления графической информации.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Аналоговая и дискретная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Векторная и аналоговая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Дискретная и векторная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Вопрос 6. </a:t>
            </a:r>
            <a:r>
              <a:rPr lang="ru-RU" sz="1000" i="1" dirty="0">
                <a:latin typeface="+mj-lt"/>
                <a:cs typeface="Arial" panose="020B0604020202020204" pitchFamily="34" charset="0"/>
              </a:rPr>
              <a:t>Наименьшим элементом поверхности экрана, для которого могут быть заданы адрес, цвет и интенсивность, является:</a:t>
            </a:r>
            <a:endParaRPr lang="ru-RU" sz="1000" dirty="0">
              <a:latin typeface="+mj-lt"/>
              <a:cs typeface="Arial" panose="020B0604020202020204" pitchFamily="34" charset="0"/>
            </a:endParaRP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A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 точка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B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 дюйм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. пиксель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D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 сантиметр</a:t>
            </a:r>
          </a:p>
          <a:p>
            <a:r>
              <a:rPr lang="ru-RU" sz="1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E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 растр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EFAE-7B27-4499-8A10-901BC129CC0C}"/>
              </a:ext>
            </a:extLst>
          </p:cNvPr>
          <p:cNvSpPr txBox="1"/>
          <p:nvPr/>
        </p:nvSpPr>
        <p:spPr>
          <a:xfrm>
            <a:off x="4500677" y="1124744"/>
            <a:ext cx="4319795" cy="49859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/>
              <a:t>Вопрос 7. </a:t>
            </a:r>
            <a:r>
              <a:rPr lang="ru-RU" sz="1000" i="1" dirty="0"/>
              <a:t>Пиксель на экране монитора представляет собой: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минимальный участок изображения, которому независимым образом можно задать цвет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двоичный код графической информации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электронный луч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совокупность 16 зерен люминофора</a:t>
            </a:r>
          </a:p>
          <a:p>
            <a:r>
              <a:rPr lang="ru-RU" sz="1000" dirty="0"/>
              <a:t>Вопрос 8. </a:t>
            </a:r>
            <a:r>
              <a:rPr lang="ru-RU" sz="1000" i="1" dirty="0"/>
              <a:t>Для хранения 256-цветного изображения на кодирование одного пикселя выделяется: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2 байта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B</a:t>
            </a:r>
            <a:r>
              <a:rPr lang="ru-RU" sz="1000" dirty="0"/>
              <a:t>. 4 бит</a:t>
            </a:r>
          </a:p>
          <a:p>
            <a:r>
              <a:rPr lang="ru-RU" sz="1000" dirty="0"/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8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4 байта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E</a:t>
            </a:r>
            <a:r>
              <a:rPr lang="ru-RU" sz="1000" dirty="0"/>
              <a:t>. 1 Кбайт</a:t>
            </a:r>
          </a:p>
          <a:p>
            <a:r>
              <a:rPr lang="ru-RU" sz="1000" dirty="0"/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 байт</a:t>
            </a:r>
          </a:p>
          <a:p>
            <a:r>
              <a:rPr lang="ru-RU" sz="1000" dirty="0"/>
              <a:t>Вопрос 9.</a:t>
            </a:r>
            <a:r>
              <a:rPr lang="ru-RU" sz="1000" i="1" dirty="0"/>
              <a:t>Растровый графический файл содержит черно-белое изображение с 16-ю  градациями серого цвета размером 10 х 10 пикселей. Каков информационный объем этого файла?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A</a:t>
            </a:r>
            <a:r>
              <a:rPr lang="ru-RU" sz="1000" dirty="0"/>
              <a:t>. 100 бит</a:t>
            </a:r>
          </a:p>
          <a:p>
            <a:r>
              <a:rPr lang="ru-RU" sz="1000" dirty="0"/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400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C</a:t>
            </a:r>
            <a:r>
              <a:rPr lang="ru-RU" sz="1000" dirty="0"/>
              <a:t>. 800 бит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D</a:t>
            </a:r>
            <a:r>
              <a:rPr lang="ru-RU" sz="1000" dirty="0"/>
              <a:t>. 400 байт</a:t>
            </a:r>
          </a:p>
          <a:p>
            <a:r>
              <a:rPr lang="ru-RU" sz="1000" dirty="0"/>
              <a:t>	</a:t>
            </a:r>
            <a:r>
              <a:rPr lang="en-US" sz="1000" dirty="0">
                <a:latin typeface="Arial Rounded MT Bold" panose="020F0704030504030204" pitchFamily="34" charset="0"/>
              </a:rPr>
              <a:t>E</a:t>
            </a:r>
            <a:r>
              <a:rPr lang="ru-RU" sz="1000" dirty="0"/>
              <a:t>. 100 байт</a:t>
            </a:r>
          </a:p>
          <a:p>
            <a:r>
              <a:rPr lang="ru-RU" sz="1000" dirty="0"/>
              <a:t>Вопрос 10.</a:t>
            </a:r>
            <a:r>
              <a:rPr lang="ru-RU" sz="1000" i="1" dirty="0"/>
              <a:t>Количество цветов в палитре (</a:t>
            </a:r>
            <a:r>
              <a:rPr lang="en-US" sz="1000" i="1" dirty="0">
                <a:latin typeface="Arial Rounded MT Bold" panose="020F0704030504030204" pitchFamily="34" charset="0"/>
              </a:rPr>
              <a:t>N</a:t>
            </a:r>
            <a:r>
              <a:rPr lang="ru-RU" sz="1000" i="1" dirty="0"/>
              <a:t>)  и количество информации, необходимое для кодирования каждой точки (</a:t>
            </a:r>
            <a:r>
              <a:rPr lang="en-US" sz="1000" i="1" dirty="0">
                <a:latin typeface="Arial Rounded MT Bold" panose="020F0704030504030204" pitchFamily="34" charset="0"/>
              </a:rPr>
              <a:t>I</a:t>
            </a:r>
            <a:r>
              <a:rPr lang="ru-RU" sz="1000" i="1" dirty="0"/>
              <a:t>), связаны между собой и могут быть вычислены по формуле:</a:t>
            </a:r>
            <a:endParaRPr lang="ru-RU" sz="1000" dirty="0"/>
          </a:p>
          <a:p>
            <a:r>
              <a:rPr lang="ru-RU" sz="1000" dirty="0"/>
              <a:t>	</a:t>
            </a:r>
            <a:r>
              <a:rPr lang="en-US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A. N=2^i</a:t>
            </a:r>
            <a:endParaRPr lang="ru-RU" sz="1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00" dirty="0">
                <a:latin typeface="Arial Rounded MT Bold" panose="020F0704030504030204" pitchFamily="34" charset="0"/>
              </a:rPr>
              <a:t>	B. N=2*</a:t>
            </a:r>
            <a:r>
              <a:rPr lang="en-US" sz="1000" dirty="0" err="1">
                <a:latin typeface="Arial Rounded MT Bold" panose="020F0704030504030204" pitchFamily="34" charset="0"/>
              </a:rPr>
              <a:t>i</a:t>
            </a:r>
            <a:endParaRPr lang="ru-RU" sz="1000" dirty="0"/>
          </a:p>
          <a:p>
            <a:r>
              <a:rPr lang="en-US" sz="1000" dirty="0">
                <a:latin typeface="Arial Rounded MT Bold" panose="020F0704030504030204" pitchFamily="34" charset="0"/>
              </a:rPr>
              <a:t>	C. I=N*2</a:t>
            </a:r>
            <a:endParaRPr lang="ru-RU" sz="1000" dirty="0"/>
          </a:p>
          <a:p>
            <a:r>
              <a:rPr lang="en-US" sz="1000" dirty="0">
                <a:latin typeface="Arial Rounded MT Bold" panose="020F0704030504030204" pitchFamily="34" charset="0"/>
              </a:rPr>
              <a:t>	D. 2=</a:t>
            </a:r>
            <a:r>
              <a:rPr lang="en-US" sz="1000" dirty="0" err="1">
                <a:latin typeface="Arial Rounded MT Bold" panose="020F0704030504030204" pitchFamily="34" charset="0"/>
              </a:rPr>
              <a:t>N^i</a:t>
            </a:r>
            <a:endParaRPr lang="ru-RU" sz="1000" dirty="0"/>
          </a:p>
          <a:p>
            <a:r>
              <a:rPr lang="en-US" sz="1000" dirty="0">
                <a:latin typeface="Arial Rounded MT Bold" panose="020F0704030504030204" pitchFamily="34" charset="0"/>
              </a:rPr>
              <a:t>	E</a:t>
            </a:r>
            <a:r>
              <a:rPr lang="ru-RU" sz="1000" dirty="0"/>
              <a:t>. </a:t>
            </a:r>
            <a:r>
              <a:rPr lang="en-US" sz="1000" dirty="0">
                <a:latin typeface="Arial Rounded MT Bold" panose="020F0704030504030204" pitchFamily="34" charset="0"/>
              </a:rPr>
              <a:t>I</a:t>
            </a:r>
            <a:r>
              <a:rPr lang="ru-RU" sz="1000" dirty="0"/>
              <a:t>=</a:t>
            </a:r>
            <a:r>
              <a:rPr lang="en-US" sz="1000" dirty="0">
                <a:latin typeface="Arial Rounded MT Bold" panose="020F0704030504030204" pitchFamily="34" charset="0"/>
              </a:rPr>
              <a:t>N</a:t>
            </a:r>
            <a:r>
              <a:rPr lang="ru-RU" sz="1000" dirty="0"/>
              <a:t>^2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759515-0046-4D55-B1B5-B17A1D348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110724"/>
            <a:ext cx="1711361" cy="617212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  <a:extLst>
              <a:ext uri="{FF2B5EF4-FFF2-40B4-BE49-F238E27FC236}">
                <a16:creationId xmlns:a16="http://schemas.microsoft.com/office/drawing/2014/main" id="{2BA16777-370C-4FE2-88ED-923B855913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7A0F59-13A1-4F96-8366-7A1D4D00A956}"/>
              </a:ext>
            </a:extLst>
          </p:cNvPr>
          <p:cNvSpPr/>
          <p:nvPr/>
        </p:nvSpPr>
        <p:spPr>
          <a:xfrm>
            <a:off x="4008565" y="486785"/>
            <a:ext cx="3134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365973141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3284984"/>
            <a:ext cx="16642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К=640х480 п.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≤320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Кб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Найти: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N-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en-US" sz="20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284984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just"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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/K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представим единицы измерения информации в битах</a:t>
            </a:r>
            <a:r>
              <a:rPr lang="ru-RU" sz="12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12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4" y="2494856"/>
            <a:ext cx="8785671" cy="64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Рекомендации: для рациональных  вычислений по возможности представляйте числа в виде степени двойки.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125538"/>
            <a:ext cx="8857108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Автоматическая фотокамера производит растровые изображения размером 640х480 пикселей. При этом объём файла с изображением не может превышать 320 Кбайт, упаковка данных не производится. Какое максимальное количество цветов можно использовать в палитре.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Формула"/>
          <p:cNvSpPr txBox="1">
            <a:spLocks noChangeArrowheads="1"/>
          </p:cNvSpPr>
          <p:nvPr/>
        </p:nvSpPr>
        <p:spPr bwMode="auto">
          <a:xfrm>
            <a:off x="4447951" y="4321892"/>
            <a:ext cx="2500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cs typeface="Arial" charset="0"/>
            </a:endParaRPr>
          </a:p>
        </p:txBody>
      </p:sp>
      <p:grpSp>
        <p:nvGrpSpPr>
          <p:cNvPr id="13" name="Группа 30"/>
          <p:cNvGrpSpPr>
            <a:grpSpLocks/>
          </p:cNvGrpSpPr>
          <p:nvPr/>
        </p:nvGrpSpPr>
        <p:grpSpPr bwMode="auto">
          <a:xfrm>
            <a:off x="4661567" y="4661405"/>
            <a:ext cx="2142681" cy="400110"/>
            <a:chOff x="4786314" y="4709295"/>
            <a:chExt cx="1928826" cy="608440"/>
          </a:xfrm>
        </p:grpSpPr>
        <p:sp>
          <p:nvSpPr>
            <p:cNvPr id="14" name="Формула"/>
            <p:cNvSpPr txBox="1">
              <a:spLocks noChangeArrowheads="1"/>
            </p:cNvSpPr>
            <p:nvPr/>
          </p:nvSpPr>
          <p:spPr bwMode="auto">
            <a:xfrm>
              <a:off x="4786314" y="4709295"/>
              <a:ext cx="1928826" cy="60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aseline="30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aseline="30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2000" dirty="0">
                <a:cs typeface="Arial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027624" y="4709295"/>
              <a:ext cx="1426064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Формула"/>
          <p:cNvSpPr txBox="1">
            <a:spLocks noChangeArrowheads="1"/>
          </p:cNvSpPr>
          <p:nvPr/>
        </p:nvSpPr>
        <p:spPr bwMode="auto">
          <a:xfrm>
            <a:off x="2647751" y="4313627"/>
            <a:ext cx="2212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320·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1024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cs typeface="Arial" charset="0"/>
            </a:endParaRPr>
          </a:p>
        </p:txBody>
      </p:sp>
      <p:sp>
        <p:nvSpPr>
          <p:cNvPr id="18" name="Формула"/>
          <p:cNvSpPr txBox="1">
            <a:spLocks noChangeArrowheads="1"/>
          </p:cNvSpPr>
          <p:nvPr/>
        </p:nvSpPr>
        <p:spPr bwMode="auto">
          <a:xfrm>
            <a:off x="2789359" y="4663725"/>
            <a:ext cx="1926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640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480</a:t>
            </a:r>
            <a:endParaRPr lang="ru-RU" sz="2000" dirty="0"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508097"/>
            <a:ext cx="42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627784" y="4520359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dirty="0"/>
          </a:p>
        </p:txBody>
      </p:sp>
      <p:sp>
        <p:nvSpPr>
          <p:cNvPr id="28" name="Формула"/>
          <p:cNvSpPr txBox="1">
            <a:spLocks noChangeArrowheads="1"/>
          </p:cNvSpPr>
          <p:nvPr/>
        </p:nvSpPr>
        <p:spPr bwMode="auto">
          <a:xfrm>
            <a:off x="6084168" y="4313627"/>
            <a:ext cx="2500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cs typeface="Arial" charset="0"/>
            </a:endParaRPr>
          </a:p>
        </p:txBody>
      </p:sp>
      <p:sp>
        <p:nvSpPr>
          <p:cNvPr id="30" name="Формула"/>
          <p:cNvSpPr txBox="1">
            <a:spLocks noChangeArrowheads="1"/>
          </p:cNvSpPr>
          <p:nvPr/>
        </p:nvSpPr>
        <p:spPr bwMode="auto">
          <a:xfrm>
            <a:off x="6300192" y="4685074"/>
            <a:ext cx="2142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cs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44208" y="450809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 bwMode="auto">
          <a:xfrm>
            <a:off x="6732240" y="4653135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8100392" y="4457643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≈8,5</a:t>
            </a:r>
            <a:endParaRPr lang="ru-RU" sz="2000" dirty="0"/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3059832" y="4653135"/>
            <a:ext cx="158417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811386" y="5914996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Ответ: 256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627784" y="5025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≤ 8,5</a:t>
            </a:r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(бит).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N=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N=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=256</a:t>
            </a:r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(цветов).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2F1B9E6-2061-45BC-898A-492312D3D2E7}"/>
              </a:ext>
            </a:extLst>
          </p:cNvPr>
          <p:cNvSpPr/>
          <p:nvPr/>
        </p:nvSpPr>
        <p:spPr>
          <a:xfrm>
            <a:off x="2459096" y="541722"/>
            <a:ext cx="6525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Кодирование графической информации</a:t>
            </a:r>
          </a:p>
        </p:txBody>
      </p:sp>
      <p:pic>
        <p:nvPicPr>
          <p:cNvPr id="25" name="Рисунок 24">
            <a:hlinkClick r:id="rId3" action="ppaction://hlinksldjump"/>
            <a:extLst>
              <a:ext uri="{FF2B5EF4-FFF2-40B4-BE49-F238E27FC236}">
                <a16:creationId xmlns:a16="http://schemas.microsoft.com/office/drawing/2014/main" id="{A538DC06-2C59-4668-8D03-C84C0DCAC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pic>
        <p:nvPicPr>
          <p:cNvPr id="29" name="Рисунок 28">
            <a:hlinkClick r:id="rId6" action="ppaction://hlinksldjump"/>
            <a:extLst>
              <a:ext uri="{FF2B5EF4-FFF2-40B4-BE49-F238E27FC236}">
                <a16:creationId xmlns:a16="http://schemas.microsoft.com/office/drawing/2014/main" id="{239E4188-13B8-4075-9B9A-E6050A85B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388" y="1028700"/>
            <a:ext cx="8785225" cy="25545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фрагмент был записан в формате моно, оцифрован и сохранён в виде файла без использования сжатия данных. Размер полученного файла – 24 Мбайт. Затем тот же музыкальный фрагмент был записан повторно в формате стерео (двухканальная запись) и оцифрован с разрешением в 4 раза выше и частотой дискретизации в 1,5 раза меньше, чем в первый раз. Сжатие данных не производилось. Укажите размер файла в Мбайт, полученного при повторной записи. В ответ запишите только целое число, единицу измерения писать не нужно.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309353"/>
            <a:ext cx="17281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</a:t>
            </a:r>
            <a:r>
              <a:rPr lang="ru-RU" sz="2000" baseline="-25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=24Мбайт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2000" baseline="-25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H</a:t>
            </a:r>
            <a:r>
              <a:rPr lang="en-US" sz="2000" baseline="-25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/1,5</a:t>
            </a:r>
            <a:endParaRPr lang="ru-RU" sz="20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baseline="-25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i</a:t>
            </a:r>
            <a:r>
              <a:rPr lang="en-US" sz="2000" baseline="-25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·4</a:t>
            </a:r>
            <a:endParaRPr lang="ru-RU" sz="20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Найти:</a:t>
            </a:r>
          </a:p>
          <a:p>
            <a:pPr>
              <a:defRPr/>
            </a:pPr>
            <a:r>
              <a:rPr lang="en-US" sz="2000" dirty="0">
                <a:solidFill>
                  <a:srgbClr val="BBE0E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</a:t>
            </a:r>
            <a:r>
              <a:rPr lang="ru-RU" sz="2000" baseline="-25000" dirty="0">
                <a:solidFill>
                  <a:srgbClr val="BBE0E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2000" dirty="0">
                <a:solidFill>
                  <a:srgbClr val="BBE0E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>
                <a:solidFill>
                  <a:srgbClr val="BBE0E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ru-RU" sz="2000" dirty="0" err="1">
                <a:solidFill>
                  <a:srgbClr val="BBE0E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МБайт</a:t>
            </a:r>
            <a:r>
              <a:rPr lang="en-US" sz="2000" dirty="0">
                <a:solidFill>
                  <a:srgbClr val="BBE0E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ru-RU" sz="2000" dirty="0">
                <a:solidFill>
                  <a:srgbClr val="BBE0E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?</a:t>
            </a:r>
            <a:endParaRPr lang="ru-RU" sz="20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10000"/>
                </a:schemeClr>
              </a:solidFill>
              <a:sym typeface="Symbo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23728" y="4275088"/>
            <a:ext cx="6480720" cy="2185214"/>
            <a:chOff x="2555776" y="3717032"/>
            <a:chExt cx="6407075" cy="2185214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555776" y="3717032"/>
              <a:ext cx="6407075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Решение: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</a:t>
              </a:r>
              <a:r>
                <a:rPr lang="ru-RU" sz="2000" baseline="-25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1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dirty="0" err="1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Symbol"/>
                </a:rPr>
                <a:t>H</a:t>
              </a:r>
              <a:r>
                <a:rPr lang="en-US" sz="2000" dirty="0" err="1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Symbol"/>
                </a:rPr>
                <a:t>t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  <a:sym typeface="Symbol"/>
                </a:rPr>
                <a:t>,   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</a:t>
              </a:r>
              <a:r>
                <a:rPr lang="ru-RU" sz="2000" baseline="-25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1</a:t>
              </a:r>
              <a:r>
                <a:rPr lang="ru-RU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=24 Мбайт,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</a:t>
              </a:r>
              <a:r>
                <a:rPr lang="ru-RU" sz="2000" baseline="-25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dirty="0" err="1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Symbol"/>
                </a:rPr>
                <a:t>H</a:t>
              </a:r>
              <a:r>
                <a:rPr lang="en-US" sz="2000" dirty="0" err="1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  <a:sym typeface="Symbol"/>
                </a:rPr>
                <a:t>t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ru-RU" sz="2000" b="1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  <a:sym typeface="Symbol"/>
                </a:rPr>
                <a:t>(т</a:t>
              </a:r>
              <a:r>
                <a:rPr lang="ru-RU" sz="16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ак как, второй фрагмент записан в формате стерео (двухканальная запись), то исходная формула умножается на 2.</a:t>
              </a:r>
              <a:endParaRPr lang="ru-RU" sz="1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</a:t>
              </a:r>
              <a:r>
                <a:rPr lang="ru-RU" sz="2000" baseline="-25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ru-RU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=(24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ru-RU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ru-RU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4)/1,5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=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baseline="30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ru-RU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baseline="30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·</a:t>
              </a:r>
              <a:r>
                <a:rPr lang="ru-RU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 =</a:t>
              </a:r>
              <a:r>
                <a:rPr lang="en-US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baseline="30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sz="20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=128 (Мбайт)</a:t>
              </a:r>
              <a:endParaRPr lang="ru-RU" sz="2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endParaRPr>
            </a:p>
            <a:p>
              <a:pPr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Ответ: 128</a:t>
              </a:r>
            </a:p>
          </p:txBody>
        </p:sp>
        <p:pic>
          <p:nvPicPr>
            <p:cNvPr id="8200" name="Object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7357" y="5175200"/>
              <a:ext cx="255783" cy="43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179512" y="3574976"/>
            <a:ext cx="8784976" cy="64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Рекомендации: для рациональных  вычислений по возможности представляйте числа в виде степени двойки.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9A6F82-596D-40E5-A653-C98F524EDEAB}"/>
              </a:ext>
            </a:extLst>
          </p:cNvPr>
          <p:cNvSpPr/>
          <p:nvPr/>
        </p:nvSpPr>
        <p:spPr>
          <a:xfrm>
            <a:off x="2771340" y="505480"/>
            <a:ext cx="5948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tx2">
                    <a:lumMod val="75000"/>
                  </a:schemeClr>
                </a:solidFill>
              </a:rPr>
              <a:t>Кодирование звуковой информации</a:t>
            </a:r>
          </a:p>
        </p:txBody>
      </p:sp>
      <p:pic>
        <p:nvPicPr>
          <p:cNvPr id="15" name="Рисунок 14">
            <a:hlinkClick r:id="rId4" action="ppaction://hlinksldjump"/>
            <a:extLst>
              <a:ext uri="{FF2B5EF4-FFF2-40B4-BE49-F238E27FC236}">
                <a16:creationId xmlns:a16="http://schemas.microsoft.com/office/drawing/2014/main" id="{A55920B9-DA41-449D-A4C3-BF89C87BE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63" b="88060" l="4500" r="97000">
                        <a14:foregroundMark x1="7000" y1="28358" x2="7000" y2="28358"/>
                        <a14:foregroundMark x1="4500" y1="44776" x2="4500" y2="44776"/>
                        <a14:foregroundMark x1="92000" y1="34328" x2="92000" y2="34328"/>
                        <a14:foregroundMark x1="97000" y1="49254" x2="97000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" y="349316"/>
            <a:ext cx="1905000" cy="638175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  <a:extLst>
              <a:ext uri="{FF2B5EF4-FFF2-40B4-BE49-F238E27FC236}">
                <a16:creationId xmlns:a16="http://schemas.microsoft.com/office/drawing/2014/main" id="{CFDEDDC8-A336-4759-9983-F2E7E45AE9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67" b="97500" l="10000" r="90000">
                        <a14:foregroundMark x1="48444" y1="3833" x2="48444" y2="3833"/>
                        <a14:foregroundMark x1="40000" y1="55333" x2="40000" y2="55333"/>
                        <a14:foregroundMark x1="43889" y1="46500" x2="43889" y2="46500"/>
                        <a14:foregroundMark x1="48778" y1="63667" x2="48778" y2="63667"/>
                        <a14:foregroundMark x1="57444" y1="55833" x2="57444" y2="54333"/>
                        <a14:foregroundMark x1="46333" y1="39167" x2="46333" y2="39167"/>
                        <a14:foregroundMark x1="33111" y1="42833" x2="33111" y2="42833"/>
                        <a14:foregroundMark x1="34778" y1="50667" x2="34778" y2="50667"/>
                        <a14:foregroundMark x1="43889" y1="41333" x2="43889" y2="41333"/>
                        <a14:foregroundMark x1="48778" y1="33500" x2="48778" y2="33500"/>
                        <a14:foregroundMark x1="54667" y1="53833" x2="54667" y2="53833"/>
                        <a14:foregroundMark x1="57444" y1="54833" x2="57444" y2="54833"/>
                        <a14:foregroundMark x1="40778" y1="89667" x2="40778" y2="89667"/>
                        <a14:foregroundMark x1="48444" y1="97500" x2="48444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36" y="5943089"/>
            <a:ext cx="1147921" cy="76926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2460</Words>
  <Application>Microsoft Office PowerPoint</Application>
  <PresentationFormat>Экран (4:3)</PresentationFormat>
  <Paragraphs>599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Arial Rounded MT Bold</vt:lpstr>
      <vt:lpstr>Calibri</vt:lpstr>
      <vt:lpstr>Monotype Corsiva</vt:lpstr>
      <vt:lpstr>Symbol</vt:lpstr>
      <vt:lpstr>Times New Roman</vt:lpstr>
      <vt:lpstr>Wingdings</vt:lpstr>
      <vt:lpstr>Тема Office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Metall</dc:creator>
  <cp:lastModifiedBy>Metall</cp:lastModifiedBy>
  <cp:revision>162</cp:revision>
  <dcterms:modified xsi:type="dcterms:W3CDTF">2020-11-11T18:18:25Z</dcterms:modified>
</cp:coreProperties>
</file>