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6" r:id="rId3"/>
    <p:sldId id="270" r:id="rId4"/>
    <p:sldId id="277" r:id="rId5"/>
    <p:sldId id="298" r:id="rId6"/>
    <p:sldId id="299" r:id="rId7"/>
    <p:sldId id="283" r:id="rId8"/>
    <p:sldId id="284" r:id="rId9"/>
    <p:sldId id="281" r:id="rId10"/>
    <p:sldId id="282" r:id="rId11"/>
    <p:sldId id="280" r:id="rId12"/>
    <p:sldId id="300" r:id="rId13"/>
    <p:sldId id="301" r:id="rId14"/>
    <p:sldId id="302" r:id="rId15"/>
    <p:sldId id="278" r:id="rId16"/>
    <p:sldId id="312" r:id="rId17"/>
    <p:sldId id="311" r:id="rId18"/>
    <p:sldId id="276" r:id="rId19"/>
    <p:sldId id="314" r:id="rId20"/>
    <p:sldId id="305" r:id="rId21"/>
    <p:sldId id="306" r:id="rId22"/>
    <p:sldId id="273" r:id="rId23"/>
    <p:sldId id="275" r:id="rId24"/>
    <p:sldId id="309" r:id="rId25"/>
    <p:sldId id="310" r:id="rId26"/>
    <p:sldId id="308" r:id="rId27"/>
    <p:sldId id="274" r:id="rId28"/>
    <p:sldId id="307" r:id="rId29"/>
    <p:sldId id="304" r:id="rId30"/>
    <p:sldId id="272" r:id="rId31"/>
    <p:sldId id="259" r:id="rId32"/>
    <p:sldId id="260" r:id="rId33"/>
    <p:sldId id="261" r:id="rId34"/>
    <p:sldId id="269" r:id="rId35"/>
    <p:sldId id="262" r:id="rId36"/>
    <p:sldId id="263" r:id="rId37"/>
    <p:sldId id="268" r:id="rId38"/>
    <p:sldId id="264" r:id="rId39"/>
    <p:sldId id="267" r:id="rId40"/>
    <p:sldId id="266" r:id="rId41"/>
    <p:sldId id="265" r:id="rId42"/>
    <p:sldId id="286" r:id="rId43"/>
    <p:sldId id="292" r:id="rId44"/>
    <p:sldId id="287" r:id="rId45"/>
    <p:sldId id="290" r:id="rId46"/>
    <p:sldId id="291" r:id="rId47"/>
    <p:sldId id="289" r:id="rId48"/>
    <p:sldId id="293" r:id="rId49"/>
    <p:sldId id="295" r:id="rId50"/>
    <p:sldId id="294" r:id="rId51"/>
    <p:sldId id="296" r:id="rId52"/>
    <p:sldId id="297" r:id="rId53"/>
  </p:sldIdLst>
  <p:sldSz cx="12801600" cy="9601200" type="A3"/>
  <p:notesSz cx="6858000" cy="9144000"/>
  <p:defaultTextStyle>
    <a:defPPr>
      <a:defRPr lang="en-US"/>
    </a:defPPr>
    <a:lvl1pPr marL="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latinLnBrk="0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2764" autoAdjust="0"/>
  </p:normalViewPr>
  <p:slideViewPr>
    <p:cSldViewPr>
      <p:cViewPr varScale="1">
        <p:scale>
          <a:sx n="45" d="100"/>
          <a:sy n="45" d="100"/>
        </p:scale>
        <p:origin x="1494" y="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AAFF3-7ECC-422F-9D33-4BD422A37B5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8CFCC-D93D-4313-B41B-EC8275F35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60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1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1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0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7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4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35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3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5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0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1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33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25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61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48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5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67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10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6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85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41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85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46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28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17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20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17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2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61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3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8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55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093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673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08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76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244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93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30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14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103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93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237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6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4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8CFCC-D93D-4313-B41B-EC8275F356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5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1280160" rtl="0" latinLnBrk="0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latinLnBrk="0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latinLnBrk="0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latinLnBrk="0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latinLnBrk="0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latinLnBrk="0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latinLnBrk="0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latinLnBrk="0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latinLnBrk="0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latinLnBrk="0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18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slide" Target="slide40.xml"/><Relationship Id="rId12" Type="http://schemas.openxmlformats.org/officeDocument/2006/relationships/image" Target="../media/image6.jpe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disk.yandex.ru/d/M-bajbSaDGDO0A?w=1" TargetMode="External"/><Relationship Id="rId5" Type="http://schemas.openxmlformats.org/officeDocument/2006/relationships/slide" Target="slide2.xml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.xml"/><Relationship Id="rId14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9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0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36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4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4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6.xml"/><Relationship Id="rId18" Type="http://schemas.openxmlformats.org/officeDocument/2006/relationships/image" Target="../media/image20.jpeg"/><Relationship Id="rId26" Type="http://schemas.openxmlformats.org/officeDocument/2006/relationships/image" Target="../media/image10.jpeg"/><Relationship Id="rId3" Type="http://schemas.openxmlformats.org/officeDocument/2006/relationships/image" Target="../media/image11.jpg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17" Type="http://schemas.openxmlformats.org/officeDocument/2006/relationships/slide" Target="slide32.xml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33.xml"/><Relationship Id="rId24" Type="http://schemas.openxmlformats.org/officeDocument/2006/relationships/image" Target="../media/image25.jpeg"/><Relationship Id="rId5" Type="http://schemas.openxmlformats.org/officeDocument/2006/relationships/image" Target="../media/image2.jpeg"/><Relationship Id="rId15" Type="http://schemas.openxmlformats.org/officeDocument/2006/relationships/slide" Target="slide35.xml"/><Relationship Id="rId23" Type="http://schemas.openxmlformats.org/officeDocument/2006/relationships/image" Target="../media/image24.jpeg"/><Relationship Id="rId28" Type="http://schemas.openxmlformats.org/officeDocument/2006/relationships/slide" Target="slide1.xml"/><Relationship Id="rId10" Type="http://schemas.openxmlformats.org/officeDocument/2006/relationships/image" Target="../media/image16.jpeg"/><Relationship Id="rId19" Type="http://schemas.openxmlformats.org/officeDocument/2006/relationships/slide" Target="slide38.xml"/><Relationship Id="rId4" Type="http://schemas.openxmlformats.org/officeDocument/2006/relationships/image" Target="../media/image12.jpg"/><Relationship Id="rId9" Type="http://schemas.openxmlformats.org/officeDocument/2006/relationships/slide" Target="slide31.xml"/><Relationship Id="rId14" Type="http://schemas.openxmlformats.org/officeDocument/2006/relationships/image" Target="../media/image18.jpeg"/><Relationship Id="rId22" Type="http://schemas.openxmlformats.org/officeDocument/2006/relationships/image" Target="../media/image23.jpeg"/><Relationship Id="rId27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6.jp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7.jp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1.jp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8.jp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9.jp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0.jp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3.jp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1.jp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2.jp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2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27.xml"/><Relationship Id="rId18" Type="http://schemas.openxmlformats.org/officeDocument/2006/relationships/slide" Target="slide1.xml"/><Relationship Id="rId3" Type="http://schemas.openxmlformats.org/officeDocument/2006/relationships/image" Target="../media/image11.jpg"/><Relationship Id="rId7" Type="http://schemas.openxmlformats.org/officeDocument/2006/relationships/slide" Target="slide11.xml"/><Relationship Id="rId12" Type="http://schemas.openxmlformats.org/officeDocument/2006/relationships/image" Target="../media/image32.jpg"/><Relationship Id="rId17" Type="http://schemas.openxmlformats.org/officeDocument/2006/relationships/slide" Target="slide1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11" Type="http://schemas.openxmlformats.org/officeDocument/2006/relationships/slide" Target="slide20.xml"/><Relationship Id="rId5" Type="http://schemas.openxmlformats.org/officeDocument/2006/relationships/image" Target="../media/image10.jpeg"/><Relationship Id="rId15" Type="http://schemas.openxmlformats.org/officeDocument/2006/relationships/slide" Target="slide23.xml"/><Relationship Id="rId10" Type="http://schemas.openxmlformats.org/officeDocument/2006/relationships/image" Target="../media/image31.jpg"/><Relationship Id="rId19" Type="http://schemas.openxmlformats.org/officeDocument/2006/relationships/image" Target="../media/image28.jpeg"/><Relationship Id="rId4" Type="http://schemas.openxmlformats.org/officeDocument/2006/relationships/image" Target="../media/image12.jpg"/><Relationship Id="rId9" Type="http://schemas.openxmlformats.org/officeDocument/2006/relationships/slide" Target="slide29.xml"/><Relationship Id="rId14" Type="http://schemas.openxmlformats.org/officeDocument/2006/relationships/image" Target="../media/image3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g"/><Relationship Id="rId5" Type="http://schemas.openxmlformats.org/officeDocument/2006/relationships/image" Target="../media/image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osk.ru/istorija/razrushennye-hramy/istorija-blagoveshhensko-mihajlovskogo/" TargetMode="External"/><Relationship Id="rId5" Type="http://schemas.openxmlformats.org/officeDocument/2006/relationships/image" Target="../media/image65.jp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osk.ru/istorija/razrushennye-hramy/istorija-kazansko-nikolaevskogo-hram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67.jp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osk.ru/istorija/razrushennye-hramy/pokrovskij-hram/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osk.ru/istorija/razrushennye-hramy/ahtyrskij-hram/" TargetMode="External"/><Relationship Id="rId5" Type="http://schemas.openxmlformats.org/officeDocument/2006/relationships/image" Target="../media/image67.jp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s://pravosk.ru/istorija/razrushennye-hramy/istorija-uspenskogo-hrama/" TargetMode="Externa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osk.ru/istorija/razrushennye-hramy/istorija-kafedralnogo-sobora-v-ches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8.jpg"/><Relationship Id="rId18" Type="http://schemas.openxmlformats.org/officeDocument/2006/relationships/slide" Target="slide8.xml"/><Relationship Id="rId3" Type="http://schemas.openxmlformats.org/officeDocument/2006/relationships/image" Target="../media/image11.jpg"/><Relationship Id="rId21" Type="http://schemas.openxmlformats.org/officeDocument/2006/relationships/image" Target="../media/image28.jpeg"/><Relationship Id="rId7" Type="http://schemas.openxmlformats.org/officeDocument/2006/relationships/image" Target="../media/image35.jpg"/><Relationship Id="rId12" Type="http://schemas.openxmlformats.org/officeDocument/2006/relationships/slide" Target="slide9.xml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37.jpeg"/><Relationship Id="rId5" Type="http://schemas.openxmlformats.org/officeDocument/2006/relationships/image" Target="../media/image10.jpeg"/><Relationship Id="rId15" Type="http://schemas.openxmlformats.org/officeDocument/2006/relationships/image" Target="../media/image5.jpeg"/><Relationship Id="rId10" Type="http://schemas.openxmlformats.org/officeDocument/2006/relationships/slide" Target="slide5.xml"/><Relationship Id="rId19" Type="http://schemas.openxmlformats.org/officeDocument/2006/relationships/image" Target="../media/image40.jpeg"/><Relationship Id="rId4" Type="http://schemas.openxmlformats.org/officeDocument/2006/relationships/image" Target="../media/image12.jpg"/><Relationship Id="rId9" Type="http://schemas.openxmlformats.org/officeDocument/2006/relationships/image" Target="../media/image36.jpg"/><Relationship Id="rId1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1.jpg"/><Relationship Id="rId7" Type="http://schemas.openxmlformats.org/officeDocument/2006/relationships/image" Target="../media/image71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slide" Target="slide1.xml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4.jpeg"/><Relationship Id="rId9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1.jpg"/><Relationship Id="rId7" Type="http://schemas.openxmlformats.org/officeDocument/2006/relationships/image" Target="../media/image72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slide" Target="slide1.xml"/><Relationship Id="rId5" Type="http://schemas.openxmlformats.org/officeDocument/2006/relationships/image" Target="../media/image75.jpeg"/><Relationship Id="rId10" Type="http://schemas.openxmlformats.org/officeDocument/2006/relationships/image" Target="../media/image77.jpeg"/><Relationship Id="rId4" Type="http://schemas.openxmlformats.org/officeDocument/2006/relationships/image" Target="../media/image4.jpeg"/><Relationship Id="rId9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1.jpg"/><Relationship Id="rId7" Type="http://schemas.openxmlformats.org/officeDocument/2006/relationships/image" Target="../media/image72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slide" Target="slide1.xml"/><Relationship Id="rId5" Type="http://schemas.openxmlformats.org/officeDocument/2006/relationships/image" Target="../media/image75.jpeg"/><Relationship Id="rId10" Type="http://schemas.openxmlformats.org/officeDocument/2006/relationships/image" Target="../media/image78.jpeg"/><Relationship Id="rId4" Type="http://schemas.openxmlformats.org/officeDocument/2006/relationships/image" Target="../media/image4.jpeg"/><Relationship Id="rId9" Type="http://schemas.openxmlformats.org/officeDocument/2006/relationships/image" Target="../media/image7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1.jpg"/><Relationship Id="rId7" Type="http://schemas.openxmlformats.org/officeDocument/2006/relationships/image" Target="../media/image72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slide" Target="slide1.xml"/><Relationship Id="rId5" Type="http://schemas.openxmlformats.org/officeDocument/2006/relationships/image" Target="../media/image75.jpeg"/><Relationship Id="rId10" Type="http://schemas.openxmlformats.org/officeDocument/2006/relationships/image" Target="../media/image79.jpeg"/><Relationship Id="rId4" Type="http://schemas.openxmlformats.org/officeDocument/2006/relationships/image" Target="../media/image4.jpeg"/><Relationship Id="rId9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1.jpg"/><Relationship Id="rId7" Type="http://schemas.openxmlformats.org/officeDocument/2006/relationships/image" Target="../media/image72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slide" Target="slide1.xml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4.jpeg"/><Relationship Id="rId9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38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556851" y="220554"/>
            <a:ext cx="3322087" cy="3765500"/>
            <a:chOff x="-4323" y="1846004"/>
            <a:chExt cx="2815924" cy="27824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7" name="Picture 3" descr="C:\Users\Татьяна\Desktop\15-01-2021_19-30-17 (1)\Благовещенско-михайловский.jpg"/>
            <p:cNvPicPr>
              <a:picLocks noChangeAspect="1" noChangeArrowheads="1"/>
            </p:cNvPicPr>
            <p:nvPr/>
          </p:nvPicPr>
          <p:blipFill>
            <a:blip r:embed="rId4"/>
            <a:srcRect r="7407"/>
            <a:stretch>
              <a:fillRect/>
            </a:stretch>
          </p:blipFill>
          <p:spPr bwMode="auto">
            <a:xfrm rot="20746244">
              <a:off x="-4323" y="1846004"/>
              <a:ext cx="2076839" cy="2176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8" name="TextBox 77"/>
            <p:cNvSpPr txBox="1"/>
            <p:nvPr/>
          </p:nvSpPr>
          <p:spPr>
            <a:xfrm rot="20674030">
              <a:off x="119077" y="3896157"/>
              <a:ext cx="2692524" cy="732318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Утраченные </a:t>
              </a:r>
            </a:p>
            <a:p>
              <a:pPr algn="ctr"/>
              <a:r>
                <a:rPr lang="ru-RU" sz="2800" b="1" u="sng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храмы</a:t>
              </a:r>
              <a:endParaRPr lang="ru-RU" sz="28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16004" y="119032"/>
            <a:ext cx="3239601" cy="3949699"/>
            <a:chOff x="4800600" y="3578056"/>
            <a:chExt cx="5093475" cy="70154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3" name="Picture 9" descr="C:\Users\Татьяна\Desktop\15-01-2021_19-30-17 (1)\Троицкий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4458" y="3578056"/>
              <a:ext cx="3889674" cy="5232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97266" y="8833210"/>
              <a:ext cx="4996809" cy="176028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Восстановленные храмы</a:t>
              </a:r>
              <a:endParaRPr lang="ru-RU" sz="28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800600" y="8214361"/>
              <a:ext cx="3413760" cy="692569"/>
            </a:xfrm>
            <a:prstGeom prst="rect">
              <a:avLst/>
            </a:prstGeom>
          </p:spPr>
          <p:txBody>
            <a:bodyPr wrap="square" lIns="128016" tIns="64008" rIns="128016" bIns="64008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30" y="2781047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07" y="2656019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227EC6-1010-4B5C-8D1B-FFFBA08CBA9F}"/>
              </a:ext>
            </a:extLst>
          </p:cNvPr>
          <p:cNvGrpSpPr/>
          <p:nvPr/>
        </p:nvGrpSpPr>
        <p:grpSpPr>
          <a:xfrm>
            <a:off x="8131991" y="307743"/>
            <a:ext cx="3257976" cy="3753838"/>
            <a:chOff x="8875875" y="1310246"/>
            <a:chExt cx="3599801" cy="4128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E713798-7C5F-4A1A-8E06-20C5083AF53C}"/>
                </a:ext>
              </a:extLst>
            </p:cNvPr>
            <p:cNvSpPr txBox="1"/>
            <p:nvPr/>
          </p:nvSpPr>
          <p:spPr>
            <a:xfrm rot="941485">
              <a:off x="8875875" y="4348716"/>
              <a:ext cx="3012863" cy="1089928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Современные храмы</a:t>
              </a:r>
              <a:endParaRPr lang="ru-RU" sz="28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EFF57D88-8824-447E-8AE2-4F84E4E99F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9" r="17725"/>
            <a:stretch/>
          </p:blipFill>
          <p:spPr bwMode="auto">
            <a:xfrm rot="914404">
              <a:off x="9636021" y="1310246"/>
              <a:ext cx="2839655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5034EC-EE2F-4C81-9F83-8FE8B749E3DC}"/>
              </a:ext>
            </a:extLst>
          </p:cNvPr>
          <p:cNvGrpSpPr/>
          <p:nvPr/>
        </p:nvGrpSpPr>
        <p:grpSpPr>
          <a:xfrm>
            <a:off x="5142369" y="6560572"/>
            <a:ext cx="2758316" cy="2738526"/>
            <a:chOff x="4829597" y="6138142"/>
            <a:chExt cx="3200400" cy="3157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7ACA70-B264-4B58-B61F-64DE31750EDC}"/>
                </a:ext>
              </a:extLst>
            </p:cNvPr>
            <p:cNvSpPr txBox="1"/>
            <p:nvPr/>
          </p:nvSpPr>
          <p:spPr>
            <a:xfrm>
              <a:off x="4829597" y="8649985"/>
              <a:ext cx="3200400" cy="64590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Видеоролики</a:t>
              </a:r>
              <a:endPara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7E8A0E2-2685-446E-B6A5-EE5ED8F68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957" y="6138142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rot="1239417">
            <a:off x="9387505" y="5840642"/>
            <a:ext cx="2825156" cy="3370588"/>
            <a:chOff x="6565523" y="5577269"/>
            <a:chExt cx="3164704" cy="3613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 descr="https://bikar-nn.ucoz.ru/4/DSC00192-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523" y="5577269"/>
              <a:ext cx="3164704" cy="32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713798-7C5F-4A1A-8E06-20C5083AF53C}"/>
                </a:ext>
              </a:extLst>
            </p:cNvPr>
            <p:cNvSpPr txBox="1"/>
            <p:nvPr/>
          </p:nvSpPr>
          <p:spPr>
            <a:xfrm>
              <a:off x="6920317" y="8589999"/>
              <a:ext cx="2575647" cy="60047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Викторина</a:t>
              </a:r>
              <a:endPara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 rot="21001144">
            <a:off x="385298" y="5766039"/>
            <a:ext cx="3795726" cy="3391884"/>
            <a:chOff x="-375262" y="5645471"/>
            <a:chExt cx="4206421" cy="3804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6" name="Picture 4" descr="https://www.maam.ru/upload/blogs/detsad-369172-1513878570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9" t="11180" r="14545"/>
            <a:stretch/>
          </p:blipFill>
          <p:spPr bwMode="auto">
            <a:xfrm rot="21227578">
              <a:off x="-54077" y="5645471"/>
              <a:ext cx="2821971" cy="3239999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713798-7C5F-4A1A-8E06-20C5083AF53C}"/>
                </a:ext>
              </a:extLst>
            </p:cNvPr>
            <p:cNvSpPr txBox="1"/>
            <p:nvPr/>
          </p:nvSpPr>
          <p:spPr>
            <a:xfrm rot="21113698">
              <a:off x="-375262" y="8821564"/>
              <a:ext cx="4206421" cy="62827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8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Найди соответствие</a:t>
              </a:r>
              <a:endPara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 b="24774"/>
          <a:stretch/>
        </p:blipFill>
        <p:spPr>
          <a:xfrm>
            <a:off x="1342526" y="4115478"/>
            <a:ext cx="10358002" cy="1751922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BB88027F-4F60-4E89-BD06-4A31EBC9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 flipH="1">
            <a:off x="3548585" y="5564303"/>
            <a:ext cx="2149688" cy="171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B88027F-4F60-4E89-BD06-4A31EBC9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>
            <a:off x="7044442" y="5548482"/>
            <a:ext cx="2149688" cy="171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22860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во имя святого великомученика Феодора </a:t>
            </a:r>
            <a:r>
              <a:rPr lang="ru-RU" sz="5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Стратилата</a:t>
            </a:r>
            <a:endParaRPr lang="ru-RU" sz="5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278F50-F0FD-4B55-8070-84978F070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8642"/>
          <a:stretch/>
        </p:blipFill>
        <p:spPr>
          <a:xfrm>
            <a:off x="684975" y="2577142"/>
            <a:ext cx="4275656" cy="337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FE9890-996B-4CA9-98EE-DB7478B77F51}"/>
              </a:ext>
            </a:extLst>
          </p:cNvPr>
          <p:cNvSpPr/>
          <p:nvPr/>
        </p:nvSpPr>
        <p:spPr>
          <a:xfrm>
            <a:off x="5392264" y="2936118"/>
            <a:ext cx="69106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Год основания – 2012. Через два дня с момента освящения закладного камня, 21 июня, отслужен первый молебен на месте будущего храма. В этот день православные христиане чествуют память святого великомученика Феодора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Стратилата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во имя которого освятили церковь.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F3D485-D2A8-414B-AB48-757BB777F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5" y="6151100"/>
            <a:ext cx="4275656" cy="320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D67A14-C51B-4BA2-BFDF-0A961C0194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/>
          <a:stretch/>
        </p:blipFill>
        <p:spPr>
          <a:xfrm>
            <a:off x="8118375" y="6186887"/>
            <a:ext cx="4454625" cy="318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возврат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55B44FE-393D-4154-BEEB-237EC4291011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26620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Александро-Невский кафедральный собор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" y="-15779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текст, внешний, дерев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457A39B3-8D1F-4DA7-917E-FE568B9A0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4536750" cy="279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1401" y="3989815"/>
            <a:ext cx="123454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Год основания -1908 год.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Название храма в честь святого благоверного князя Александра Невского связано с чудесным спасением императора Александра III и его семейства во время крушения царского поезда близ станции Борки 18 (30) октября 1888 года. Это событие было отмечено построением ряда храмов по всей России в честь святого благоверного князя Александра Невского — небесного покровителя императора Александра III.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401" y="6411079"/>
            <a:ext cx="12345477" cy="215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17 марта 1922 года члены подкомиссии по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Старооскольскому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уезду реквизировали имущество Александро-Невской церкви. Комиссары изъяли серебряные ризы с икон, кресты, дискос,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звездицы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оправы с Евангелия,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лжицу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— всего 14 предметов. Из церковной утвари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конфискаторы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оставили лишь один серебряный сосуд с приборами и дарохранительницу.</a:t>
            </a:r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063D44-8906-4531-A60B-5872AEFBEF31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F6BE407-9303-4266-AA12-53E9BE58C749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01518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Александро-Невский кафедральный собор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75446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алтарь, белый, старый,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26275C9C-1B1D-4800-A2E9-9CAF9868F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57867"/>
            <a:ext cx="562042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276" y="2362200"/>
            <a:ext cx="64008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В 1930-е годы Александро-Невский храм переживал трудные времена. Предпринимались неоднократные попытки запретить богослужения в храме, но верующие сопротивлялись напору властей. В 1929-1930 годы с колокольни храма сбрасывали колокола. Самый большой колокол упал на паперть, и она прогнулась. в период с 1933 по 1935 г. служили на паперти, а в 1938-1939 годах у входа в храм венчали. С 1940 года в официальных документах властей храм числился как бездействующий.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376" y="7397961"/>
            <a:ext cx="1217425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Война принесла беду не только людям. Осквернялись и святыни. Немецкие солдаты бесцеремонно ворвались в двери Александро-Невского храма. Следы жестоких боев —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выщербины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церковных стенах, вмятины от пуль и осколков остались как память.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99AE39-1156-423C-8A20-AA9D1D88A412}"/>
              </a:ext>
            </a:extLst>
          </p:cNvPr>
          <p:cNvGrpSpPr/>
          <p:nvPr/>
        </p:nvGrpSpPr>
        <p:grpSpPr>
          <a:xfrm>
            <a:off x="4635702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Управляющая кнопка: &quot;Вперед&quot; или &quot;Следующий&quot; 11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16C7E1B-8498-4E84-A159-A3D4424428C1}"/>
                </a:ext>
              </a:extLst>
            </p:cNvPr>
            <p:cNvSpPr/>
            <p:nvPr/>
          </p:nvSpPr>
          <p:spPr>
            <a:xfrm>
              <a:off x="688275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&quot;Назад&quot; или &quot;Предыдущий&quot; 13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D7484B5-8892-4BE3-B7D8-87B8B6C6CBCA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Управляющая кнопка: возврат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D75E287-9707-44E1-B622-053DE9F99CA8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42368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3810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Александро-Невский кафедральный собор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140" y="2319278"/>
            <a:ext cx="1143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5 февраля 1943 года Старый Оскол был освобожден от немецко-фашистских захватчиков. Атеистическая власть в военные годы изменила свое отношение к Русской Православной Церкви. В 1944 году, согласно заявлению Церковного Совета, была зарегистрирована религиозная община Александро-Невской церкви.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Клировый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штат состоял из священника и диакона. В причт входили восемь певчих, староста, казначей,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просфорница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сторож, счетовод и уборщица. Также в заявлении отмечено, что «функционирует церковь с 15 августа 1942 года».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140" y="5181789"/>
            <a:ext cx="11605260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В послевоенный период, в течение 15 лет (с 1945 по 1960 гг.) в Александро-Невском храме сменилось пять настоятелей. Жалобы, доносы, подозрения — все это усложняло церковную жизнь, однако больше двери храма не закрывались. </a:t>
            </a:r>
          </a:p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В 1990 году главой Старого Оскола становится Иван Афанасьевич Гусаров. По его инициативе каждый храм закрепляется за крупным промышленным предприятием. Шефство над Александро-Невским храмом взял Стойленский ГОК, генеральным директором которого в то время был Федор Иванович Клюка. При его участии благоустроена территория, оборудован центральный вход церковного дома и капитальная лестница, проведено наружное освещение.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610062-FA69-4423-A895-BCFC1C00B99C}"/>
              </a:ext>
            </a:extLst>
          </p:cNvPr>
          <p:cNvGrpSpPr/>
          <p:nvPr/>
        </p:nvGrpSpPr>
        <p:grpSpPr>
          <a:xfrm>
            <a:off x="4635702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Управляющая кнопка: &quot;Вперед&quot; или &quot;Следующий&quot; 1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99E5F8E-8959-422A-896A-33B4CD7C91DE}"/>
                </a:ext>
              </a:extLst>
            </p:cNvPr>
            <p:cNvSpPr/>
            <p:nvPr/>
          </p:nvSpPr>
          <p:spPr>
            <a:xfrm>
              <a:off x="688275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&quot;Назад&quot; или &quot;Предыдущий&quot; 1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E54A357-538C-4522-A1C0-FB43593FE9BC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Управляющая кнопка: возврат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1339600-4A5A-43BE-BA6B-DBD95F1A3039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624925"/>
      </p:ext>
    </p:extLst>
  </p:cSld>
  <p:clrMapOvr>
    <a:masterClrMapping/>
  </p:clrMapOvr>
  <p:transition spd="slow" advClick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3048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Александро-Невский кафедральный собор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1BFA-166B-4B7E-B771-32DEC9317D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7334"/>
          <a:stretch/>
        </p:blipFill>
        <p:spPr>
          <a:xfrm>
            <a:off x="631817" y="2290815"/>
            <a:ext cx="3810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02498"/>
            <a:ext cx="762423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В озеленительных работах принимал участие трест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Зеленстрой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Постепенно окружающая территория приобрела ухоженный вид. В 1991 году на звоннице появились пять новых колоколов с надписью: «Воронеж — 90».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17 сентября 1991 года Александро-Невский храм посетил Святейший Патриарх Алексий II.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С октября 1994 г. при храме начала действовать воскресная школа для детей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катехизаторские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курсы для взрослых. В 1998 г. воскресная школа преобразована в православную гимназию.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С 28 августа 1986 г. храм является памятником истории и культуры.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817" y="7592705"/>
            <a:ext cx="116363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В связи с воссозданием Белгородской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епархии епископ Иоанн (Попов) указом № 2 от 1 сентября 1995 года определил Александро-Невский храм вторым кафедральным собором епархии</a:t>
            </a:r>
          </a:p>
        </p:txBody>
      </p:sp>
      <p:sp>
        <p:nvSpPr>
          <p:cNvPr id="16" name="Управляющая кнопка: &quot;Назад&quot; или &quot;Предыдущий&quot;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2B8666A-9346-4329-AAE2-FC9495B9DC5A}"/>
              </a:ext>
            </a:extLst>
          </p:cNvPr>
          <p:cNvSpPr/>
          <p:nvPr/>
        </p:nvSpPr>
        <p:spPr>
          <a:xfrm>
            <a:off x="46357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7973B0B-A495-44C1-80DD-BD1E7E9D5134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39000"/>
      </p:ext>
    </p:extLst>
  </p:cSld>
  <p:clrMapOvr>
    <a:masterClrMapping/>
  </p:clrMapOvr>
  <p:transition spd="slow"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b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Рождества Христова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зображение выглядит как земля, трав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802937E-22C9-48F5-80BF-08D5D4FEE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0" r="9113"/>
          <a:stretch/>
        </p:blipFill>
        <p:spPr>
          <a:xfrm>
            <a:off x="7315200" y="2819400"/>
            <a:ext cx="4993119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75E321A-2303-4364-8C2B-C04306CCA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291325"/>
            <a:ext cx="5715000" cy="364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A3DDA2-5889-475B-8AB2-B66FD82F8753}"/>
              </a:ext>
            </a:extLst>
          </p:cNvPr>
          <p:cNvSpPr/>
          <p:nvPr/>
        </p:nvSpPr>
        <p:spPr>
          <a:xfrm>
            <a:off x="304800" y="2780943"/>
            <a:ext cx="68074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Год основания – 2003. В конце 1990-х годов администрация города приняла решение о строительстве храма к 2000-летию Рождества Христова в новой части города. Этот храм стал первым храмом в Старом Осколе, построенным в XXI веке.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BBA60D-0A58-43FD-9A9B-64A90CAA5D13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E9F3E1B-D60B-41B2-B08F-0B47E1E8B25E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1493"/>
      </p:ext>
    </p:extLst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955" y="661389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b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Рождества Христова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небо, внешний, здание, день&#10;&#10;Автоматически созданное описание">
            <a:extLst>
              <a:ext uri="{FF2B5EF4-FFF2-40B4-BE49-F238E27FC236}">
                <a16:creationId xmlns:a16="http://schemas.microsoft.com/office/drawing/2014/main" id="{7D7D4F50-7E4E-4C4B-BC3D-2C7CDE462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5" y="3328563"/>
            <a:ext cx="4336484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Изображение выглядит как небо, внешний, транспорт, кран&#10;&#10;Автоматически созданное описание">
            <a:extLst>
              <a:ext uri="{FF2B5EF4-FFF2-40B4-BE49-F238E27FC236}">
                <a16:creationId xmlns:a16="http://schemas.microsoft.com/office/drawing/2014/main" id="{D8003A46-65A8-4E58-ADCB-008521B8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9" y="3117632"/>
            <a:ext cx="3941291" cy="57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142A5-60F9-476B-9ED2-2867B96F1CB0}"/>
              </a:ext>
            </a:extLst>
          </p:cNvPr>
          <p:cNvSpPr/>
          <p:nvPr/>
        </p:nvSpPr>
        <p:spPr>
          <a:xfrm>
            <a:off x="4550640" y="6876650"/>
            <a:ext cx="781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С 2011 года при храме Рождества Христова существует молодежный православный клуб .</a:t>
            </a:r>
          </a:p>
        </p:txBody>
      </p:sp>
      <p:sp>
        <p:nvSpPr>
          <p:cNvPr id="11" name="Управляющая кнопка: &quot;Назад&quot; или &quot;Предыдущий&quot;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DB661C-E2C1-4B7B-97FC-D77F64331AE1}"/>
              </a:ext>
            </a:extLst>
          </p:cNvPr>
          <p:cNvSpPr/>
          <p:nvPr/>
        </p:nvSpPr>
        <p:spPr>
          <a:xfrm>
            <a:off x="46357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9FDFF67-E9EF-4034-A199-B7D43E6797C0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967626"/>
      </p:ext>
    </p:extLst>
  </p:cSld>
  <p:clrMapOvr>
    <a:masterClrMapping/>
  </p:clrMapOvr>
  <p:transition spd="slow"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Успенский храм</a:t>
            </a:r>
          </a:p>
        </p:txBody>
      </p:sp>
      <p:pic>
        <p:nvPicPr>
          <p:cNvPr id="9" name="Рисунок 8" descr="Изображение выглядит как внешний, небо, здание, небольшой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4B803F3-6352-4A48-973C-E5C75336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9" y="1792820"/>
            <a:ext cx="5205663" cy="390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51963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E4187828-65E1-4478-864D-92C43C040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82" y="1809036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51963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389D2-9B47-4539-BEBB-4E25C0E14B3B}"/>
              </a:ext>
            </a:extLst>
          </p:cNvPr>
          <p:cNvSpPr/>
          <p:nvPr/>
        </p:nvSpPr>
        <p:spPr>
          <a:xfrm>
            <a:off x="5867400" y="4495086"/>
            <a:ext cx="64008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Год основания – 1993. Храм в честь Успения Пресвятой Богородицы построен на городском кладбище села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Каплино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91F453-6F6A-4C65-80C2-B6BEEDF598B6}"/>
              </a:ext>
            </a:extLst>
          </p:cNvPr>
          <p:cNvSpPr/>
          <p:nvPr/>
        </p:nvSpPr>
        <p:spPr>
          <a:xfrm>
            <a:off x="457200" y="5741581"/>
            <a:ext cx="12039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В настоящее время вокруг Успенского храма образовался небольшой, но сплоченный приход. Прихожане активно участвуют в жизни прихода: помогают в благоустройстве храма и прилегающей территории, совершают паломничества к святым местам, вместе отмечают дни Ангела и юбилеи, посещают заболевших членов общины.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С 2005 года приход осуществляет духовное руководство над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Старооскольским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Домом детства и социальным приютом. Дети посещают богослужения, участвуют в паломнических поездках, с ними проводятся беседы и совместные праздники.</a:t>
            </a:r>
          </a:p>
        </p:txBody>
      </p:sp>
      <p:sp>
        <p:nvSpPr>
          <p:cNvPr id="11" name="Управляющая кнопка: возврат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F95F170-4B11-4B53-9799-DA7BB70BC7F2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734511"/>
      </p:ext>
    </p:extLst>
  </p:cSld>
  <p:clrMapOvr>
    <a:masterClrMapping/>
  </p:clrMapOvr>
  <p:transition spd="slow"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Свято-Никольский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, здание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1F390897-7860-4BAE-8604-547BD1D9D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463376"/>
            <a:ext cx="3421380" cy="313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D3E447-03D0-41D4-9D67-84F9C53BA613}"/>
              </a:ext>
            </a:extLst>
          </p:cNvPr>
          <p:cNvSpPr/>
          <p:nvPr/>
        </p:nvSpPr>
        <p:spPr>
          <a:xfrm>
            <a:off x="510540" y="4877708"/>
            <a:ext cx="11887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Год основания –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1910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 В 1642 г. веке в селе Соковое был деревянный храм во имя Святителя Николая Чудотворца. Известно, что в конце 1730-х годов храм прекратил своё существование. (А.П.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Никулов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 Старый Оскол. Историческое исследование Оскольского края. 1997). Исторических сведений о храме крайне мало.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Согласно «Ведомости о состоянии церквей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уезда за 1923 г.», хранящейся в Государственном архиве Курской области, значится, что Никольская каменная церковь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уезда Курской епархии села Соковое (ныне село Соковое, включено в городскую черту Старого Оскола) построена в 1910 году.</a:t>
            </a:r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8D6D97-E646-4BAA-B0BF-355C06DADD1F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FAD8FA0-8F3F-46AB-9D17-5AD71DA2E037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57680"/>
      </p:ext>
    </p:extLst>
  </p:cSld>
  <p:clrMapOvr>
    <a:masterClrMapping/>
  </p:clrMapOvr>
  <p:transition spd="slow"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-1524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Свято-Никольский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51963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небо, внешний, здани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BB70293-1712-42C6-9AA1-2D3A6F10D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11905" r="7673" b="12698"/>
          <a:stretch/>
        </p:blipFill>
        <p:spPr>
          <a:xfrm>
            <a:off x="450290" y="3124200"/>
            <a:ext cx="3054910" cy="393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51963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435E40-1D78-4AF7-9FBC-87FFF1901375}"/>
              </a:ext>
            </a:extLst>
          </p:cNvPr>
          <p:cNvSpPr/>
          <p:nvPr/>
        </p:nvSpPr>
        <p:spPr>
          <a:xfrm>
            <a:off x="3780768" y="1371600"/>
            <a:ext cx="759856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В постановлении культовой комиссии </a:t>
            </a:r>
          </a:p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 вопросу о закрытии церквей от 4 ноября 1937 г. записано: «…считать закрытой Никольскую церковь в селе Соковом, Ст. Оскольского района, как бездействующую с 1930 года и используемую с 1933 года под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Соковскую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начальную школу». Школа была пристроена к храму.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5543F2-FD83-4604-A665-8F6CA2364A81}"/>
              </a:ext>
            </a:extLst>
          </p:cNvPr>
          <p:cNvSpPr/>
          <p:nvPr/>
        </p:nvSpPr>
        <p:spPr>
          <a:xfrm>
            <a:off x="3780768" y="3810000"/>
            <a:ext cx="876667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Во время Великой Отечественной войны, по воспоминаниям жителей, в храме находились советские военнопленные. В период боевых действий, при освобождении Старого Оскола в январе 1943 г. Никольский храм был частично разрушен.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B5FB5D-8478-4895-BA8A-CEF545195AC3}"/>
              </a:ext>
            </a:extLst>
          </p:cNvPr>
          <p:cNvSpPr/>
          <p:nvPr/>
        </p:nvSpPr>
        <p:spPr>
          <a:xfrm>
            <a:off x="254158" y="7162800"/>
            <a:ext cx="122932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Магазин возобновил работу в 1950-е годы после ремонта. Просуществовав в алтаре до первой половины 70-х годов (1976 г.). В полуразрушенном виде здание храма стояло до 1995 года. Храм был восстановлен в 1995 году на средства Оскольского завода металлургического машиностроения. С 22 мая 1995 г. в храме начали проходить Богослужения. Здание храма является памятником истории и культуры с 2004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84C8B-C435-4E4F-99AF-F56AB861D5F7}"/>
              </a:ext>
            </a:extLst>
          </p:cNvPr>
          <p:cNvSpPr/>
          <p:nvPr/>
        </p:nvSpPr>
        <p:spPr>
          <a:xfrm>
            <a:off x="3780769" y="5638800"/>
            <a:ext cx="8766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После войны вплоть до 1947 года в храме хранилось зерно. Позже устроили клуб.</a:t>
            </a:r>
          </a:p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 1948-1949 гг. алтарь отгородили под магазин, который закрыли после пожара. </a:t>
            </a:r>
            <a:endParaRPr lang="ru-RU" dirty="0"/>
          </a:p>
        </p:txBody>
      </p:sp>
      <p:sp>
        <p:nvSpPr>
          <p:cNvPr id="19" name="Управляющая кнопка: &quot;Назад&quot; или &quot;Предыдущий&quot;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F661A44-EC09-4F06-A092-81FB8E4EE19F}"/>
              </a:ext>
            </a:extLst>
          </p:cNvPr>
          <p:cNvSpPr/>
          <p:nvPr/>
        </p:nvSpPr>
        <p:spPr>
          <a:xfrm>
            <a:off x="53215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0BAB35F-3A47-4DDB-BC54-58698284140C}"/>
              </a:ext>
            </a:extLst>
          </p:cNvPr>
          <p:cNvSpPr/>
          <p:nvPr/>
        </p:nvSpPr>
        <p:spPr>
          <a:xfrm>
            <a:off x="62159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942635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37D6CB7-7280-43A5-B671-4825FF2A8A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84" y="533400"/>
            <a:ext cx="13050448" cy="9214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0"/>
            <a:ext cx="9281160" cy="106680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ru-RU" sz="39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Утраченные храмы Старого Оскола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506197" y="828919"/>
            <a:ext cx="5580403" cy="2466501"/>
            <a:chOff x="286997" y="2535148"/>
            <a:chExt cx="5580403" cy="2466501"/>
          </a:xfrm>
        </p:grpSpPr>
        <p:pic>
          <p:nvPicPr>
            <p:cNvPr id="1027" name="Picture 3" descr="C:\Users\Татьяна\Desktop\15-01-2021_19-30-17 (1)\Благовещенско-михайловский.jpg"/>
            <p:cNvPicPr>
              <a:picLocks noChangeAspect="1" noChangeArrowheads="1"/>
            </p:cNvPicPr>
            <p:nvPr/>
          </p:nvPicPr>
          <p:blipFill>
            <a:blip r:embed="rId5"/>
            <a:srcRect r="7407"/>
            <a:stretch>
              <a:fillRect/>
            </a:stretch>
          </p:blipFill>
          <p:spPr bwMode="auto">
            <a:xfrm>
              <a:off x="286997" y="2535148"/>
              <a:ext cx="1721878" cy="1620000"/>
            </a:xfrm>
            <a:prstGeom prst="ellipse">
              <a:avLst/>
            </a:prstGeom>
            <a:ln w="12700">
              <a:solidFill>
                <a:srgbClr val="7030A0"/>
              </a:solidFill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2743200" y="3346002"/>
              <a:ext cx="1978234" cy="3754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 в 1553 году</a:t>
              </a: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2209800" y="3413760"/>
              <a:ext cx="609599" cy="1506960"/>
              <a:chOff x="1600200" y="2438400"/>
              <a:chExt cx="435428" cy="1076400"/>
            </a:xfrm>
          </p:grpSpPr>
          <p:pic>
            <p:nvPicPr>
              <p:cNvPr id="1041" name="Picture 17" descr="C:\Users\Татьяна\Downloads\5fd2c06f558321eff612bbbe455f6fb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09057" y="2438400"/>
                <a:ext cx="169715" cy="252000"/>
              </a:xfrm>
              <a:prstGeom prst="rect">
                <a:avLst/>
              </a:prstGeom>
              <a:noFill/>
            </p:spPr>
          </p:pic>
          <p:pic>
            <p:nvPicPr>
              <p:cNvPr id="1046" name="Picture 22" descr="C:\Users\Татьяна\Downloads\700896_firewall_512x512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47055"/>
              <a:stretch>
                <a:fillRect/>
              </a:stretch>
            </p:blipFill>
            <p:spPr bwMode="auto">
              <a:xfrm>
                <a:off x="1600200" y="3352800"/>
                <a:ext cx="305976" cy="162000"/>
              </a:xfrm>
              <a:prstGeom prst="rect">
                <a:avLst/>
              </a:prstGeom>
              <a:noFill/>
            </p:spPr>
          </p:pic>
          <p:pic>
            <p:nvPicPr>
              <p:cNvPr id="1047" name="Picture 23" descr="C:\Users\Татьяна\Downloads\bricks-1575155-1331489 (1)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7813"/>
              <a:stretch>
                <a:fillRect/>
              </a:stretch>
            </p:blipFill>
            <p:spPr bwMode="auto">
              <a:xfrm>
                <a:off x="1654628" y="2743200"/>
                <a:ext cx="381000" cy="160734"/>
              </a:xfrm>
              <a:prstGeom prst="rect">
                <a:avLst/>
              </a:prstGeom>
              <a:noFill/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2026920" y="2667000"/>
              <a:ext cx="3840480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9" action="ppaction://hlinksldjump"/>
                </a:rPr>
                <a:t>Благовещенско-Михайловский храм</a:t>
              </a:r>
              <a:endPara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19400" y="3627121"/>
              <a:ext cx="2240280" cy="991041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Разобран в 30-е годы ХХ века на строительные материалы. В 1943 взорван.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13004" y="4626162"/>
              <a:ext cx="1997406" cy="3754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Здание Сбербанка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5800" y="3527403"/>
            <a:ext cx="5197681" cy="2430352"/>
            <a:chOff x="288719" y="5049357"/>
            <a:chExt cx="5197681" cy="2430352"/>
          </a:xfrm>
        </p:grpSpPr>
        <p:pic>
          <p:nvPicPr>
            <p:cNvPr id="1028" name="Picture 4" descr="C:\Users\Татьяна\Desktop\15-01-2021_19-30-17 (1)\Покровский.jpg"/>
            <p:cNvPicPr>
              <a:picLocks noChangeAspect="1" noChangeArrowheads="1"/>
            </p:cNvPicPr>
            <p:nvPr/>
          </p:nvPicPr>
          <p:blipFill>
            <a:blip r:embed="rId10" cstate="print"/>
            <a:srcRect l="12000" r="25231"/>
            <a:stretch>
              <a:fillRect/>
            </a:stretch>
          </p:blipFill>
          <p:spPr bwMode="auto">
            <a:xfrm>
              <a:off x="288719" y="5257843"/>
              <a:ext cx="1709011" cy="1620000"/>
            </a:xfrm>
            <a:prstGeom prst="ellipse">
              <a:avLst/>
            </a:prstGeom>
            <a:ln>
              <a:solidFill>
                <a:srgbClr val="7030A0"/>
              </a:solidFill>
            </a:ln>
            <a:effectLst/>
          </p:spPr>
        </p:pic>
        <p:grpSp>
          <p:nvGrpSpPr>
            <p:cNvPr id="54" name="Группа 53"/>
            <p:cNvGrpSpPr/>
            <p:nvPr/>
          </p:nvGrpSpPr>
          <p:grpSpPr>
            <a:xfrm>
              <a:off x="2285999" y="5440679"/>
              <a:ext cx="701040" cy="1796519"/>
              <a:chOff x="1632857" y="2438400"/>
              <a:chExt cx="500743" cy="1283228"/>
            </a:xfrm>
          </p:grpSpPr>
          <p:pic>
            <p:nvPicPr>
              <p:cNvPr id="55" name="Picture 17" descr="C:\Users\Татьяна\Downloads\5fd2c06f558321eff612bbbe455f6fb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52600" y="2438400"/>
                <a:ext cx="169715" cy="252000"/>
              </a:xfrm>
              <a:prstGeom prst="rect">
                <a:avLst/>
              </a:prstGeom>
              <a:noFill/>
            </p:spPr>
          </p:pic>
          <p:pic>
            <p:nvPicPr>
              <p:cNvPr id="56" name="Picture 22" descr="C:\Users\Татьяна\Downloads\700896_firewall_512x512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47055"/>
              <a:stretch>
                <a:fillRect/>
              </a:stretch>
            </p:blipFill>
            <p:spPr bwMode="auto">
              <a:xfrm>
                <a:off x="1632857" y="3559628"/>
                <a:ext cx="305976" cy="162000"/>
              </a:xfrm>
              <a:prstGeom prst="rect">
                <a:avLst/>
              </a:prstGeom>
              <a:noFill/>
            </p:spPr>
          </p:pic>
          <p:pic>
            <p:nvPicPr>
              <p:cNvPr id="57" name="Picture 23" descr="C:\Users\Татьяна\Downloads\bricks-1575155-1331489 (1)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7813"/>
              <a:stretch>
                <a:fillRect/>
              </a:stretch>
            </p:blipFill>
            <p:spPr bwMode="auto">
              <a:xfrm>
                <a:off x="1752600" y="2743200"/>
                <a:ext cx="381000" cy="160734"/>
              </a:xfrm>
              <a:prstGeom prst="rect">
                <a:avLst/>
              </a:prstGeom>
              <a:noFill/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2133600" y="5049357"/>
              <a:ext cx="2346960" cy="43704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1" action="ppaction://hlinksldjump"/>
                </a:rPr>
                <a:t>Покровский храм</a:t>
              </a:r>
              <a:endPara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26290" y="5440681"/>
              <a:ext cx="1978234" cy="3754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 в 1781 году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3680" y="5760721"/>
              <a:ext cx="2026920" cy="1206484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Снесен советской властью после снятия немецко-фашистской оккупации.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758440" y="6858000"/>
              <a:ext cx="2727960" cy="62170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Ротонда – памятник Покровскому храму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86319" y="6376686"/>
            <a:ext cx="5351911" cy="2057841"/>
            <a:chOff x="92926" y="7467601"/>
            <a:chExt cx="5351911" cy="2057841"/>
          </a:xfrm>
        </p:grpSpPr>
        <p:pic>
          <p:nvPicPr>
            <p:cNvPr id="1029" name="Picture 5" descr="C:\Users\Татьяна\Desktop\15-01-2021_19-30-17 (1)\Успенский.jpg"/>
            <p:cNvPicPr>
              <a:picLocks noChangeAspect="1" noChangeArrowheads="1"/>
            </p:cNvPicPr>
            <p:nvPr/>
          </p:nvPicPr>
          <p:blipFill>
            <a:blip r:embed="rId12"/>
            <a:srcRect t="10000" b="18000"/>
            <a:stretch>
              <a:fillRect/>
            </a:stretch>
          </p:blipFill>
          <p:spPr bwMode="auto">
            <a:xfrm>
              <a:off x="92926" y="7593802"/>
              <a:ext cx="1695000" cy="1620000"/>
            </a:xfrm>
            <a:prstGeom prst="ellipse">
              <a:avLst/>
            </a:prstGeom>
            <a:ln>
              <a:solidFill>
                <a:srgbClr val="7030A0"/>
              </a:solidFill>
            </a:ln>
            <a:effectLst/>
          </p:spPr>
        </p:pic>
        <p:grpSp>
          <p:nvGrpSpPr>
            <p:cNvPr id="58" name="Группа 57"/>
            <p:cNvGrpSpPr/>
            <p:nvPr/>
          </p:nvGrpSpPr>
          <p:grpSpPr>
            <a:xfrm>
              <a:off x="2453639" y="7894320"/>
              <a:ext cx="594360" cy="973560"/>
              <a:chOff x="1752600" y="2438400"/>
              <a:chExt cx="424543" cy="695400"/>
            </a:xfrm>
          </p:grpSpPr>
          <p:pic>
            <p:nvPicPr>
              <p:cNvPr id="59" name="Picture 17" descr="C:\Users\Татьяна\Downloads\5fd2c06f558321eff612bbbe455f6fb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52600" y="2438400"/>
                <a:ext cx="169715" cy="252000"/>
              </a:xfrm>
              <a:prstGeom prst="rect">
                <a:avLst/>
              </a:prstGeom>
              <a:noFill/>
            </p:spPr>
          </p:pic>
          <p:pic>
            <p:nvPicPr>
              <p:cNvPr id="60" name="Picture 22" descr="C:\Users\Татьяна\Downloads\700896_firewall_512x512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47055"/>
              <a:stretch>
                <a:fillRect/>
              </a:stretch>
            </p:blipFill>
            <p:spPr bwMode="auto">
              <a:xfrm>
                <a:off x="1871167" y="2971800"/>
                <a:ext cx="305976" cy="162000"/>
              </a:xfrm>
              <a:prstGeom prst="rect">
                <a:avLst/>
              </a:prstGeom>
              <a:noFill/>
            </p:spPr>
          </p:pic>
          <p:pic>
            <p:nvPicPr>
              <p:cNvPr id="61" name="Picture 23" descr="C:\Users\Татьяна\Downloads\bricks-1575155-1331489 (1)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7813"/>
              <a:stretch>
                <a:fillRect/>
              </a:stretch>
            </p:blipFill>
            <p:spPr bwMode="auto">
              <a:xfrm>
                <a:off x="1752600" y="2743200"/>
                <a:ext cx="381000" cy="160734"/>
              </a:xfrm>
              <a:prstGeom prst="rect">
                <a:avLst/>
              </a:prstGeom>
              <a:noFill/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2240280" y="7467601"/>
              <a:ext cx="2346960" cy="43704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3" action="ppaction://hlinksldjump"/>
                </a:rPr>
                <a:t>Успенский храм</a:t>
              </a:r>
              <a:endPara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43200" y="7924800"/>
              <a:ext cx="2701637" cy="3754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 в конце 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XVII 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века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12042" y="8214361"/>
              <a:ext cx="1988558" cy="375487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Снесен в 1936 году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32760" y="8534401"/>
              <a:ext cx="1920240" cy="991041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Жилые дома на пересечении улиц Ленина и Октябрьской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977898" y="3673245"/>
            <a:ext cx="4452102" cy="2041755"/>
            <a:chOff x="8273291" y="4953000"/>
            <a:chExt cx="4452102" cy="2041755"/>
          </a:xfrm>
        </p:grpSpPr>
        <p:pic>
          <p:nvPicPr>
            <p:cNvPr id="1030" name="Picture 6" descr="C:\Users\Татьяна\Desktop\15-01-2021_19-30-17 (1)\Ахтырский.jpg"/>
            <p:cNvPicPr>
              <a:picLocks noChangeAspect="1" noChangeArrowheads="1"/>
            </p:cNvPicPr>
            <p:nvPr/>
          </p:nvPicPr>
          <p:blipFill>
            <a:blip r:embed="rId14"/>
            <a:srcRect l="28667" t="14706" r="18000" b="10784"/>
            <a:stretch>
              <a:fillRect/>
            </a:stretch>
          </p:blipFill>
          <p:spPr bwMode="auto">
            <a:xfrm>
              <a:off x="11020132" y="4953000"/>
              <a:ext cx="1705261" cy="1620000"/>
            </a:xfrm>
            <a:prstGeom prst="ellipse">
              <a:avLst/>
            </a:prstGeom>
            <a:ln>
              <a:solidFill>
                <a:srgbClr val="7030A0"/>
              </a:solidFill>
            </a:ln>
            <a:effectLst/>
          </p:spPr>
        </p:pic>
        <p:grpSp>
          <p:nvGrpSpPr>
            <p:cNvPr id="21" name="Группа 20"/>
            <p:cNvGrpSpPr/>
            <p:nvPr/>
          </p:nvGrpSpPr>
          <p:grpSpPr>
            <a:xfrm>
              <a:off x="8273291" y="5115448"/>
              <a:ext cx="2930136" cy="1879307"/>
              <a:chOff x="7951224" y="2582883"/>
              <a:chExt cx="2930136" cy="1879307"/>
            </a:xfrm>
          </p:grpSpPr>
          <p:grpSp>
            <p:nvGrpSpPr>
              <p:cNvPr id="70" name="Группа 69"/>
              <p:cNvGrpSpPr/>
              <p:nvPr/>
            </p:nvGrpSpPr>
            <p:grpSpPr>
              <a:xfrm flipH="1">
                <a:off x="9814560" y="3200400"/>
                <a:ext cx="533400" cy="973560"/>
                <a:chOff x="1752600" y="2438400"/>
                <a:chExt cx="381000" cy="695400"/>
              </a:xfrm>
            </p:grpSpPr>
            <p:pic>
              <p:nvPicPr>
                <p:cNvPr id="71" name="Picture 17" descr="C:\Users\Татьяна\Downloads\5fd2c06f558321eff612bbbe455f6fbd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52600" y="2438400"/>
                  <a:ext cx="169715" cy="25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22" descr="C:\Users\Татьяна\Downloads\700896_firewall_512x512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47055"/>
                <a:stretch>
                  <a:fillRect/>
                </a:stretch>
              </p:blipFill>
              <p:spPr bwMode="auto">
                <a:xfrm>
                  <a:off x="1752600" y="2971800"/>
                  <a:ext cx="305976" cy="1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23" descr="C:\Users\Татьяна\Downloads\bricks-1575155-1331489 (1)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57813"/>
                <a:stretch>
                  <a:fillRect/>
                </a:stretch>
              </p:blipFill>
              <p:spPr bwMode="auto">
                <a:xfrm>
                  <a:off x="1752600" y="2743200"/>
                  <a:ext cx="381000" cy="1607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8534400" y="2582883"/>
                <a:ext cx="2346960" cy="437043"/>
              </a:xfrm>
              <a:prstGeom prst="rect">
                <a:avLst/>
              </a:prstGeom>
              <a:noFill/>
            </p:spPr>
            <p:txBody>
              <a:bodyPr wrap="square" lIns="128016" tIns="64008" rIns="128016" bIns="64008" rtlCol="0">
                <a:spAutoFit/>
              </a:bodyPr>
              <a:lstStyle/>
              <a:p>
                <a:r>
                  <a:rPr lang="ru-RU" sz="2000" b="1" u="sng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hlinkClick r:id="rId15" action="ppaction://hlinksldjump"/>
                  </a:rPr>
                  <a:t>Ахтырский храм</a:t>
                </a:r>
                <a:endParaRPr lang="ru-RU" sz="2000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001001" y="3200401"/>
                <a:ext cx="1978234" cy="3754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Создан в 1822 году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951224" y="3520441"/>
                <a:ext cx="1988558" cy="3754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Снесен в 1939 году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534400" y="3840481"/>
                <a:ext cx="1279838" cy="621709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6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Ахтырское</a:t>
                </a:r>
                <a:endParaRPr lang="ru-RU" sz="1600" b="1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кладбище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6324600" y="812286"/>
            <a:ext cx="5061381" cy="2845314"/>
            <a:chOff x="7635240" y="2260086"/>
            <a:chExt cx="5061381" cy="2845314"/>
          </a:xfrm>
        </p:grpSpPr>
        <p:pic>
          <p:nvPicPr>
            <p:cNvPr id="1031" name="Picture 7" descr="C:\Users\Татьяна\Desktop\15-01-2021_19-30-17 (1)\Казанско-Николаевский.jpg"/>
            <p:cNvPicPr>
              <a:picLocks noChangeAspect="1" noChangeArrowheads="1"/>
            </p:cNvPicPr>
            <p:nvPr/>
          </p:nvPicPr>
          <p:blipFill>
            <a:blip r:embed="rId16"/>
            <a:srcRect t="7333" b="20667"/>
            <a:stretch>
              <a:fillRect/>
            </a:stretch>
          </p:blipFill>
          <p:spPr bwMode="auto">
            <a:xfrm>
              <a:off x="11067847" y="2260086"/>
              <a:ext cx="1628774" cy="1620000"/>
            </a:xfrm>
            <a:prstGeom prst="ellipse">
              <a:avLst/>
            </a:prstGeom>
            <a:ln>
              <a:solidFill>
                <a:srgbClr val="7030A0"/>
              </a:solidFill>
            </a:ln>
            <a:effectLst/>
          </p:spPr>
        </p:pic>
        <p:grpSp>
          <p:nvGrpSpPr>
            <p:cNvPr id="22" name="Группа 21"/>
            <p:cNvGrpSpPr/>
            <p:nvPr/>
          </p:nvGrpSpPr>
          <p:grpSpPr>
            <a:xfrm>
              <a:off x="7635240" y="2607981"/>
              <a:ext cx="3261360" cy="2497419"/>
              <a:chOff x="7723348" y="4755178"/>
              <a:chExt cx="3261360" cy="2497419"/>
            </a:xfrm>
          </p:grpSpPr>
          <p:grpSp>
            <p:nvGrpSpPr>
              <p:cNvPr id="66" name="Группа 65"/>
              <p:cNvGrpSpPr/>
              <p:nvPr/>
            </p:nvGrpSpPr>
            <p:grpSpPr>
              <a:xfrm flipH="1">
                <a:off x="10146505" y="5334000"/>
                <a:ext cx="838203" cy="1446000"/>
                <a:chOff x="1450178" y="2438400"/>
                <a:chExt cx="598716" cy="1032857"/>
              </a:xfrm>
            </p:grpSpPr>
            <p:pic>
              <p:nvPicPr>
                <p:cNvPr id="67" name="Picture 17" descr="C:\Users\Татьяна\Downloads\5fd2c06f558321eff612bbbe455f6fbd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52600" y="2438400"/>
                  <a:ext cx="169715" cy="25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" name="Picture 22" descr="C:\Users\Татьяна\Downloads\700896_firewall_512x512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47055"/>
                <a:stretch>
                  <a:fillRect/>
                </a:stretch>
              </p:blipFill>
              <p:spPr bwMode="auto">
                <a:xfrm>
                  <a:off x="1450178" y="3309257"/>
                  <a:ext cx="305976" cy="1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23" descr="C:\Users\Татьяна\Downloads\bricks-1575155-1331489 (1)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57813"/>
                <a:stretch>
                  <a:fillRect/>
                </a:stretch>
              </p:blipFill>
              <p:spPr bwMode="auto">
                <a:xfrm>
                  <a:off x="1667894" y="2906486"/>
                  <a:ext cx="381000" cy="1607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2" name="TextBox 81"/>
              <p:cNvSpPr txBox="1"/>
              <p:nvPr/>
            </p:nvSpPr>
            <p:spPr>
              <a:xfrm>
                <a:off x="7723348" y="4755178"/>
                <a:ext cx="3200400" cy="744819"/>
              </a:xfrm>
              <a:prstGeom prst="rect">
                <a:avLst/>
              </a:prstGeom>
              <a:noFill/>
            </p:spPr>
            <p:txBody>
              <a:bodyPr wrap="square" lIns="128016" tIns="64008" rIns="128016" bIns="64008" rtlCol="0">
                <a:spAutoFit/>
              </a:bodyPr>
              <a:lstStyle/>
              <a:p>
                <a:r>
                  <a:rPr lang="ru-RU" sz="2000" b="1" u="sng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hlinkClick r:id="rId17" action="ppaction://hlinksldjump"/>
                  </a:rPr>
                  <a:t>Казанско-Николаевский</a:t>
                </a:r>
              </a:p>
              <a:p>
                <a:r>
                  <a:rPr lang="ru-RU" sz="2000" b="1" u="sng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hlinkClick r:id="rId17" action="ppaction://hlinksldjump"/>
                  </a:rPr>
                  <a:t> храм</a:t>
                </a:r>
                <a:endParaRPr lang="ru-RU" sz="2000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439628" y="5455920"/>
                <a:ext cx="1978234" cy="3754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Создан в 1593 году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436295" y="5775960"/>
                <a:ext cx="1966308" cy="77559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 начале 40-х годов </a:t>
                </a:r>
              </a:p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ХХ века собор был </a:t>
                </a:r>
              </a:p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снесен окончательно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8439627" y="6477000"/>
                <a:ext cx="2133600" cy="775597"/>
              </a:xfrm>
              <a:prstGeom prst="rect">
                <a:avLst/>
              </a:prstGeom>
              <a:noFill/>
            </p:spPr>
            <p:txBody>
              <a:bodyPr wrap="square" lIns="128016" tIns="64008" rIns="128016" bIns="64008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Спортивная площадка МБОУ «СОШ №5 с УИОП»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647548" y="6319427"/>
            <a:ext cx="5077852" cy="2271451"/>
            <a:chOff x="7680960" y="7179981"/>
            <a:chExt cx="5077852" cy="2271451"/>
          </a:xfrm>
        </p:grpSpPr>
        <p:pic>
          <p:nvPicPr>
            <p:cNvPr id="1032" name="Picture 8" descr="C:\Users\Татьяна\Desktop\15-01-2021_19-30-17 (1)\Богоявленский.jpg"/>
            <p:cNvPicPr>
              <a:picLocks noChangeAspect="1" noChangeArrowheads="1"/>
            </p:cNvPicPr>
            <p:nvPr/>
          </p:nvPicPr>
          <p:blipFill>
            <a:blip r:embed="rId18"/>
            <a:srcRect l="12667" r="7333"/>
            <a:stretch>
              <a:fillRect/>
            </a:stretch>
          </p:blipFill>
          <p:spPr bwMode="auto">
            <a:xfrm>
              <a:off x="11125200" y="7219200"/>
              <a:ext cx="1633612" cy="1620000"/>
            </a:xfrm>
            <a:prstGeom prst="ellipse">
              <a:avLst/>
            </a:prstGeom>
            <a:ln>
              <a:solidFill>
                <a:srgbClr val="7030A0"/>
              </a:solidFill>
            </a:ln>
            <a:effectLst/>
          </p:spPr>
        </p:pic>
        <p:grpSp>
          <p:nvGrpSpPr>
            <p:cNvPr id="49" name="Группа 48"/>
            <p:cNvGrpSpPr/>
            <p:nvPr/>
          </p:nvGrpSpPr>
          <p:grpSpPr>
            <a:xfrm>
              <a:off x="7680960" y="7179981"/>
              <a:ext cx="3520440" cy="2271451"/>
              <a:chOff x="7680960" y="7179981"/>
              <a:chExt cx="3520440" cy="2271451"/>
            </a:xfrm>
          </p:grpSpPr>
          <p:grpSp>
            <p:nvGrpSpPr>
              <p:cNvPr id="62" name="Группа 61"/>
              <p:cNvGrpSpPr/>
              <p:nvPr/>
            </p:nvGrpSpPr>
            <p:grpSpPr>
              <a:xfrm flipH="1">
                <a:off x="9921240" y="7894320"/>
                <a:ext cx="535046" cy="1186920"/>
                <a:chOff x="1751424" y="2438400"/>
                <a:chExt cx="382176" cy="847800"/>
              </a:xfrm>
            </p:grpSpPr>
            <p:pic>
              <p:nvPicPr>
                <p:cNvPr id="63" name="Picture 17" descr="C:\Users\Татьяна\Downloads\5fd2c06f558321eff612bbbe455f6fbd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52600" y="2438400"/>
                  <a:ext cx="169715" cy="25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22" descr="C:\Users\Татьяна\Downloads\700896_firewall_512x512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47055"/>
                <a:stretch>
                  <a:fillRect/>
                </a:stretch>
              </p:blipFill>
              <p:spPr bwMode="auto">
                <a:xfrm>
                  <a:off x="1751424" y="3124200"/>
                  <a:ext cx="305976" cy="162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3" descr="C:\Users\Татьяна\Downloads\bricks-1575155-1331489 (1)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57813"/>
                <a:stretch>
                  <a:fillRect/>
                </a:stretch>
              </p:blipFill>
              <p:spPr bwMode="auto">
                <a:xfrm>
                  <a:off x="1752600" y="2743200"/>
                  <a:ext cx="381000" cy="1607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3" name="TextBox 82"/>
              <p:cNvSpPr txBox="1"/>
              <p:nvPr/>
            </p:nvSpPr>
            <p:spPr>
              <a:xfrm>
                <a:off x="7680960" y="7179981"/>
                <a:ext cx="3520440" cy="744819"/>
              </a:xfrm>
              <a:prstGeom prst="rect">
                <a:avLst/>
              </a:prstGeom>
              <a:noFill/>
            </p:spPr>
            <p:txBody>
              <a:bodyPr wrap="square" lIns="128016" tIns="64008" rIns="128016" bIns="64008" rtlCol="0">
                <a:spAutoFit/>
              </a:bodyPr>
              <a:lstStyle/>
              <a:p>
                <a:r>
                  <a:rPr lang="ru-RU" sz="2000" b="1" u="sng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hlinkClick r:id="rId19" action="ppaction://hlinksldjump"/>
                  </a:rPr>
                  <a:t>Собор в честь Богоявления Господня</a:t>
                </a:r>
                <a:endParaRPr lang="ru-RU" sz="2000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107681" y="7787641"/>
                <a:ext cx="1978234" cy="37548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Создан в 1593 году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107680" y="8120890"/>
                <a:ext cx="1979132" cy="775597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 1936 – разобран на </a:t>
                </a:r>
              </a:p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строительные </a:t>
                </a:r>
              </a:p>
              <a:p>
                <a:r>
                  <a:rPr lang="ru-RU" sz="1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материалы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107681" y="8891279"/>
                <a:ext cx="2315057" cy="560153"/>
              </a:xfrm>
              <a:prstGeom prst="rect">
                <a:avLst/>
              </a:prstGeom>
              <a:noFill/>
            </p:spPr>
            <p:txBody>
              <a:bodyPr wrap="none" lIns="128016" tIns="64008" rIns="128016" bIns="64008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МАУ «Центр </a:t>
                </a:r>
              </a:p>
              <a:p>
                <a:r>
                  <a:rPr lang="ru-RU" sz="1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молодёжных инициатив»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1445933" y="2222690"/>
            <a:ext cx="1754467" cy="1194293"/>
            <a:chOff x="379133" y="3911107"/>
            <a:chExt cx="1754467" cy="1194293"/>
          </a:xfrm>
        </p:grpSpPr>
        <p:pic>
          <p:nvPicPr>
            <p:cNvPr id="1026" name="Picture 2" descr="http://xn--90aefomofjik.xn--p1ai/images/portfolio/petty/sber_8426len_1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4" r="8635" b="-4774"/>
            <a:stretch/>
          </p:blipFill>
          <p:spPr bwMode="auto">
            <a:xfrm>
              <a:off x="1035579" y="4205400"/>
              <a:ext cx="1098021" cy="900000"/>
            </a:xfrm>
            <a:prstGeom prst="ellips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Выгнутая влево стрелка 2"/>
            <p:cNvSpPr/>
            <p:nvPr/>
          </p:nvSpPr>
          <p:spPr>
            <a:xfrm rot="19346556">
              <a:off x="379133" y="3911107"/>
              <a:ext cx="444741" cy="1012489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09600" y="5274812"/>
            <a:ext cx="1972681" cy="900000"/>
            <a:chOff x="238471" y="6712801"/>
            <a:chExt cx="1972681" cy="900000"/>
          </a:xfrm>
        </p:grpSpPr>
        <p:pic>
          <p:nvPicPr>
            <p:cNvPr id="5" name="Picture 4" descr="https://img-fotki.yandex.ru/get/9555/137106206.443/0_e8f3a_d977b66c_ori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6" b="8923"/>
            <a:stretch/>
          </p:blipFill>
          <p:spPr bwMode="auto">
            <a:xfrm>
              <a:off x="1371600" y="6712801"/>
              <a:ext cx="839552" cy="900000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Выгнутая влево стрелка 90"/>
            <p:cNvSpPr/>
            <p:nvPr/>
          </p:nvSpPr>
          <p:spPr>
            <a:xfrm rot="18152807">
              <a:off x="656892" y="6454780"/>
              <a:ext cx="381432" cy="1218274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4776" y="7828197"/>
            <a:ext cx="2317065" cy="976146"/>
            <a:chOff x="390698" y="8686800"/>
            <a:chExt cx="2317065" cy="976146"/>
          </a:xfrm>
        </p:grpSpPr>
        <p:pic>
          <p:nvPicPr>
            <p:cNvPr id="19" name="Picture 6" descr="https://avatars.mds.yandex.net/get-altay/1871013/2a0000016b3e34df08970c37a358c329817c/XXXL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34" r="34401" b="15733"/>
            <a:stretch/>
          </p:blipFill>
          <p:spPr bwMode="auto">
            <a:xfrm>
              <a:off x="1600200" y="8686800"/>
              <a:ext cx="1107563" cy="900000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трелка углом 19"/>
            <p:cNvSpPr/>
            <p:nvPr/>
          </p:nvSpPr>
          <p:spPr>
            <a:xfrm rot="12204188" flipH="1" flipV="1">
              <a:off x="390698" y="9160082"/>
              <a:ext cx="1353047" cy="502864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753600" y="2226505"/>
            <a:ext cx="1690789" cy="1317164"/>
            <a:chOff x="11022869" y="3589285"/>
            <a:chExt cx="1690789" cy="1317164"/>
          </a:xfrm>
        </p:grpSpPr>
        <p:pic>
          <p:nvPicPr>
            <p:cNvPr id="23" name="Picture 8" descr="https://ds02.infourok.ru/uploads/ex/100e/00041b35-eba57115/hello_html_1d8a9e95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032"/>
            <a:stretch/>
          </p:blipFill>
          <p:spPr bwMode="auto">
            <a:xfrm>
              <a:off x="11022869" y="4006449"/>
              <a:ext cx="946102" cy="900000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Выгнутая влево стрелка 105"/>
            <p:cNvSpPr/>
            <p:nvPr/>
          </p:nvSpPr>
          <p:spPr>
            <a:xfrm rot="2253444" flipH="1">
              <a:off x="12267493" y="3589285"/>
              <a:ext cx="446165" cy="1104560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9230536" y="5424600"/>
            <a:ext cx="1999215" cy="900000"/>
            <a:chOff x="10702511" y="6400800"/>
            <a:chExt cx="1999215" cy="900000"/>
          </a:xfrm>
        </p:grpSpPr>
        <p:pic>
          <p:nvPicPr>
            <p:cNvPr id="1034" name="Picture 10" descr="https://avatars.mds.yandex.net/get-altay/1583613/2a0000016dd95db7d72b99d74f358eae519b/XXL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4" t="6250" r="27376" b="15625"/>
            <a:stretch/>
          </p:blipFill>
          <p:spPr bwMode="auto">
            <a:xfrm>
              <a:off x="10702511" y="6400800"/>
              <a:ext cx="960000" cy="900000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Выгнутая влево стрелка 106"/>
            <p:cNvSpPr/>
            <p:nvPr/>
          </p:nvSpPr>
          <p:spPr>
            <a:xfrm rot="3726554" flipH="1">
              <a:off x="11918305" y="6140733"/>
              <a:ext cx="476608" cy="1090235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475218" y="7848600"/>
            <a:ext cx="2250182" cy="900000"/>
            <a:chOff x="10557448" y="8610600"/>
            <a:chExt cx="2250182" cy="900000"/>
          </a:xfrm>
        </p:grpSpPr>
        <p:pic>
          <p:nvPicPr>
            <p:cNvPr id="1036" name="Picture 12" descr="http://i.mycdn.me/i?r=AzEPZsRbOZEKgBhR0XGMT1Rk4pCxVuDBj9uPJcfJlLjk3qaKTM5SRkZCeTgDn6uOyic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8" t="16667" r="16442" b="1042"/>
            <a:stretch/>
          </p:blipFill>
          <p:spPr bwMode="auto">
            <a:xfrm>
              <a:off x="10557448" y="8610600"/>
              <a:ext cx="1105063" cy="900000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Выгнутая влево стрелка 108"/>
            <p:cNvSpPr/>
            <p:nvPr/>
          </p:nvSpPr>
          <p:spPr>
            <a:xfrm rot="3251854" flipH="1">
              <a:off x="11949161" y="8558950"/>
              <a:ext cx="476608" cy="1240331"/>
            </a:xfrm>
            <a:prstGeom prst="curv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18" name="Picture 2">
            <a:extLst>
              <a:ext uri="{FF2B5EF4-FFF2-40B4-BE49-F238E27FC236}">
                <a16:creationId xmlns:a16="http://schemas.microsoft.com/office/drawing/2014/main" id="{D322F896-5946-4FB7-A504-0C723DEA8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>
            <a:off x="10699702" y="-174828"/>
            <a:ext cx="2089237" cy="16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BB88027F-4F60-4E89-BD06-4A31EBC9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 flipH="1">
            <a:off x="0" y="-76200"/>
            <a:ext cx="2149688" cy="17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7049D43-AFBF-490D-AC79-260EE6C4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07" y="5029200"/>
            <a:ext cx="2965426" cy="3980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hlinkClick r:id="rId28" action="ppaction://hlinksldjump"/>
            <a:extLst>
              <a:ext uri="{FF2B5EF4-FFF2-40B4-BE49-F238E27FC236}">
                <a16:creationId xmlns:a16="http://schemas.microsoft.com/office/drawing/2014/main" id="{62571016-0F30-4DD2-8839-6B4E3EBFBD62}"/>
              </a:ext>
            </a:extLst>
          </p:cNvPr>
          <p:cNvSpPr/>
          <p:nvPr/>
        </p:nvSpPr>
        <p:spPr>
          <a:xfrm>
            <a:off x="5446163" y="8931452"/>
            <a:ext cx="1861252" cy="516250"/>
          </a:xfrm>
          <a:prstGeom prst="roundRect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2286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Крестовоздвиженский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дом, лодка, бел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79BC3DC-8AC1-48FD-8A33-EE0DCBBE6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" y="2354412"/>
            <a:ext cx="5103431" cy="366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3973" y="2666318"/>
            <a:ext cx="6400800" cy="3353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Год основания – 1805. По некоторым сведениям, нынешний каменный храм был воздвигнут на месте деревянной церкви.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Спустя сорок лет к храму были пристроены два придела: северный освящён в честь св. Митрофана Воронежского, южный – в честь иконы Божией Матери Живоносный источник.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491" y="6280670"/>
            <a:ext cx="1188105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В 1922 г. по всей стране прокатилась компания по изъятию церковных ценностей с целью оказания помощи голодающим Поволжья.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Изыматели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пришли в храм 2 мая. Изъято было 10 разных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серебрянных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предметов. Настоятелю храма отцу Леониду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Астанину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председателю церковного совета М.Н. Игумнову удалось отстоять помимо дискоса,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звездицы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лжицы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еще и одну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серебрянную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ризу с храмовой иконы «Воздвижения Животворящего Креста Господня». </a:t>
            </a:r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99F7BF-FE8E-42B9-855C-9319F6A24B39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A63AE92-BDFE-4C15-9CDD-80C6D5089103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95412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2286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Крестовоздвиженский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внешний, небо, земля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53D8610-FAC3-4153-8D06-151B39E23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01" y="2205711"/>
            <a:ext cx="4513699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" y="1987284"/>
            <a:ext cx="75438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Всё остальное они от имени прихожан обязались заменить «домашними вещами личного употребления».</a:t>
            </a:r>
          </a:p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В годы советской власти Крестовоздвиженский храм не закрывался, богослужения продолжались, хотя давление со стороны местных органов оказывалось постоянно, и с каждым годом оно усиливалось.     В 1929 году диакона Феодора Матвеевича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Анпилова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судили за неуплату сельхозналога и приговорили к году принудительных работ. Наказание он отбыл, 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036" y="6019800"/>
            <a:ext cx="12357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В 1936 г. сельсовету было приказано использовать храм как зернохранилище. Помнят еще местные жители, как во время службы священникам приходилось шагать по заполнявшим храм мешкам с зерном и солью. Но церковные активисты во главе с ктитором (греч. – хранитель, попечитель) Еленой Трофимовной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Полегаевой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трижды отбивали эти атаки следующим образом: вначале с жалобой обращались к городскому начальству, на что следовал ответ о том, что якобы приход должен уплатить некий налог. Верующие собирали требуемые суммы, после чего притеснения на некоторое время утихали.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989AACF-691A-435F-A2BB-64CF67483A39}"/>
              </a:ext>
            </a:extLst>
          </p:cNvPr>
          <p:cNvGrpSpPr/>
          <p:nvPr/>
        </p:nvGrpSpPr>
        <p:grpSpPr>
          <a:xfrm>
            <a:off x="4635702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Управляющая кнопка: &quot;Вперед&quot; или &quot;Следующий&quot; 1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32A4CF07-C8A9-4450-8021-B8720AB02584}"/>
                </a:ext>
              </a:extLst>
            </p:cNvPr>
            <p:cNvSpPr/>
            <p:nvPr/>
          </p:nvSpPr>
          <p:spPr>
            <a:xfrm>
              <a:off x="688275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&quot;Назад&quot; или &quot;Предыдущий&quot; 1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9D96673-8D2B-43E4-9086-B70A11DE63DE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Управляющая кнопка: возврат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8ABF10F-DB78-4A44-8AA9-ABA48D1BFDAE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DC528B-F8C6-4325-A499-3252E5F0B326}"/>
              </a:ext>
            </a:extLst>
          </p:cNvPr>
          <p:cNvSpPr/>
          <p:nvPr/>
        </p:nvSpPr>
        <p:spPr>
          <a:xfrm>
            <a:off x="228600" y="5569803"/>
            <a:ext cx="1234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вернуться к открытому служению в церкви уже не имел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655640074"/>
      </p:ext>
    </p:extLst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2286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Крестовоздвиженский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2946CE7B-650A-41E9-AC16-A5E58A78D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7" y="2828925"/>
            <a:ext cx="4557713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7700" y="2773501"/>
            <a:ext cx="7469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Храм не закрывался во время войны, службы здесь шли даже во время оккупации Старого Оскола немцами. Конечно, богослужения совершались редко, в основном по большим праздникам. Зато работала школа, и старенький батюшка приходил учить детей Закону Божиему и другим предметам. Регулярные службы в храме возобновились с 25 февраля 1943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618" y="6098168"/>
            <a:ext cx="12206182" cy="266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За сорок лет, с 1949 по 1989 гг. в приходе сменилось 13 священников.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В 1993 был восстановлен ансамбль колоколов, их количество сегодня составляет восемь штук. Был построен дом причта, в котором существует приходская библиотека,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трапезная.В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2005 году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Старооскольскому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Крестовоздвиженскому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храму исполнилось 200 лет. Храм имеет статус федерального значения как памятник архитектуры с 12 марта 1995г. </a:t>
            </a:r>
          </a:p>
        </p:txBody>
      </p:sp>
      <p:sp>
        <p:nvSpPr>
          <p:cNvPr id="16" name="Управляющая кнопка: &quot;Назад&quot; или &quot;Предыдущий&quot;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F0B1E58-02D3-46C3-A01A-1BDC9234ABF8}"/>
              </a:ext>
            </a:extLst>
          </p:cNvPr>
          <p:cNvSpPr/>
          <p:nvPr/>
        </p:nvSpPr>
        <p:spPr>
          <a:xfrm>
            <a:off x="46357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0569A77-906A-4898-8E58-45662C8BF305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491339"/>
      </p:ext>
    </p:extLst>
  </p:cSld>
  <p:clrMapOvr>
    <a:masterClrMapping/>
  </p:clrMapOvr>
  <p:transition spd="slow"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Вознесенский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внешний, земля, здани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FE74C4F-119E-4C06-B698-1B3FFE3F5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08301"/>
            <a:ext cx="3776662" cy="387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A26D81-1EF9-4A90-9524-708B00F5D033}"/>
              </a:ext>
            </a:extLst>
          </p:cNvPr>
          <p:cNvSpPr/>
          <p:nvPr/>
        </p:nvSpPr>
        <p:spPr>
          <a:xfrm>
            <a:off x="2145878" y="1585191"/>
            <a:ext cx="87507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Год основания – 1870. Правый придел освящен – в честь Архангела Михаила. Левый придел – в честь великомученика и целителя Пантелеимона.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BCCBE8-02B6-4DE5-A7D6-7F451D1895A8}"/>
              </a:ext>
            </a:extLst>
          </p:cNvPr>
          <p:cNvSpPr/>
          <p:nvPr/>
        </p:nvSpPr>
        <p:spPr>
          <a:xfrm>
            <a:off x="4743473" y="3124200"/>
            <a:ext cx="767712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От подрыва христианского уклада жизни в 1920-е годы советская власть к началу 1930-х годов перешла к яростному уничтожению православной веры в народе и самих храмов. После запрета звонить в колокола последовало их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изъятие.Местные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жители вспоминают, как во время коллективизации в 1929-1930 гг. сбрасывали колокола. Набатный колокол упал на паперть и разбил ступени крыльца.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7B263-3716-4AE8-A1C1-4A223649AC42}"/>
              </a:ext>
            </a:extLst>
          </p:cNvPr>
          <p:cNvSpPr/>
          <p:nvPr/>
        </p:nvSpPr>
        <p:spPr>
          <a:xfrm>
            <a:off x="649225" y="6987371"/>
            <a:ext cx="11771373" cy="17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Здание церкви властью использовалось под ссыпку зерна.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В Справке райисполкомов о действующих молитвенных заведениях по районам области указывается, что церковь Казацкой слободы того же с/совета на сентябрь 1940 года является бездействующей.</a:t>
            </a:r>
          </a:p>
        </p:txBody>
      </p:sp>
      <p:sp>
        <p:nvSpPr>
          <p:cNvPr id="14" name="Управляющая кнопка: &quot;Вперед&quot; или &quot;Следующий&quot;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4AC418-D735-4679-8B35-7425A80C630F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2C54267-9C6A-4D5B-A72E-E2E4EFFCB64F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219231"/>
      </p:ext>
    </p:extLst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Вознесенский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стары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72A4666F-FE23-4F80-A062-7131CFF85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3" y="3217284"/>
            <a:ext cx="4262296" cy="301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56F90C-2841-4270-B989-4252817A6DF6}"/>
              </a:ext>
            </a:extLst>
          </p:cNvPr>
          <p:cNvSpPr/>
          <p:nvPr/>
        </p:nvSpPr>
        <p:spPr>
          <a:xfrm>
            <a:off x="4868598" y="3124200"/>
            <a:ext cx="7704402" cy="418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Из жалобы Церковного совета за 1960 г. на закрытие храма, хранящейся в архиве г. Курска, известно, что «…Вознесенская церковь служила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бесперерыва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никогда никому не передавалась,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толлько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перед войной, в 1941 г., Церковный совет по просьбе администрации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конторы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Заготзерно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» предоставил половину здания церкви под ссыпку зерна, временно, ввиду отсутствия, т.е. недостатка помещения у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Заготзерно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», а во второй половине здания продолжалась служба.»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E74CD7-4396-4E3C-B7EE-9C1B7E002202}"/>
              </a:ext>
            </a:extLst>
          </p:cNvPr>
          <p:cNvSpPr/>
          <p:nvPr/>
        </p:nvSpPr>
        <p:spPr>
          <a:xfrm>
            <a:off x="423653" y="7364764"/>
            <a:ext cx="11954293" cy="140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Старооскольский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Райисполком 14 октября 1960 г. постановил закрыть Вознесенскую церковь на территории Казацкого с/совета.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Религиозная община с регистрационного учёта снята 10 ноября 1961 г.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C169E1F-AB47-4FE3-9A2F-8D0C03743BA5}"/>
              </a:ext>
            </a:extLst>
          </p:cNvPr>
          <p:cNvGrpSpPr/>
          <p:nvPr/>
        </p:nvGrpSpPr>
        <p:grpSpPr>
          <a:xfrm>
            <a:off x="4635702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Управляющая кнопка: &quot;Вперед&quot; или &quot;Следующий&quot; 1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95C8D66-B73C-446C-8A31-474413837B9E}"/>
                </a:ext>
              </a:extLst>
            </p:cNvPr>
            <p:cNvSpPr/>
            <p:nvPr/>
          </p:nvSpPr>
          <p:spPr>
            <a:xfrm>
              <a:off x="688275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A69BA72C-6E43-40D5-94E2-052307815976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Управляющая кнопка: возврат 2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7F9653D-742C-4BBE-95B3-9CD7FFAC1C58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891D9B-36BD-4E6F-96EF-357BCCAE4B56}"/>
              </a:ext>
            </a:extLst>
          </p:cNvPr>
          <p:cNvSpPr/>
          <p:nvPr/>
        </p:nvSpPr>
        <p:spPr>
          <a:xfrm>
            <a:off x="2253318" y="1957626"/>
            <a:ext cx="88414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Согласно заявлению Церковного Совета за 1944 г. религиозная община функционирует с 26 июля 1942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99231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Вознесенский храм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149ADA-8FB2-4DB8-9E85-676BE1FC71CC}"/>
              </a:ext>
            </a:extLst>
          </p:cNvPr>
          <p:cNvSpPr/>
          <p:nvPr/>
        </p:nvSpPr>
        <p:spPr>
          <a:xfrm>
            <a:off x="1143000" y="2178784"/>
            <a:ext cx="65432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Религиозная община с регистрационного учёта снята 10 ноября 1961 г. Здание церкви было предписано переоборудовать под мастерские политехнического обучения.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8BD76E-276C-4727-8002-BF0559A95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4" y="2204479"/>
            <a:ext cx="4552950" cy="381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CA3993-7782-4367-91D1-FF8607B0DE1F}"/>
              </a:ext>
            </a:extLst>
          </p:cNvPr>
          <p:cNvSpPr/>
          <p:nvPr/>
        </p:nvSpPr>
        <p:spPr>
          <a:xfrm>
            <a:off x="609600" y="3767822"/>
            <a:ext cx="707664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По воспоминаниям местных жителей некоторое время в церкви находился товарный склад, святыни сожгли на колхозном дворе. После его ликвидации здание оказалось бесхозным. И в начале 60-х годов подверглось разграблению, а потом и разрушению. Двадцать лет храм стоял в запустении.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34AB1B-95F3-4AB9-AF6C-19A53FC41ADD}"/>
              </a:ext>
            </a:extLst>
          </p:cNvPr>
          <p:cNvSpPr/>
          <p:nvPr/>
        </p:nvSpPr>
        <p:spPr>
          <a:xfrm>
            <a:off x="609600" y="6438543"/>
            <a:ext cx="117819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В 1987 г. городская «общественность» приняла решение реставрировать «памятник архитектуры» и открыть в нём музей этнографии.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29 августа 1988 года на разбитой паперти прошло первое богослужение, его возглавил Владыка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Ювеналий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(Тарасов). 28 сентября того же 1988 года храм был освящен. С 12 марта 1995 года храм является памятником архитектуры, построенным в эпоху эклектики с элементами классицизма.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83991CF-5F7D-4EF3-82A9-3F29A9A5CF2B}"/>
              </a:ext>
            </a:extLst>
          </p:cNvPr>
          <p:cNvGrpSpPr/>
          <p:nvPr/>
        </p:nvGrpSpPr>
        <p:grpSpPr>
          <a:xfrm>
            <a:off x="4635702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Управляющая кнопка: &quot;Вперед&quot; или &quot;Следующий&quot; 1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D243E80D-DD16-4848-B9F8-230EAF5F4798}"/>
                </a:ext>
              </a:extLst>
            </p:cNvPr>
            <p:cNvSpPr/>
            <p:nvPr/>
          </p:nvSpPr>
          <p:spPr>
            <a:xfrm>
              <a:off x="688275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правляющая кнопка: &quot;Назад&quot; или &quot;Предыдущий&quot; 2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FA01C0A-BEB8-474D-B04F-7DC9B329CE5E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Управляющая кнопка: возврат 2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C446F7C-E92A-4822-9696-C0FF497D0B07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141421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Вознесенский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небо, внешний, здание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9FD71C48-520F-44CD-92A6-4FA49176F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4518624" cy="338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B0C63C-4D71-4593-A53F-A98EAAF4F67C}"/>
              </a:ext>
            </a:extLst>
          </p:cNvPr>
          <p:cNvSpPr/>
          <p:nvPr/>
        </p:nvSpPr>
        <p:spPr>
          <a:xfrm>
            <a:off x="457200" y="4975860"/>
            <a:ext cx="11963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После войны вплоть до 1947 года в храме хранилось зерно. Позже устроили клуб.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В 1948-1949 гг. алтарь отгородили под магазин, который закрыли после пожара. Магазин возобновил работу в 1950-е годы после ремонта. Просуществовав в алтаре до первой половины 70-х годов (1976 г.). В полуразрушенном виде здание храма стояло до 1995 года.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Храм был восстановлен в 1995 году на средства Оскольского завода металлургического машиностроения.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С 22 мая 1995 г. в храме начали проходить Богослужения.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Здание храма является памятником истории и культуры с 2004 </a:t>
            </a:r>
            <a:endParaRPr lang="ru-RU" dirty="0"/>
          </a:p>
        </p:txBody>
      </p:sp>
      <p:sp>
        <p:nvSpPr>
          <p:cNvPr id="14" name="Управляющая кнопка: &quot;Назад&quot; или &quot;Предыдущий&quot;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EE5076-A26A-4BE8-8B5D-5859B96168EF}"/>
              </a:ext>
            </a:extLst>
          </p:cNvPr>
          <p:cNvSpPr/>
          <p:nvPr/>
        </p:nvSpPr>
        <p:spPr>
          <a:xfrm>
            <a:off x="46357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2536AEC-A4BD-4A3B-861D-32282D008184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371041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внешний, черный, белы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85C82AA-B561-4A42-92FC-FA6811E3A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9"/>
          <a:stretch/>
        </p:blipFill>
        <p:spPr>
          <a:xfrm>
            <a:off x="525998" y="2070803"/>
            <a:ext cx="4960402" cy="372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6399" y="1862483"/>
            <a:ext cx="657560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Год основания – 1872. Согласно Оскольской дозорной книге 1615 г. известно, что ещё до строительства большой крепости в 1596 г. воеводою Иваном Солнцевым и головою Иваном Мясным на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Сведенской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поляне располагался деревянный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однопрестольный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храм во имя Явления Святой Богородицы Одигитрия (район современной Ильинской церкви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Ездоцкой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слободы). Далее писцы указали, что на церковной земле были дворы священника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Семиона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Гаврикова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дьячка Герасима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Семёнова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просфирницы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Аксиньи.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993" y="5867400"/>
            <a:ext cx="11890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Храм несколько раз разорялся татарами. В 1650 г. отстроена новая церковь с пределом Алексия человека Божия. В 1659 г. она была разорена, вновь выстроена и через некоторое время сгорела в очередном пожаре. Долгое время на этом месте стояла часовня.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144" y="7162800"/>
            <a:ext cx="1186085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В сложный советский период церковь не закрывалась. Лишь на какое-то время служба в ней была прекращена по причине отсутствия священнослужителя. В отчете о деятельности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подкомиссии лишь к Ильинской церкви имеется приписка о том, что кроме 12 разных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серебрянных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предметов, изъято 42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брилиантовых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камня 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серебрянной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оправе разной величины. </a:t>
            </a:r>
          </a:p>
        </p:txBody>
      </p:sp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58613C-F146-4230-B003-39CFD5BD28A6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9009F14-E5E2-4814-A48C-BFC9F0BDE91D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596274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3048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18A089-D8A4-4F6E-8D17-31143BF51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r="7738"/>
          <a:stretch/>
        </p:blipFill>
        <p:spPr>
          <a:xfrm>
            <a:off x="457200" y="2743200"/>
            <a:ext cx="4641351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5251" y="1905000"/>
            <a:ext cx="64457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Сосуд с прибором, крест, дарохранительница, ковчег были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оставленны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как предметы, необходимые для церковного служения.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Милостью Божией храм святого пророка Илии, устоявший в годы предвоенных репрессий, не претерпел существенного ущерба и в годы напряжённых военных действий в городе и районе. Помнят ещё слобожане, как во время бомбёжек жители бежали в храм.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627" y="6209943"/>
            <a:ext cx="120503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В 1964 году слобода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Ездоцкая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вошла в состав городской черты.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С 18 июля 1995 г. храм является памятником архитектуры, построенным в эпоху эклектики. Иконостас деревянный, с позолоченной резьбой, украшен растительным орнаментом, в три яруса. Сохранился в первозданном виде.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2 августа 1995 г. своё первое архиерейское богослужение на Белгородской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кафедре совершил владыка Иоанн.</a:t>
            </a:r>
          </a:p>
        </p:txBody>
      </p:sp>
      <p:sp>
        <p:nvSpPr>
          <p:cNvPr id="16" name="Управляющая кнопка: &quot;Назад&quot; или &quot;Предыдущий&quot;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8928F6E-4E70-4507-9979-1852C5FD4574}"/>
              </a:ext>
            </a:extLst>
          </p:cNvPr>
          <p:cNvSpPr/>
          <p:nvPr/>
        </p:nvSpPr>
        <p:spPr>
          <a:xfrm>
            <a:off x="5098551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EA61A73-55EC-4DD9-90BB-0E66D82D273E}"/>
              </a:ext>
            </a:extLst>
          </p:cNvPr>
          <p:cNvSpPr/>
          <p:nvPr/>
        </p:nvSpPr>
        <p:spPr>
          <a:xfrm>
            <a:off x="6019800" y="899160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100695"/>
      </p:ext>
    </p:extLst>
  </p:cSld>
  <p:clrMapOvr>
    <a:masterClrMapping/>
  </p:clrMapOvr>
  <p:transition spd="slow" advClick="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796" y="0"/>
            <a:ext cx="9281160" cy="2156035"/>
          </a:xfrm>
          <a:noFill/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Крестильный храм святой равноапостольной княгини Ольги </a:t>
            </a:r>
            <a:b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мученицы княжны Анастасии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небо, внеш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95E068DD-B14E-419F-A066-E13745661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6009"/>
            <a:ext cx="4980394" cy="373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348" y="2823656"/>
            <a:ext cx="681425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25 июня 2007 года, в день памяти священномученика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Онуфрия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епископа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был освящён закладной камень. 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Средства на строительство храма были выделены ОАО «ОЭМК». 16 августа 2008 года состоялось освящение деревянного крестильного храма во имя святых равноапостольной княгини Ольги и княжны мученицы Анастасии. Его совершили архиепископ Белгородский 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Старооскольский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Иоанн 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сослужении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благочинных 1 и 2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Старооскольских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округов – протоиерея Алексия Зорина и протоиерея Алексия Бабанина, священников города.</a:t>
            </a:r>
          </a:p>
        </p:txBody>
      </p:sp>
      <p:sp>
        <p:nvSpPr>
          <p:cNvPr id="15" name="Управляющая кнопка: &quot;Вперед&quot; или &quot;Следующий&quot;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E87539-4F48-4530-BD89-94A75E68F825}"/>
              </a:ext>
            </a:extLst>
          </p:cNvPr>
          <p:cNvSpPr/>
          <p:nvPr/>
        </p:nvSpPr>
        <p:spPr>
          <a:xfrm>
            <a:off x="7479859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A6FEBEB-4169-4F7B-851F-CE1D71711BAF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76858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37D6CB7-7280-43A5-B671-4825FF2A8A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75" y="768304"/>
            <a:ext cx="13050448" cy="9214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2211" y="-21343"/>
            <a:ext cx="9281160" cy="106680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ru-RU" sz="39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храмы Старого Оскола</a:t>
            </a:r>
          </a:p>
        </p:txBody>
      </p:sp>
      <p:pic>
        <p:nvPicPr>
          <p:cNvPr id="118" name="Picture 2">
            <a:extLst>
              <a:ext uri="{FF2B5EF4-FFF2-40B4-BE49-F238E27FC236}">
                <a16:creationId xmlns:a16="http://schemas.microsoft.com/office/drawing/2014/main" id="{D322F896-5946-4FB7-A504-0C723DEA8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>
            <a:off x="10697689" y="-174828"/>
            <a:ext cx="2091250" cy="16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BB88027F-4F60-4E89-BD06-4A31EBC9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 flipH="1">
            <a:off x="0" y="-76200"/>
            <a:ext cx="2009102" cy="16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211B911-E9BC-424F-9704-632F4A67318A}"/>
              </a:ext>
            </a:extLst>
          </p:cNvPr>
          <p:cNvGrpSpPr/>
          <p:nvPr/>
        </p:nvGrpSpPr>
        <p:grpSpPr>
          <a:xfrm>
            <a:off x="8952734" y="4913400"/>
            <a:ext cx="3068782" cy="4010453"/>
            <a:chOff x="360218" y="1130112"/>
            <a:chExt cx="3068782" cy="4010453"/>
          </a:xfrm>
        </p:grpSpPr>
        <p:pic>
          <p:nvPicPr>
            <p:cNvPr id="6" name="Рисунок 5" descr="Изображение выглядит как здание, внеш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FEAA9B6A-369D-4EFA-9A43-C7DFEF955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99" b="8666"/>
            <a:stretch/>
          </p:blipFill>
          <p:spPr>
            <a:xfrm>
              <a:off x="381000" y="1130112"/>
              <a:ext cx="2793103" cy="3240000"/>
            </a:xfrm>
            <a:prstGeom prst="ellips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  <a:effectLst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725C6C-BABF-49FB-BEB6-922705BA0F22}"/>
                </a:ext>
              </a:extLst>
            </p:cNvPr>
            <p:cNvSpPr txBox="1"/>
            <p:nvPr/>
          </p:nvSpPr>
          <p:spPr>
            <a:xfrm>
              <a:off x="360218" y="4395746"/>
              <a:ext cx="3068782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7" action="ppaction://hlinksldjump"/>
                </a:rPr>
                <a:t>Александро-Невский кафедральный собор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660ABE-311F-4D88-B47C-E01C635BA84C}"/>
              </a:ext>
            </a:extLst>
          </p:cNvPr>
          <p:cNvGrpSpPr/>
          <p:nvPr/>
        </p:nvGrpSpPr>
        <p:grpSpPr>
          <a:xfrm>
            <a:off x="457186" y="4913400"/>
            <a:ext cx="3733800" cy="4604313"/>
            <a:chOff x="3179651" y="1298942"/>
            <a:chExt cx="3733800" cy="4604313"/>
          </a:xfrm>
        </p:grpSpPr>
        <p:pic>
          <p:nvPicPr>
            <p:cNvPr id="9" name="Рисунок 8" descr="Изображение выглядит как внешний, стар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0D78FE-A07C-467C-9239-0CA7F8E43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6" b="4926"/>
            <a:stretch/>
          </p:blipFill>
          <p:spPr>
            <a:xfrm>
              <a:off x="3713051" y="1298942"/>
              <a:ext cx="2595578" cy="3240000"/>
            </a:xfrm>
            <a:prstGeom prst="ellips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  <a:effectLst/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3F43E46-C645-4DE9-8D52-807952F4AC0B}"/>
                </a:ext>
              </a:extLst>
            </p:cNvPr>
            <p:cNvSpPr txBox="1"/>
            <p:nvPr/>
          </p:nvSpPr>
          <p:spPr>
            <a:xfrm>
              <a:off x="3179651" y="4542883"/>
              <a:ext cx="3733800" cy="136037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9" action="ppaction://hlinksldjump"/>
                </a:rPr>
                <a:t>Крестильный храм святой равноапостольной княгини Ольги и мученицы княжны Анастасии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C58B2F-9BAB-431C-9E66-883C3A8C154F}"/>
              </a:ext>
            </a:extLst>
          </p:cNvPr>
          <p:cNvGrpSpPr/>
          <p:nvPr/>
        </p:nvGrpSpPr>
        <p:grpSpPr>
          <a:xfrm>
            <a:off x="4953000" y="5486400"/>
            <a:ext cx="3068783" cy="3264819"/>
            <a:chOff x="9135783" y="1473807"/>
            <a:chExt cx="3068783" cy="3264819"/>
          </a:xfrm>
        </p:grpSpPr>
        <p:pic>
          <p:nvPicPr>
            <p:cNvPr id="12" name="Рисунок 11" descr="Изображение выглядит как внешний, старый&#10;&#10;Автоматически созданное описание">
              <a:extLst>
                <a:ext uri="{FF2B5EF4-FFF2-40B4-BE49-F238E27FC236}">
                  <a16:creationId xmlns:a16="http://schemas.microsoft.com/office/drawing/2014/main" id="{55ADCA4F-7FB4-4AA3-BBF2-26689B4B0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10533" r="13733" b="3066"/>
            <a:stretch/>
          </p:blipFill>
          <p:spPr>
            <a:xfrm>
              <a:off x="9172390" y="1473807"/>
              <a:ext cx="2886392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81CFB2-9691-4B38-AA27-BA0FB4D9D7F5}"/>
                </a:ext>
              </a:extLst>
            </p:cNvPr>
            <p:cNvSpPr txBox="1"/>
            <p:nvPr/>
          </p:nvSpPr>
          <p:spPr>
            <a:xfrm>
              <a:off x="9135783" y="3993807"/>
              <a:ext cx="3068783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1" action="ppaction://hlinksldjump"/>
                </a:rPr>
                <a:t>Крестовоздвиженский храм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BB359A9-A2BB-4CA6-B8D8-99E4B15AAA13}"/>
              </a:ext>
            </a:extLst>
          </p:cNvPr>
          <p:cNvGrpSpPr/>
          <p:nvPr/>
        </p:nvGrpSpPr>
        <p:grpSpPr>
          <a:xfrm>
            <a:off x="1126715" y="1531492"/>
            <a:ext cx="3244713" cy="3011916"/>
            <a:chOff x="8991636" y="4965850"/>
            <a:chExt cx="3244713" cy="3011916"/>
          </a:xfrm>
        </p:grpSpPr>
        <p:pic>
          <p:nvPicPr>
            <p:cNvPr id="15" name="Рисунок 14" descr="Изображение выглядит как небо, внешний, здание, культовое сооруж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301B0CC9-BE9A-4E56-8FCD-18131D92B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" t="4076" r="9524"/>
            <a:stretch/>
          </p:blipFill>
          <p:spPr>
            <a:xfrm>
              <a:off x="8991636" y="4965850"/>
              <a:ext cx="3244713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95906C2-A395-452C-90E6-6D0501F84C60}"/>
                </a:ext>
              </a:extLst>
            </p:cNvPr>
            <p:cNvSpPr txBox="1"/>
            <p:nvPr/>
          </p:nvSpPr>
          <p:spPr>
            <a:xfrm>
              <a:off x="9163492" y="7540723"/>
              <a:ext cx="3068783" cy="43704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3" action="ppaction://hlinksldjump"/>
                </a:rPr>
                <a:t>Ильинский храм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333A0B4-705C-4149-A901-21DE353E41BF}"/>
              </a:ext>
            </a:extLst>
          </p:cNvPr>
          <p:cNvGrpSpPr/>
          <p:nvPr/>
        </p:nvGrpSpPr>
        <p:grpSpPr>
          <a:xfrm>
            <a:off x="8664658" y="1494498"/>
            <a:ext cx="3206853" cy="2969860"/>
            <a:chOff x="4596987" y="1356522"/>
            <a:chExt cx="3206853" cy="2969860"/>
          </a:xfrm>
        </p:grpSpPr>
        <p:pic>
          <p:nvPicPr>
            <p:cNvPr id="18" name="Рисунок 17" descr="Изображение выглядит как небо, внешний, здание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2937684-DA4D-4C91-B770-B5934C4B4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7" r="9012"/>
            <a:stretch/>
          </p:blipFill>
          <p:spPr>
            <a:xfrm>
              <a:off x="4596987" y="1356522"/>
              <a:ext cx="3206853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1B3AA7-F4E0-4F6E-B506-ABA528A9CB3A}"/>
                </a:ext>
              </a:extLst>
            </p:cNvPr>
            <p:cNvSpPr txBox="1"/>
            <p:nvPr/>
          </p:nvSpPr>
          <p:spPr>
            <a:xfrm>
              <a:off x="4735058" y="3889339"/>
              <a:ext cx="3068782" cy="43704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5" action="ppaction://hlinksldjump"/>
                </a:rPr>
                <a:t>Вознесенский храм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9EDFCB1-309A-4EE7-904C-BA05E82385A0}"/>
              </a:ext>
            </a:extLst>
          </p:cNvPr>
          <p:cNvGrpSpPr/>
          <p:nvPr/>
        </p:nvGrpSpPr>
        <p:grpSpPr>
          <a:xfrm>
            <a:off x="4876680" y="1447800"/>
            <a:ext cx="3068782" cy="3950357"/>
            <a:chOff x="4953000" y="4147552"/>
            <a:chExt cx="3068782" cy="3950357"/>
          </a:xfrm>
        </p:grpSpPr>
        <p:pic>
          <p:nvPicPr>
            <p:cNvPr id="28" name="Рисунок 27" descr="Изображение выглядит как небо, внешний, здание, старый&#10;&#10;Автоматически созданное описание">
              <a:extLst>
                <a:ext uri="{FF2B5EF4-FFF2-40B4-BE49-F238E27FC236}">
                  <a16:creationId xmlns:a16="http://schemas.microsoft.com/office/drawing/2014/main" id="{E14F8732-B553-464A-A32E-ECBFCEE32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6" t="10889" r="12456" b="17529"/>
            <a:stretch/>
          </p:blipFill>
          <p:spPr>
            <a:xfrm>
              <a:off x="5067300" y="4147552"/>
              <a:ext cx="2695673" cy="3240000"/>
            </a:xfrm>
            <a:prstGeom prst="ellipse">
              <a:avLst/>
            </a:prstGeom>
            <a:ln w="28575" cap="rnd">
              <a:solidFill>
                <a:schemeClr val="accent4">
                  <a:lumMod val="50000"/>
                </a:schemeClr>
              </a:solidFill>
            </a:ln>
            <a:effectLst/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6E295B4-30FE-4210-8F95-8B5B18514286}"/>
                </a:ext>
              </a:extLst>
            </p:cNvPr>
            <p:cNvSpPr txBox="1"/>
            <p:nvPr/>
          </p:nvSpPr>
          <p:spPr>
            <a:xfrm>
              <a:off x="4953000" y="7353090"/>
              <a:ext cx="3068782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7" action="ppaction://hlinksldjump"/>
                </a:rPr>
                <a:t>Свято-Никольский храм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: скругленные углы 23">
            <a:hlinkClick r:id="rId18" action="ppaction://hlinksldjump"/>
            <a:extLst>
              <a:ext uri="{FF2B5EF4-FFF2-40B4-BE49-F238E27FC236}">
                <a16:creationId xmlns:a16="http://schemas.microsoft.com/office/drawing/2014/main" id="{30A0AB98-121E-4D5E-AC7B-39538791E746}"/>
              </a:ext>
            </a:extLst>
          </p:cNvPr>
          <p:cNvSpPr/>
          <p:nvPr/>
        </p:nvSpPr>
        <p:spPr>
          <a:xfrm>
            <a:off x="5446163" y="8931452"/>
            <a:ext cx="1861252" cy="516250"/>
          </a:xfrm>
          <a:prstGeom prst="round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</a:p>
        </p:txBody>
      </p:sp>
      <p:sp>
        <p:nvSpPr>
          <p:cNvPr id="25" name="Управляющая кнопка: &quot;Вперед&quot; или &quot;Следующий&quot;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FD2737-AE8D-40EE-BDF6-12673D4A4867}"/>
              </a:ext>
            </a:extLst>
          </p:cNvPr>
          <p:cNvSpPr/>
          <p:nvPr/>
        </p:nvSpPr>
        <p:spPr>
          <a:xfrm>
            <a:off x="7403659" y="89314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76441"/>
      </p:ext>
    </p:extLst>
  </p:cSld>
  <p:clrMapOvr>
    <a:masterClrMapping/>
  </p:clrMapOvr>
  <p:transition spd="slow" advClick="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91C1FF90-C99F-4B17-A620-28E78E5FC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0" y="2601121"/>
            <a:ext cx="4107920" cy="616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796" y="0"/>
            <a:ext cx="9281160" cy="2156035"/>
          </a:xfrm>
          <a:noFill/>
        </p:spPr>
        <p:txBody>
          <a:bodyPr>
            <a:noAutofit/>
          </a:bodyPr>
          <a:lstStyle/>
          <a:p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Крестильный храм святой равноапостольной княгини Ольги </a:t>
            </a:r>
            <a:b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мученицы княжны Анастасии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, небо, внешний, дом&#10;&#10;Автоматически созданное описание">
            <a:extLst>
              <a:ext uri="{FF2B5EF4-FFF2-40B4-BE49-F238E27FC236}">
                <a16:creationId xmlns:a16="http://schemas.microsoft.com/office/drawing/2014/main" id="{A3C1CEF1-3027-4317-89B2-A148B91553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>
          <a:xfrm>
            <a:off x="6477000" y="5716012"/>
            <a:ext cx="4650101" cy="30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53000" y="3087231"/>
            <a:ext cx="7346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24 июля 2009 года прошёл первый престольный праздник деревянного храма. В настоящее время в храме часто проходят богослужения для воспитанников православной гимназии.</a:t>
            </a:r>
          </a:p>
        </p:txBody>
      </p:sp>
      <p:sp>
        <p:nvSpPr>
          <p:cNvPr id="16" name="Управляющая кнопка: &quot;Назад&quot; или &quot;Предыдущий&quot;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50106E4-FFEB-4C79-AF5F-EB08037578AF}"/>
              </a:ext>
            </a:extLst>
          </p:cNvPr>
          <p:cNvSpPr/>
          <p:nvPr/>
        </p:nvSpPr>
        <p:spPr>
          <a:xfrm>
            <a:off x="4635702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72EF00F-939C-4887-AC58-559054664E68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71866"/>
      </p:ext>
    </p:extLst>
  </p:cSld>
  <p:clrMapOvr>
    <a:masterClrMapping/>
  </p:clrMapOvr>
  <p:transition spd="slow" advClick="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Благовещенско</a:t>
            </a: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-Михайловский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небо, внешний, бел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2F370D8E-F1EB-4C8B-98A1-C25F86C5A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20" y="1676400"/>
            <a:ext cx="4730180" cy="34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" y="5181600"/>
            <a:ext cx="12344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444444"/>
                </a:solidFill>
                <a:latin typeface="Open Sans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-Михайловскому храму исполнилось бы 428 лет, если эта величественная церковь сохранилась бы до наших дней. Но сейчас на фундаменте этого храма красуется совсем другое здание – Сбербанк. Многие жители Старого Оскола не подозревают, что, приходя в Сбербанк на улицу Ленина, 49/44 для осуществления денежных операций, они оказываются на некогда святом месте.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за несколько десятилетий кардинально изменились наши ценности – стремление к благочестию сменилось стремлением к благосостоянию.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Подробнее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https://pravosk.ru/istorija/razrushennye-hramy/istorija-blagoveshhensko-mihajlovskogo/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Управляющая кнопка: возврат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3293F10-CED1-49D5-BFF2-5978839DBD12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092511"/>
      </p:ext>
    </p:extLst>
  </p:cSld>
  <p:clrMapOvr>
    <a:masterClrMapping/>
  </p:clrMapOvr>
  <p:transition spd="slow" advClick="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Казанско-Николаевский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тарый, внешний, здание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A6C797B0-240D-48EA-85D0-4E8C691F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4119741" cy="64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200" y="2506429"/>
            <a:ext cx="78486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XIX веке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старооскольскую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Казанско-Никольскую каменную церковь возводили 13 лет, восстанавливали после пожара еще 13 лет, а уничтожили в советское время за два года. Церковного кирпича хватило на мощение почти всех городских тротуаров и на постройку нескольких домов. </a:t>
            </a:r>
          </a:p>
          <a:p>
            <a:pPr algn="just"/>
            <a:br>
              <a:rPr lang="ru-RU" sz="10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https://pravosk.ru/istorija/razrushennye-hramy/istorija-kazansko-nikolaevskogo-hram/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Проект Казанско-Николаевской церкви (А.П. Никулов, «Оскольские древности»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3688303" cy="256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6940" y="8483025"/>
            <a:ext cx="807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Казанско-Николаевской церкви (А.П.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«Оскольские древности»)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возврат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17E65CB-3318-4FA0-9D6C-85003B1C522F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00616"/>
      </p:ext>
    </p:extLst>
  </p:cSld>
  <p:clrMapOvr>
    <a:masterClrMapping/>
  </p:clrMapOvr>
  <p:transition spd="slow" advClick="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-3048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Покровский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внешний, старый, дом&#10;&#10;Автоматически созданное описание">
            <a:extLst>
              <a:ext uri="{FF2B5EF4-FFF2-40B4-BE49-F238E27FC236}">
                <a16:creationId xmlns:a16="http://schemas.microsoft.com/office/drawing/2014/main" id="{FDEE02C5-0DFB-4BEB-BA7C-E97597109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2" y="1001032"/>
            <a:ext cx="4336753" cy="258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942" y="3781889"/>
            <a:ext cx="1254252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5950" algn="just" fontAlgn="base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дата основания Покровской церкви на сегодняшний день неизвестна, но, согласно Оскольской дозорной книге за 1615 год, «на востоке от городских стен в слободе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беломестных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 (Белые земли – территории, не обложенные налогами и повинностями – прим. автора) был выстроен деревянный прямоугольный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двухпрестольный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 во имя Космы и Дамиана с приделом в честь Благовещения Пресвятой Богородицы». Сравнив современную карту города с историческими данными, мы увидим, что месторасположение храма соответствует пересечению Октябрьской и Комсомольской улиц.</a:t>
            </a:r>
          </a:p>
          <a:p>
            <a:pPr indent="615950" algn="just" fontAlgn="base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служил при храме, по сообщению летописей, священник Матвей Гавриков. Также на церковной земле находились дворы дьячка Богдана Афанасьева, пономаря Романа Иванова 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просфирницы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Устиньи.</a:t>
            </a:r>
          </a:p>
          <a:p>
            <a:pPr indent="615950" algn="just" fontAlgn="base">
              <a:lnSpc>
                <a:spcPct val="9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Город-крепость Оскол, как и вся юго-восточная часть Московского государства, подвергался частым набегам татар, литовцев, черкасов (украинских казаков). «Супостаты жгли дома и грабили местных жителей, не щадили и церкви Божии». Но, упорно защищая границы, служилый люд вновь и вновь отстраивал город, восстанавливал дома и храмы.</a:t>
            </a:r>
          </a:p>
          <a:p>
            <a:pPr algn="just" fontAlgn="base">
              <a:lnSpc>
                <a:spcPct val="90000"/>
              </a:lnSpc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D2742D-6719-40C5-80B7-240FAC4E25A9}"/>
              </a:ext>
            </a:extLst>
          </p:cNvPr>
          <p:cNvSpPr/>
          <p:nvPr/>
        </p:nvSpPr>
        <p:spPr>
          <a:xfrm>
            <a:off x="6966578" y="8991600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75CB96-CF54-461B-B977-40BF5C01163D}"/>
              </a:ext>
            </a:extLst>
          </p:cNvPr>
          <p:cNvSpPr/>
          <p:nvPr/>
        </p:nvSpPr>
        <p:spPr>
          <a:xfrm>
            <a:off x="5029200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58597"/>
      </p:ext>
    </p:extLst>
  </p:cSld>
  <p:clrMapOvr>
    <a:masterClrMapping/>
  </p:clrMapOvr>
  <p:transition spd="slow" advClick="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-1524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Покровский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avosk.ru/wp-content/uploads/2012/10/rotonda-208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417244" cy="637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57800" y="3263511"/>
            <a:ext cx="7162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Набережную реки Оскол в районе квартала Старая Мельница сегодня украшает ротонда с миниатюрной копией храма Покрова Пресвятой Богородицы. Установлен макет в том месте, где раньше стоял Покровский храм, разрушенный до основания в годы Великой Отечественной войны.</a:t>
            </a:r>
          </a:p>
          <a:p>
            <a:pPr algn="just"/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https://pravosk.ru/istorija/razrushennye-hramy/pokrovskij-hram/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Управляющая кнопка: &quot;Назад&quot; или &quot;Предыдущий&quot;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657BCD4-8F2C-4639-BDD2-F36E61FAC1A0}"/>
              </a:ext>
            </a:extLst>
          </p:cNvPr>
          <p:cNvSpPr/>
          <p:nvPr/>
        </p:nvSpPr>
        <p:spPr>
          <a:xfrm>
            <a:off x="5026844" y="88392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E28ED71-4BB1-48AD-996F-30C90EDFBE06}"/>
              </a:ext>
            </a:extLst>
          </p:cNvPr>
          <p:cNvSpPr/>
          <p:nvPr/>
        </p:nvSpPr>
        <p:spPr>
          <a:xfrm>
            <a:off x="5943600" y="883920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983136"/>
      </p:ext>
    </p:extLst>
  </p:cSld>
  <p:clrMapOvr>
    <a:masterClrMapping/>
  </p:clrMapOvr>
  <p:transition spd="slow" advClick="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Ахтырский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внешний, старый, дом&#10;&#10;Автоматически созданное описание">
            <a:extLst>
              <a:ext uri="{FF2B5EF4-FFF2-40B4-BE49-F238E27FC236}">
                <a16:creationId xmlns:a16="http://schemas.microsoft.com/office/drawing/2014/main" id="{FDEE02C5-0DFB-4BEB-BA7C-E97597109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494367"/>
            <a:ext cx="6134100" cy="364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353580"/>
            <a:ext cx="121158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История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Ахтырской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(кладбищенской) церкви к 190-летию со дня постройки каменного храма (15 июля 1822 г. – 2012 г.)</a:t>
            </a:r>
            <a:b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Вряд ли кто из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старооскольцев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бывал у памятника погибшим воинам в годы Великой Отечественной войны на братской могиле советских солдат (ул. Ленина). За памятником расположено старое городское кладбище. У входа на кладбище до 50-х гг. ХХ века стоял храм в честь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Ахтырской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иконы Божией Матери. Сегодня из храмового архитектурного комплекса на старом кладбище сохранилась лишь кирпичная арка-вход.</a:t>
            </a:r>
          </a:p>
          <a:p>
            <a:pPr algn="just">
              <a:lnSpc>
                <a:spcPct val="90000"/>
              </a:lnSpc>
            </a:pPr>
            <a:endParaRPr lang="ru-RU" sz="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Подробнее 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https://pravosk.ru/istorija/razrushennye-hramy/ahtyrskij-hram/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Управляющая кнопка: возврат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89C862E-0E30-49B2-86CF-D1B79283FDC5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479194"/>
      </p:ext>
    </p:extLst>
  </p:cSld>
  <p:clrMapOvr>
    <a:masterClrMapping/>
  </p:clrMapOvr>
  <p:transition spd="slow" advClick="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Успенский храм</a:t>
            </a:r>
          </a:p>
        </p:txBody>
      </p:sp>
      <p:pic>
        <p:nvPicPr>
          <p:cNvPr id="4" name="Рисунок 3" descr="Изображение выглядит как внешний, белый, здани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5B7D53A8-3D2E-440F-8149-52784FFA4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0" y="1981200"/>
            <a:ext cx="5049090" cy="670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A02B86-A417-470C-82A5-27491A47599D}"/>
              </a:ext>
            </a:extLst>
          </p:cNvPr>
          <p:cNvSpPr/>
          <p:nvPr/>
        </p:nvSpPr>
        <p:spPr>
          <a:xfrm>
            <a:off x="5624571" y="1544895"/>
            <a:ext cx="703419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XVIII-XIX веках на главной улице Старого Оскола – Курской (ныне ул. Ленина) располагались величественные храмы. Успенский монастырь находился напротив механического завода, на пересечении современных улиц Ленина и Октябрьской. «Возникновение церкви в честь Успения Божией Матери относится, по всей вероятности, к концу XVII столетия, то есть ко времени заселения города. Само же здание церковное есть древнейшее из всех городских церквей и относится ко времени существования при этой церкви Успенского девичьего монастыря, упраздненного Императрицей Екатериной II в 1764 году. Церковь же сделали приходской», – пишет учитель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старооскольского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училища коллежский асессор Александр Петрович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Синдеев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очерке «город Старый Оскол» в 1893 году.</a:t>
            </a:r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4DFB6A-7F3E-47DE-97C6-BB8BD4F61882}"/>
              </a:ext>
            </a:extLst>
          </p:cNvPr>
          <p:cNvSpPr/>
          <p:nvPr/>
        </p:nvSpPr>
        <p:spPr>
          <a:xfrm>
            <a:off x="6966578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63BB5B1-CA50-4A48-BF4F-57C7DA52D20A}"/>
              </a:ext>
            </a:extLst>
          </p:cNvPr>
          <p:cNvSpPr/>
          <p:nvPr/>
        </p:nvSpPr>
        <p:spPr>
          <a:xfrm>
            <a:off x="5029200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990308"/>
      </p:ext>
    </p:extLst>
  </p:cSld>
  <p:clrMapOvr>
    <a:masterClrMapping/>
  </p:clrMapOvr>
  <p:transition spd="slow" advClick="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-3048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Успенский храм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A02B86-A417-470C-82A5-27491A47599D}"/>
              </a:ext>
            </a:extLst>
          </p:cNvPr>
          <p:cNvSpPr/>
          <p:nvPr/>
        </p:nvSpPr>
        <p:spPr>
          <a:xfrm>
            <a:off x="371436" y="4010085"/>
            <a:ext cx="121253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предполагает, что монастырь был основан не раньше 90-х годов XVII столетия. «Небольшую информацию, – пишет автор, – дают предварительные описи и ревизские сказки за 1710-1719 годы». Согласно документам, «Успенский девичий монастырь располагался на посаде в горной Рыльской слободе близ торгу, огорожен в замет (вокруг). На территории монастыря было две деревянные церкви – в честь Преображения Господня и Успения Пресвятой Богородицы, от которых и возникло двойное название обители. Настоятельницей монастыря была игуменья Евдокия. В этот исторический период в монастыре проживали 42 монахини в возрасте от 17 до 100 лет и питались в миру подаянием. Службу в церквах проводил священник Прокофий Евдокимов. Известно, что монастырь не имел земель, подданных крестьян и не получал жалования от государства».</a:t>
            </a:r>
          </a:p>
          <a:p>
            <a:pPr algn="just"/>
            <a:endParaRPr lang="ru-RU" sz="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Подробнее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https://pravosk.ru/istorija/razrushennye-hramy/istorija-uspenskogo-hrama/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Управляющая кнопка: &quot;Назад&quot; или &quot;Предыдущий&quot;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FA5A19-2CB7-4C93-BE22-948D31A06EF0}"/>
              </a:ext>
            </a:extLst>
          </p:cNvPr>
          <p:cNvSpPr/>
          <p:nvPr/>
        </p:nvSpPr>
        <p:spPr>
          <a:xfrm>
            <a:off x="5029200" y="8992698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A1D2E1-A46F-464D-A163-9D8FD08C439E}"/>
              </a:ext>
            </a:extLst>
          </p:cNvPr>
          <p:cNvSpPr/>
          <p:nvPr/>
        </p:nvSpPr>
        <p:spPr>
          <a:xfrm>
            <a:off x="1524000" y="2023408"/>
            <a:ext cx="982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исторического исследования краеведа А.П.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следует, что «самые ранние сведения об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-Преображенском девичьем монастыре сохранились в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старооскольских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крепостных книгах за 1702 год, где воевода Семен Прокофьевич Карпов рассматривал дело «женского девичьего монастыря, девицы Анны и иску за грабеж ее».</a:t>
            </a:r>
          </a:p>
        </p:txBody>
      </p:sp>
      <p:sp>
        <p:nvSpPr>
          <p:cNvPr id="12" name="Управляющая кнопка: возврат 1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83E8567-EEE3-4D1A-9360-67EB371FFF7D}"/>
              </a:ext>
            </a:extLst>
          </p:cNvPr>
          <p:cNvSpPr/>
          <p:nvPr/>
        </p:nvSpPr>
        <p:spPr>
          <a:xfrm>
            <a:off x="5911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6827"/>
      </p:ext>
    </p:extLst>
  </p:cSld>
  <p:clrMapOvr>
    <a:masterClrMapping/>
  </p:clrMapOvr>
  <p:transition spd="slow" advClick="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 в честь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Богоявления Господня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старый, бел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FAA43B7-1B60-4C72-9592-487E5515A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12" y="1929779"/>
            <a:ext cx="4963388" cy="393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B24539-40B2-49AA-B8CB-8DD1CB4EF113}"/>
              </a:ext>
            </a:extLst>
          </p:cNvPr>
          <p:cNvSpPr/>
          <p:nvPr/>
        </p:nvSpPr>
        <p:spPr>
          <a:xfrm>
            <a:off x="381000" y="5997476"/>
            <a:ext cx="12115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мнению историка-краеведа А.П. </a:t>
            </a:r>
            <a:r>
              <a:rPr lang="ru-RU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Никулова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основание соборной церкви можно отнести к 1593 году, ко времени, когда «государевы люди» приступили к закладке города-крепости Оскол. В XVI в. церковь во имя Преображения Господня была деревянной, построена в Малом остроге (позже Нижняя площадь). Ее местоположение на протяжении ряда веков было неизменным (современная территория от кинотеатра «Октябрь» до мелового обрыва над рекой Оскол).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D60B5E-CA50-452C-8753-37A9385CFE02}"/>
              </a:ext>
            </a:extLst>
          </p:cNvPr>
          <p:cNvSpPr/>
          <p:nvPr/>
        </p:nvSpPr>
        <p:spPr>
          <a:xfrm>
            <a:off x="6966578" y="90076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5B495AA-4A01-4093-A33B-FE9D4503963A}"/>
              </a:ext>
            </a:extLst>
          </p:cNvPr>
          <p:cNvSpPr/>
          <p:nvPr/>
        </p:nvSpPr>
        <p:spPr>
          <a:xfrm>
            <a:off x="50729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24701"/>
      </p:ext>
    </p:extLst>
  </p:cSld>
  <p:clrMapOvr>
    <a:masterClrMapping/>
  </p:clrMapOvr>
  <p:transition spd="slow" advClick="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тарый, бел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7688906-3DF5-4C8C-A020-71267D188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4" y="2362200"/>
            <a:ext cx="3854126" cy="305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 в честь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Богоявления Господня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B24539-40B2-49AA-B8CB-8DD1CB4EF113}"/>
              </a:ext>
            </a:extLst>
          </p:cNvPr>
          <p:cNvSpPr/>
          <p:nvPr/>
        </p:nvSpPr>
        <p:spPr>
          <a:xfrm>
            <a:off x="472440" y="5638800"/>
            <a:ext cx="11963400" cy="3657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8038" algn="just">
              <a:lnSpc>
                <a:spcPct val="99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два придела: северный освящен во имя князя Владимира Киевского, а южный во имя св.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вмч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Феодора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Стратилата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Церковное здание было на подклети и окружено папертью. Главная икона храма – Преображение Спасово – местная, украшена богатым окладом из тонких листов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тесненого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 с напаянным из свитой серебряной позолоченной проволоки ажурным узором. В алтаре напрестольный образ Пресвятой Богородицы в золотом окладе. Алтарь от храма отделялся иконостасом с царскими вратами».</a:t>
            </a:r>
          </a:p>
          <a:p>
            <a:pPr algn="just">
              <a:lnSpc>
                <a:spcPct val="99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Подробнее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https://pravosk.ru/istorija/razrushennye-hramy/istorija-kafedralnogo-sobora-v-chest/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Управляющая кнопка: &quot;Назад&quot; или &quot;Предыдущий&quot;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8B56531-B675-4E40-9B97-B7525CB90337}"/>
              </a:ext>
            </a:extLst>
          </p:cNvPr>
          <p:cNvSpPr/>
          <p:nvPr/>
        </p:nvSpPr>
        <p:spPr>
          <a:xfrm>
            <a:off x="5026844" y="8992698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48FFC-272C-4DD0-8BFD-139FE9164E26}"/>
              </a:ext>
            </a:extLst>
          </p:cNvPr>
          <p:cNvSpPr/>
          <p:nvPr/>
        </p:nvSpPr>
        <p:spPr>
          <a:xfrm>
            <a:off x="4800600" y="2222480"/>
            <a:ext cx="7559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источников известно, что в 1596 г. к собору пристроены приделы. Описание внешнего вида соборной деревянной церкви приводится в «Оскольской дозорной книге за 1615 г.»: «Соборная церковь представляла собой дубовый четырехгранный сруб с шатровой кровлей, на вершине которой глава с крестом. С западной стороны трапеза с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колокольницей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два колокола по три пуда. </a:t>
            </a:r>
            <a:endParaRPr lang="ru-RU" dirty="0"/>
          </a:p>
        </p:txBody>
      </p:sp>
      <p:sp>
        <p:nvSpPr>
          <p:cNvPr id="14" name="Управляющая кнопка: возврат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817934E-B696-467B-A08D-5623FBD938B1}"/>
              </a:ext>
            </a:extLst>
          </p:cNvPr>
          <p:cNvSpPr/>
          <p:nvPr/>
        </p:nvSpPr>
        <p:spPr>
          <a:xfrm>
            <a:off x="59873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09330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37D6CB7-7280-43A5-B671-4825FF2A8A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8" y="318874"/>
            <a:ext cx="13050448" cy="9214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2211" y="-21343"/>
            <a:ext cx="9281160" cy="106680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ru-RU" sz="39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храмы Старого Оскола</a:t>
            </a:r>
          </a:p>
        </p:txBody>
      </p:sp>
      <p:pic>
        <p:nvPicPr>
          <p:cNvPr id="118" name="Picture 2">
            <a:extLst>
              <a:ext uri="{FF2B5EF4-FFF2-40B4-BE49-F238E27FC236}">
                <a16:creationId xmlns:a16="http://schemas.microsoft.com/office/drawing/2014/main" id="{D322F896-5946-4FB7-A504-0C723DEA8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>
            <a:off x="10502279" y="-174828"/>
            <a:ext cx="2286660" cy="18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BB88027F-4F60-4E89-BD06-4A31EBC9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323" b="21283"/>
          <a:stretch/>
        </p:blipFill>
        <p:spPr bwMode="auto">
          <a:xfrm flipH="1">
            <a:off x="-1" y="-76200"/>
            <a:ext cx="219557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3424944-170D-4198-BD89-6D3343FFDA74}"/>
              </a:ext>
            </a:extLst>
          </p:cNvPr>
          <p:cNvGrpSpPr/>
          <p:nvPr/>
        </p:nvGrpSpPr>
        <p:grpSpPr>
          <a:xfrm>
            <a:off x="1344685" y="1378628"/>
            <a:ext cx="3068783" cy="3044383"/>
            <a:chOff x="284017" y="1146617"/>
            <a:chExt cx="3068783" cy="304438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81CFB2-9691-4B38-AA27-BA0FB4D9D7F5}"/>
                </a:ext>
              </a:extLst>
            </p:cNvPr>
            <p:cNvSpPr txBox="1"/>
            <p:nvPr/>
          </p:nvSpPr>
          <p:spPr>
            <a:xfrm>
              <a:off x="284017" y="3753957"/>
              <a:ext cx="3068783" cy="437043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Успенский храм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Рисунок 3" descr="Изображение выглядит как внешний, небо, здание, небольшой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DA59A25D-5BB4-44A8-B5F6-2700FE42C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59" t="818" r="16231" b="12445"/>
            <a:stretch/>
          </p:blipFill>
          <p:spPr>
            <a:xfrm>
              <a:off x="697848" y="1146617"/>
              <a:ext cx="2440854" cy="2520000"/>
            </a:xfrm>
            <a:prstGeom prst="ellipse">
              <a:avLst/>
            </a:prstGeom>
            <a:ln w="28575" cap="rnd"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AC9A48D-7A36-4CFF-BA4C-996E7EBDE2D2}"/>
              </a:ext>
            </a:extLst>
          </p:cNvPr>
          <p:cNvGrpSpPr/>
          <p:nvPr/>
        </p:nvGrpSpPr>
        <p:grpSpPr>
          <a:xfrm>
            <a:off x="8390043" y="1347624"/>
            <a:ext cx="3068782" cy="3300780"/>
            <a:chOff x="4876800" y="1025439"/>
            <a:chExt cx="3068782" cy="330078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1B3AA7-F4E0-4F6E-B506-ABA528A9CB3A}"/>
                </a:ext>
              </a:extLst>
            </p:cNvPr>
            <p:cNvSpPr txBox="1"/>
            <p:nvPr/>
          </p:nvSpPr>
          <p:spPr>
            <a:xfrm>
              <a:off x="4876800" y="3581400"/>
              <a:ext cx="3068782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8" action="ppaction://hlinksldjump"/>
                </a:rPr>
                <a:t>Храм Рождества Христова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Рисунок 28" descr="Изображение выглядит как небо, внешний, здание, д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31CD744B-CCB6-4A86-BFC5-7D1899F95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0430" r="14523" b="7548"/>
            <a:stretch/>
          </p:blipFill>
          <p:spPr>
            <a:xfrm>
              <a:off x="4985237" y="1025439"/>
              <a:ext cx="2735319" cy="2520000"/>
            </a:xfrm>
            <a:prstGeom prst="ellipse">
              <a:avLst/>
            </a:prstGeom>
            <a:ln w="28575" cap="rnd"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</p:grpSp>
      <p:grpSp>
        <p:nvGrpSpPr>
          <p:cNvPr id="11" name="Группа 10"/>
          <p:cNvGrpSpPr/>
          <p:nvPr/>
        </p:nvGrpSpPr>
        <p:grpSpPr>
          <a:xfrm>
            <a:off x="-304800" y="4876800"/>
            <a:ext cx="3733800" cy="3335866"/>
            <a:chOff x="164449" y="5257553"/>
            <a:chExt cx="3733800" cy="333586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3F43E46-C645-4DE9-8D52-807952F4AC0B}"/>
                </a:ext>
              </a:extLst>
            </p:cNvPr>
            <p:cNvSpPr txBox="1"/>
            <p:nvPr/>
          </p:nvSpPr>
          <p:spPr>
            <a:xfrm>
              <a:off x="164449" y="7848600"/>
              <a:ext cx="3733800" cy="744819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0" action="ppaction://hlinksldjump"/>
                </a:rPr>
                <a:t>Храм преподобного </a:t>
              </a:r>
            </a:p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0" action="ppaction://hlinksldjump"/>
                </a:rPr>
                <a:t>Сергия Радонежского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http://vokzaly09.ru/images/city/staryy-oskol/cerkov-sergiya-radonezhskogo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9" t="8538" r="23776"/>
            <a:stretch/>
          </p:blipFill>
          <p:spPr bwMode="auto">
            <a:xfrm>
              <a:off x="659215" y="5257553"/>
              <a:ext cx="2661585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2915798" y="4399678"/>
            <a:ext cx="3068782" cy="4592040"/>
            <a:chOff x="4741985" y="4898965"/>
            <a:chExt cx="3068782" cy="4592040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6E295B4-30FE-4210-8F95-8B5B18514286}"/>
                </a:ext>
              </a:extLst>
            </p:cNvPr>
            <p:cNvSpPr txBox="1"/>
            <p:nvPr/>
          </p:nvSpPr>
          <p:spPr>
            <a:xfrm>
              <a:off x="4741985" y="8130633"/>
              <a:ext cx="3068782" cy="1360372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2" action="ppaction://hlinksldjump"/>
                </a:rPr>
                <a:t>Храм Рождества Пророка, Предтечи и Крестителя Господня Иоанна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30443" b="27333"/>
            <a:stretch/>
          </p:blipFill>
          <p:spPr>
            <a:xfrm>
              <a:off x="5082007" y="4898965"/>
              <a:ext cx="2535652" cy="3240000"/>
            </a:xfrm>
            <a:prstGeom prst="ellipse">
              <a:avLst/>
            </a:prstGeom>
            <a:ln w="38100" cap="rnd">
              <a:solidFill>
                <a:schemeClr val="accent4">
                  <a:lumMod val="50000"/>
                </a:schemeClr>
              </a:solidFill>
            </a:ln>
            <a:effectLst/>
          </p:spPr>
        </p:pic>
      </p:grpSp>
      <p:grpSp>
        <p:nvGrpSpPr>
          <p:cNvPr id="18" name="Группа 17"/>
          <p:cNvGrpSpPr/>
          <p:nvPr/>
        </p:nvGrpSpPr>
        <p:grpSpPr>
          <a:xfrm>
            <a:off x="4572000" y="1219200"/>
            <a:ext cx="3275854" cy="3564681"/>
            <a:chOff x="9053069" y="1198941"/>
            <a:chExt cx="3275854" cy="356468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725C6C-BABF-49FB-BEB6-922705BA0F22}"/>
                </a:ext>
              </a:extLst>
            </p:cNvPr>
            <p:cNvSpPr txBox="1"/>
            <p:nvPr/>
          </p:nvSpPr>
          <p:spPr>
            <a:xfrm>
              <a:off x="9260141" y="3711026"/>
              <a:ext cx="3068782" cy="1052596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4" action="ppaction://hlinksldjump"/>
                </a:rPr>
                <a:t>Храм во имя святого великомученика Феодора </a:t>
              </a:r>
              <a:r>
                <a:rPr lang="ru-RU" sz="2000" b="1" u="sng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4" action="ppaction://hlinksldjump"/>
                </a:rPr>
                <a:t>Стратилата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9" t="4286" r="16117" b="4286"/>
            <a:stretch/>
          </p:blipFill>
          <p:spPr>
            <a:xfrm>
              <a:off x="9053069" y="1198941"/>
              <a:ext cx="3110625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6858000" y="4217384"/>
            <a:ext cx="3068783" cy="4406384"/>
            <a:chOff x="9431997" y="5042065"/>
            <a:chExt cx="3068783" cy="440638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95906C2-A395-452C-90E6-6D0501F84C60}"/>
                </a:ext>
              </a:extLst>
            </p:cNvPr>
            <p:cNvSpPr txBox="1"/>
            <p:nvPr/>
          </p:nvSpPr>
          <p:spPr>
            <a:xfrm>
              <a:off x="9431997" y="8395853"/>
              <a:ext cx="3068783" cy="1052596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6" action="ppaction://hlinksldjump"/>
                </a:rPr>
                <a:t>Храм в честь иконы Божией Матери «Нечаянная радость»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3"/>
            <a:stretch/>
          </p:blipFill>
          <p:spPr>
            <a:xfrm>
              <a:off x="9783139" y="5042065"/>
              <a:ext cx="2347899" cy="3240000"/>
            </a:xfrm>
            <a:prstGeom prst="ellipse">
              <a:avLst/>
            </a:prstGeom>
            <a:ln w="38100" cap="rnd">
              <a:solidFill>
                <a:schemeClr val="accent4">
                  <a:lumMod val="50000"/>
                </a:schemeClr>
              </a:solidFill>
            </a:ln>
            <a:effectLst/>
          </p:spPr>
        </p:pic>
      </p:grpSp>
      <p:grpSp>
        <p:nvGrpSpPr>
          <p:cNvPr id="23" name="Группа 22"/>
          <p:cNvGrpSpPr/>
          <p:nvPr/>
        </p:nvGrpSpPr>
        <p:grpSpPr>
          <a:xfrm>
            <a:off x="9706970" y="4927527"/>
            <a:ext cx="2942230" cy="3229832"/>
            <a:chOff x="2411062" y="2278328"/>
            <a:chExt cx="2942230" cy="32298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77072" y="4800274"/>
              <a:ext cx="20423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8" action="ppaction://hlinksldjump"/>
                </a:rPr>
                <a:t>Храм в честь </a:t>
              </a:r>
            </a:p>
            <a:p>
              <a:pPr algn="ctr"/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8" action="ppaction://hlinksldjump"/>
                </a:rPr>
                <a:t>святителя Луки</a:t>
              </a:r>
              <a:endPara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" r="22472"/>
            <a:stretch/>
          </p:blipFill>
          <p:spPr>
            <a:xfrm>
              <a:off x="2411062" y="2278328"/>
              <a:ext cx="294223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Прямоугольник: скругленные углы 26">
            <a:hlinkClick r:id="rId20" action="ppaction://hlinksldjump"/>
            <a:extLst>
              <a:ext uri="{FF2B5EF4-FFF2-40B4-BE49-F238E27FC236}">
                <a16:creationId xmlns:a16="http://schemas.microsoft.com/office/drawing/2014/main" id="{D1A82457-5B37-4782-877D-65DBC4E82C21}"/>
              </a:ext>
            </a:extLst>
          </p:cNvPr>
          <p:cNvSpPr/>
          <p:nvPr/>
        </p:nvSpPr>
        <p:spPr>
          <a:xfrm>
            <a:off x="5446163" y="8931452"/>
            <a:ext cx="1861252" cy="516250"/>
          </a:xfrm>
          <a:prstGeom prst="round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</a:p>
        </p:txBody>
      </p:sp>
      <p:sp>
        <p:nvSpPr>
          <p:cNvPr id="30" name="Управляющая кнопка: &quot;Назад&quot; или &quot;Предыдущий&quot; 2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49AD5A-0209-4B02-8A1E-35EC587A79D3}"/>
              </a:ext>
            </a:extLst>
          </p:cNvPr>
          <p:cNvSpPr/>
          <p:nvPr/>
        </p:nvSpPr>
        <p:spPr>
          <a:xfrm>
            <a:off x="4545662" y="89154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448"/>
      </p:ext>
    </p:extLst>
  </p:cSld>
  <p:clrMapOvr>
    <a:masterClrMapping/>
  </p:clrMapOvr>
  <p:transition spd="slow" advClick="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Свято-Троицкий храм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7B49CA-7F77-4FEB-BC47-6C63B14E0AE1}"/>
              </a:ext>
            </a:extLst>
          </p:cNvPr>
          <p:cNvSpPr/>
          <p:nvPr/>
        </p:nvSpPr>
        <p:spPr>
          <a:xfrm>
            <a:off x="822341" y="2362200"/>
            <a:ext cx="74072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Свято-Троицкий храм в слободе Стрелецкой является самым древним из сохранившихся православных храмов на территории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Старооскольского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края.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метрике о Свято-Троицком храме, составленной в 1887 году время постройки не указано совсем, но оговорено, что Свято-Троицкий храм, вероятно, построен «в царствование Бориса Годунова или вскоре после этого» (время царствование Бориса Годунова 1598-1605 гг.).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1730 год – дата постройки каменного храма (до этого стоял деревянный).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1823 и 1826 гг. к храму были пристроены приделы в честь Казанской Божией Матери и святителя Николая Чудотворца.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30-е годы ХХ века советской властью были изъяты церковные ценности, священники арестованы.</a:t>
            </a:r>
          </a:p>
        </p:txBody>
      </p:sp>
      <p:pic>
        <p:nvPicPr>
          <p:cNvPr id="6" name="Рисунок 5" descr="Изображение выглядит как здание, внешний, небольшой город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AE03EB2-7C16-4891-8038-66F4C5EFF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20" y="2971800"/>
            <a:ext cx="4000872" cy="538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9D9E36-CCE6-40C6-88C1-D832D6E63866}"/>
              </a:ext>
            </a:extLst>
          </p:cNvPr>
          <p:cNvSpPr/>
          <p:nvPr/>
        </p:nvSpPr>
        <p:spPr>
          <a:xfrm>
            <a:off x="6966578" y="8991600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5FAC516-E5D9-4BD4-80C7-56294CB75D61}"/>
              </a:ext>
            </a:extLst>
          </p:cNvPr>
          <p:cNvSpPr/>
          <p:nvPr/>
        </p:nvSpPr>
        <p:spPr>
          <a:xfrm>
            <a:off x="5029200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0948"/>
      </p:ext>
    </p:extLst>
  </p:cSld>
  <p:clrMapOvr>
    <a:masterClrMapping/>
  </p:clrMapOvr>
  <p:transition spd="slow" advClick="0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дание, внешний, небольшой город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254ADBD-7D4B-42C7-973B-B6B82FD94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4038016" cy="543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Свято-Троицкий храм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7B49CA-7F77-4FEB-BC47-6C63B14E0AE1}"/>
              </a:ext>
            </a:extLst>
          </p:cNvPr>
          <p:cNvSpPr/>
          <p:nvPr/>
        </p:nvSpPr>
        <p:spPr>
          <a:xfrm>
            <a:off x="4953000" y="1908135"/>
            <a:ext cx="71628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Справке райисполкомов о действующих молитвенных заведениях по районам области указывается, что церковь слободы Стрелецкой Пушкарского с/совета на сентябрь 1940 г. является бездействующей. Богослужения в храме возобновились в июле 1942 года.</a:t>
            </a:r>
          </a:p>
          <a:p>
            <a:pPr algn="just"/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Во время освобождения в феврале 1943 г. от фашистских захватчиков Стрелецкой слободы Свято-Троицкая церковь пострадала.</a:t>
            </a:r>
          </a:p>
          <a:p>
            <a:pPr algn="just"/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1962 г. за нарушения советского законодательства были сняты церковнослужители, и храм оказался бездействующим. Но борьба за храм продолжалась. 24 сентября 1964 г. Совет по делам РПЦ при Совете Министров СССР отказал горсовету в закрытии и снятия религиозного общества Свято-Троицкого храма с регистрации на основании большого количества писем верующих жителей слободы. С тех пор двери Свято-Троицкого храма не закрываются.</a:t>
            </a:r>
            <a:endParaRPr lang="ru-RU" sz="23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&quot;Назад&quot; или &quot;Предыдущий&quot;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800B1AD-731E-4933-AD0A-07A708B45D58}"/>
              </a:ext>
            </a:extLst>
          </p:cNvPr>
          <p:cNvSpPr/>
          <p:nvPr/>
        </p:nvSpPr>
        <p:spPr>
          <a:xfrm>
            <a:off x="5026844" y="899160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C22E9F9-F1AD-49FD-8721-1870BE17E8E1}"/>
              </a:ext>
            </a:extLst>
          </p:cNvPr>
          <p:cNvSpPr/>
          <p:nvPr/>
        </p:nvSpPr>
        <p:spPr>
          <a:xfrm>
            <a:off x="59873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44486"/>
      </p:ext>
    </p:extLst>
  </p:cSld>
  <p:clrMapOvr>
    <a:masterClrMapping/>
  </p:clrMapOvr>
  <p:transition spd="slow" advClick="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2514600"/>
            <a:ext cx="1082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Внешняя форма храма была схожа кораблю. 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южной и северной сторон имелось по две ниши, 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были установлены четыре гипсовые фигуры Евангелистов в полный человеческий рост. О каком храме идет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4048" y="5427143"/>
            <a:ext cx="5533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Казанско-Николаевский храм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3005" y="6244014"/>
            <a:ext cx="3555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церковь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3399" y="7128851"/>
            <a:ext cx="3954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Богоявленский собор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DA875E6-FF2A-44A5-B7B7-FCF0ED175885}"/>
              </a:ext>
            </a:extLst>
          </p:cNvPr>
          <p:cNvGrpSpPr/>
          <p:nvPr/>
        </p:nvGrpSpPr>
        <p:grpSpPr>
          <a:xfrm>
            <a:off x="5062421" y="8915400"/>
            <a:ext cx="2783437" cy="517348"/>
            <a:chOff x="5624901" y="8855252"/>
            <a:chExt cx="2783437" cy="517348"/>
          </a:xfrm>
        </p:grpSpPr>
        <p:sp>
          <p:nvSpPr>
            <p:cNvPr id="14" name="Прямоугольник: скругленные углы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74012495-6B6F-4FAD-8141-AEAAE5BECD15}"/>
                </a:ext>
              </a:extLst>
            </p:cNvPr>
            <p:cNvSpPr/>
            <p:nvPr/>
          </p:nvSpPr>
          <p:spPr>
            <a:xfrm>
              <a:off x="5624901" y="8855252"/>
              <a:ext cx="1861252" cy="51625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</a:t>
              </a:r>
            </a:p>
          </p:txBody>
        </p:sp>
        <p:sp>
          <p:nvSpPr>
            <p:cNvPr id="15" name="Управляющая кнопка: &quot;Вперед&quot; или &quot;Следующий&quot; 1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51CE2E2-0624-4E2B-9012-50AC48A172C1}"/>
                </a:ext>
              </a:extLst>
            </p:cNvPr>
            <p:cNvSpPr/>
            <p:nvPr/>
          </p:nvSpPr>
          <p:spPr>
            <a:xfrm>
              <a:off x="758239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46109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2603849"/>
            <a:ext cx="1113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год основания Александро-Невского кафедрального собора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0041" y="6973255"/>
            <a:ext cx="166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0040" y="4930521"/>
            <a:ext cx="176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1336" y="5946808"/>
            <a:ext cx="166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FC6867-F04E-4738-AA79-F57CDD26B30A}"/>
              </a:ext>
            </a:extLst>
          </p:cNvPr>
          <p:cNvGrpSpPr/>
          <p:nvPr/>
        </p:nvGrpSpPr>
        <p:grpSpPr>
          <a:xfrm>
            <a:off x="4426823" y="89154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8411EB7-D821-45F0-97B4-A019695BCCCA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14" name="Прямоугольник: скругленные углы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E34A1B5-1417-4311-B64B-5CD9AF6A8A09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15" name="Управляющая кнопка: &quot;Вперед&quot; или &quot;Следующий&quot; 1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B4FAE569-2602-43BB-8BBF-89FD3A8EB6DA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Управляющая кнопка: &quot;Назад&quot; или &quot;Предыдущий&quot;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D259D46-2CB2-433D-9313-DD2E7B964593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50074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000" y="2286000"/>
            <a:ext cx="10591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Историк, ныне пенсионер Н.Н. Тулинов говорил о том, что церкви города ломали до войны. О Михайловской церкви Николай Николаевич вспоминает следующее: «Меня отец водил. Единственная церковь, которая была с балконом. Я и на балкон этот лазил, и с балкона смотрел. Михайловскую церковь разрушали постепенно». Что сейчас располагается на месте храма?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0562" y="7986865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62378" y="6244014"/>
            <a:ext cx="3476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Старое кладбище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7452" y="7128851"/>
            <a:ext cx="3166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Общежите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ГРТ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9E9308-E9A9-4B35-9D43-8405432AC758}"/>
              </a:ext>
            </a:extLst>
          </p:cNvPr>
          <p:cNvGrpSpPr/>
          <p:nvPr/>
        </p:nvGrpSpPr>
        <p:grpSpPr>
          <a:xfrm>
            <a:off x="4605295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CA3CF97-122E-4874-8000-F18ABC1DC09C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14" name="Прямоугольник: скругленные углы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FF7634A-1F9E-4C61-A372-3C5F555AAF8C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15" name="Управляющая кнопка: &quot;Вперед&quot; или &quot;Следующий&quot; 1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D15774FF-AA90-47F0-A75F-3155D908E370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Управляющая кнопка: &quot;Назад&quot; или &quot;Предыдущий&quot;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1BBF535C-19EE-490C-9192-6307FA4CCA72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24092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000" y="2603849"/>
            <a:ext cx="1059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Свято-Троицкий храм, вероятно, построен 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царствование Бориса Годунова или вскоре после этого» (время царствование Бориса Годунова 1598-1605 гг.). Назовите год постройки каменного храма (до этого стоял деревянный)?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1337" y="7715569"/>
            <a:ext cx="166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0043" y="5913883"/>
            <a:ext cx="1766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1730 год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1338" y="6852725"/>
            <a:ext cx="166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1605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3B99C5-1B68-4E6F-982A-B438C7E4BD54}"/>
              </a:ext>
            </a:extLst>
          </p:cNvPr>
          <p:cNvGrpSpPr/>
          <p:nvPr/>
        </p:nvGrpSpPr>
        <p:grpSpPr>
          <a:xfrm>
            <a:off x="4605295" y="89154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2568ECA-6820-48B3-84CB-87226BA1E9C5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14" name="Прямоугольник: скругленные углы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5853431-07C1-45C1-94C2-6B82BB245490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15" name="Управляющая кнопка: &quot;Вперед&quot; или &quot;Следующий&quot; 1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69D5C26A-7D6E-4538-B152-9F8D125BC52C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Управляющая кнопка: &quot;Назад&quot; или &quot;Предыдущий&quot;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F0AE1C0E-BB98-43B7-9569-FC587746D790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773232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400" y="2773740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храме преподобного Сергия Радонежского создан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Духовно-просветительский центр. При Центре создана православная библиотека. Каков ее книжный фонд?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1206" y="7059486"/>
            <a:ext cx="1923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2600 книг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1206" y="5877904"/>
            <a:ext cx="1923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 книг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4739335"/>
            <a:ext cx="416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книг и журналов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827C10F-50B8-40AD-9AA5-F0617AE3DF95}"/>
              </a:ext>
            </a:extLst>
          </p:cNvPr>
          <p:cNvGrpSpPr/>
          <p:nvPr/>
        </p:nvGrpSpPr>
        <p:grpSpPr>
          <a:xfrm>
            <a:off x="4605295" y="89154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79408742-F08C-46EF-AE55-DF80D41CB83D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14" name="Прямоугольник: скругленные углы 1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EBB7522-F3CD-46F4-A21A-1681C58A643D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15" name="Управляющая кнопка: &quot;Вперед&quot; или &quot;Следующий&quot; 14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4081F5CB-9C4F-4B45-93D1-A762D0DCB782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Управляющая кнопка: &quot;Назад&quot; или &quot;Предыдущий&quot;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287EFE7-2DC7-49B5-A815-1223E6F98A38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41511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000" y="1905000"/>
            <a:ext cx="106680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 благословения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Высокопреосвященнейшего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Питирима (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Окнова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августа 1907 года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старооскольцы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отметили 200 лет со времени написания существующего в церкви прославленного образа Божией Матери «Всех Скорбящих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В честь юбилея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местночтимой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иконы на стекле восточного алтарного окна был устроен прозрачный образ в позолоченном киоте, изготовленный в петербургской художественной мастерской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Сидорских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витраж был расположен так, чтобы прихожане при открытии царских врат видели Богоматерь, Которая будто бы парила в воздухе. В каком храме находилась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местночтимая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икона "Всех Скорбящих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5356" y="6400800"/>
            <a:ext cx="3757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Ахтырская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церковь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6916" y="7881489"/>
            <a:ext cx="426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Благовещенский собор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5356" y="7112039"/>
            <a:ext cx="355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Успенская церковь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FBB5B6A-7482-4979-909E-4FED474662F0}"/>
              </a:ext>
            </a:extLst>
          </p:cNvPr>
          <p:cNvGrpSpPr/>
          <p:nvPr/>
        </p:nvGrpSpPr>
        <p:grpSpPr>
          <a:xfrm>
            <a:off x="5026844" y="8992698"/>
            <a:ext cx="2747913" cy="532302"/>
            <a:chOff x="4038600" y="8839200"/>
            <a:chExt cx="2747913" cy="5323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Прямоугольник: скругленные углы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0CEEF9E1-37AD-4839-9705-EDADD644A562}"/>
                </a:ext>
              </a:extLst>
            </p:cNvPr>
            <p:cNvSpPr/>
            <p:nvPr/>
          </p:nvSpPr>
          <p:spPr>
            <a:xfrm>
              <a:off x="4925261" y="8855252"/>
              <a:ext cx="1861252" cy="51625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</a:t>
              </a:r>
            </a:p>
          </p:txBody>
        </p:sp>
        <p:sp>
          <p:nvSpPr>
            <p:cNvPr id="12" name="Управляющая кнопка: &quot;Назад&quot; или &quot;Предыдущий&quot; 11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59E95480-BB0A-44E9-838F-D4B04B79460F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558632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2286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соответствие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3" descr="1283276057_sv.-prep.-sergijj-radonezhskijj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2064537" cy="287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-r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2310" y="4165668"/>
            <a:ext cx="3233834" cy="4141688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17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00" y="1066801"/>
            <a:ext cx="195623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lijah_proph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63" y="5708046"/>
            <a:ext cx="2064537" cy="275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93404835_33Nikola_s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66" y="2133601"/>
            <a:ext cx="1956234" cy="271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3dbd9afd0c179425a05edaf634b120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4" y="5486400"/>
            <a:ext cx="2160000" cy="28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8F3BA50-C94B-4CF4-A4F7-CFB999E3FCF2}"/>
              </a:ext>
            </a:extLst>
          </p:cNvPr>
          <p:cNvGrpSpPr/>
          <p:nvPr/>
        </p:nvGrpSpPr>
        <p:grpSpPr>
          <a:xfrm>
            <a:off x="5369963" y="9007652"/>
            <a:ext cx="2783437" cy="517348"/>
            <a:chOff x="5624901" y="8855252"/>
            <a:chExt cx="2783437" cy="5173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Прямоугольник: скругленные углы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DB14E094-B2FF-4F24-91EC-7A732057B0C4}"/>
                </a:ext>
              </a:extLst>
            </p:cNvPr>
            <p:cNvSpPr/>
            <p:nvPr/>
          </p:nvSpPr>
          <p:spPr>
            <a:xfrm>
              <a:off x="5624901" y="8855252"/>
              <a:ext cx="1861252" cy="516250"/>
            </a:xfrm>
            <a:prstGeom prst="roundRect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</a:t>
              </a:r>
            </a:p>
          </p:txBody>
        </p:sp>
        <p:sp>
          <p:nvSpPr>
            <p:cNvPr id="21" name="Управляющая кнопка: &quot;Вперед&quot; или &quot;Следующий&quot; 20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969A5F13-29CA-4DF0-BCEC-9CA787E6634A}"/>
                </a:ext>
              </a:extLst>
            </p:cNvPr>
            <p:cNvSpPr/>
            <p:nvPr/>
          </p:nvSpPr>
          <p:spPr>
            <a:xfrm>
              <a:off x="7582397" y="8855252"/>
              <a:ext cx="825941" cy="517348"/>
            </a:xfrm>
            <a:prstGeom prst="actionButtonForwardNex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572000" y="3979757"/>
            <a:ext cx="4111254" cy="4707043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Преподобного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Сергия Радонежского</a:t>
            </a:r>
          </a:p>
        </p:txBody>
      </p:sp>
    </p:spTree>
    <p:extLst>
      <p:ext uri="{BB962C8B-B14F-4D97-AF65-F5344CB8AC3E}">
        <p14:creationId xmlns:p14="http://schemas.microsoft.com/office/powerpoint/2010/main" val="28104031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1524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соответствие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3110" y="3886200"/>
            <a:ext cx="3999108" cy="4787656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Александро-Невский 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собор </a:t>
            </a:r>
          </a:p>
        </p:txBody>
      </p:sp>
      <p:pic>
        <p:nvPicPr>
          <p:cNvPr id="11" name="Содержимое 3" descr="1283276057_sv.-prep.-sergijj-radonezhskij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0"/>
            <a:ext cx="2160000" cy="301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1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92223"/>
            <a:ext cx="1877176" cy="241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lijah_proph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00" y="5562600"/>
            <a:ext cx="2160000" cy="287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93404835_33Nikola_s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83" y="2286000"/>
            <a:ext cx="2160000" cy="29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3dbd9afd0c179425a05edaf634b12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" y="5562600"/>
            <a:ext cx="2160000" cy="28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staryy-oskol-4940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b="3992"/>
          <a:stretch/>
        </p:blipFill>
        <p:spPr bwMode="auto">
          <a:xfrm>
            <a:off x="4606674" y="3962400"/>
            <a:ext cx="3546726" cy="457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81BCD52-34BB-4108-92E0-9259F666D236}"/>
              </a:ext>
            </a:extLst>
          </p:cNvPr>
          <p:cNvGrpSpPr/>
          <p:nvPr/>
        </p:nvGrpSpPr>
        <p:grpSpPr>
          <a:xfrm>
            <a:off x="4565751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D82B5B6-5064-43E9-AF5B-F65E7AB1A161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21" name="Прямоугольник: скругленные углы 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5DEAC55-7B9F-471B-8148-E86DADA36FF0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22" name="Управляющая кнопка: &quot;Вперед&quot; или &quot;Следующий&quot; 21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91063950-5F71-4730-9BB9-1B838AEE39B0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3E49409-242F-4109-A240-53C0632E033E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655808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преподобного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Сергия Радонежского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767782-F783-440B-BAEA-B5D4E9C8E184}"/>
              </a:ext>
            </a:extLst>
          </p:cNvPr>
          <p:cNvSpPr/>
          <p:nvPr/>
        </p:nvSpPr>
        <p:spPr>
          <a:xfrm>
            <a:off x="1539240" y="6471538"/>
            <a:ext cx="9555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Год основания – 2007. Освящение закладного камня храма произошло накануне празднования обретения честных мощей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прп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 Сергия, игумена Радонежского.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7CA409-18A1-4F57-B911-97FABAC94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16" y="2590800"/>
            <a:ext cx="4336484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BFEA51-6201-4973-8900-E42C1DC339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81" y="2563729"/>
            <a:ext cx="4333919" cy="325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642787-7E8E-4C92-A15C-D62B1F72CA1D}"/>
              </a:ext>
            </a:extLst>
          </p:cNvPr>
          <p:cNvSpPr/>
          <p:nvPr/>
        </p:nvSpPr>
        <p:spPr>
          <a:xfrm>
            <a:off x="7479859" y="8931452"/>
            <a:ext cx="825941" cy="51734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84B794D-EC2B-4C2B-B298-B4435A981CDB}"/>
              </a:ext>
            </a:extLst>
          </p:cNvPr>
          <p:cNvSpPr/>
          <p:nvPr/>
        </p:nvSpPr>
        <p:spPr>
          <a:xfrm>
            <a:off x="5453948" y="891540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401417"/>
      </p:ext>
    </p:extLst>
  </p:cSld>
  <p:clrMapOvr>
    <a:masterClrMapping/>
  </p:clrMapOvr>
  <p:transition spd="slow" advClick="0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1524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соответствие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3" descr="1283276057_sv.-prep.-sergijj-radonezhskij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5" y="2577745"/>
            <a:ext cx="2160000" cy="301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1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62073"/>
            <a:ext cx="2160000" cy="277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lijah_proph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00" y="5796536"/>
            <a:ext cx="2160000" cy="287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93404835_33Nikola_s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83" y="2492278"/>
            <a:ext cx="2160000" cy="29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3dbd9afd0c179425a05edaf634b12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" y="5836141"/>
            <a:ext cx="2160000" cy="28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Ильинский храм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r="4202" b="11487"/>
          <a:stretch/>
        </p:blipFill>
        <p:spPr>
          <a:xfrm>
            <a:off x="4953000" y="4825948"/>
            <a:ext cx="3084756" cy="3632252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E78C7CE-2BD9-43D4-BFBD-563766A4CF90}"/>
              </a:ext>
            </a:extLst>
          </p:cNvPr>
          <p:cNvGrpSpPr/>
          <p:nvPr/>
        </p:nvGrpSpPr>
        <p:grpSpPr>
          <a:xfrm>
            <a:off x="4565751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76C71451-DAE4-4E2E-BBA7-C3955E0F7917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21" name="Прямоугольник: скругленные углы 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F88B88F-CA0E-47AF-8683-FA2B38FAB7AE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22" name="Управляющая кнопка: &quot;Вперед&quot; или &quot;Следующий&quot; 21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10A511EB-FD90-44B6-B90A-C498053D39E5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4312D557-2403-4AA6-AA3A-E4C78FF03621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0044" y="4597348"/>
            <a:ext cx="3389556" cy="363225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Пророка Божия Ильи</a:t>
            </a:r>
          </a:p>
        </p:txBody>
      </p:sp>
    </p:spTree>
    <p:extLst>
      <p:ext uri="{BB962C8B-B14F-4D97-AF65-F5344CB8AC3E}">
        <p14:creationId xmlns:p14="http://schemas.microsoft.com/office/powerpoint/2010/main" val="32272289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152400"/>
            <a:ext cx="9281160" cy="144780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соответствие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3" descr="1283276057_sv.-prep.-sergijj-radonezhskij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77745"/>
            <a:ext cx="2160000" cy="301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1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2160000" cy="277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lijah_proph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69" y="5905747"/>
            <a:ext cx="2160000" cy="287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93404835_33Nikola_s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92278"/>
            <a:ext cx="2160000" cy="29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3dbd9afd0c179425a05edaf634b12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4" y="5836141"/>
            <a:ext cx="2160000" cy="28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niko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7776" r="17124" b="20209"/>
          <a:stretch/>
        </p:blipFill>
        <p:spPr>
          <a:xfrm>
            <a:off x="4648200" y="4343400"/>
            <a:ext cx="3307843" cy="415600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DCAE89D-6EAC-4DEC-95D4-908F19A51EE8}"/>
              </a:ext>
            </a:extLst>
          </p:cNvPr>
          <p:cNvGrpSpPr/>
          <p:nvPr/>
        </p:nvGrpSpPr>
        <p:grpSpPr>
          <a:xfrm>
            <a:off x="4565751" y="8991600"/>
            <a:ext cx="3670098" cy="533400"/>
            <a:chOff x="4038600" y="8839200"/>
            <a:chExt cx="3670098" cy="533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2DC8D5B-2F52-4FFF-941E-E0BD30A52476}"/>
                </a:ext>
              </a:extLst>
            </p:cNvPr>
            <p:cNvGrpSpPr/>
            <p:nvPr/>
          </p:nvGrpSpPr>
          <p:grpSpPr>
            <a:xfrm>
              <a:off x="4925261" y="8855252"/>
              <a:ext cx="2783437" cy="517348"/>
              <a:chOff x="5624901" y="8855252"/>
              <a:chExt cx="2783437" cy="517348"/>
            </a:xfrm>
          </p:grpSpPr>
          <p:sp>
            <p:nvSpPr>
              <p:cNvPr id="21" name="Прямоугольник: скругленные углы 2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4920019-5409-4571-9A93-3E0579B6F67E}"/>
                  </a:ext>
                </a:extLst>
              </p:cNvPr>
              <p:cNvSpPr/>
              <p:nvPr/>
            </p:nvSpPr>
            <p:spPr>
              <a:xfrm>
                <a:off x="5624901" y="8855252"/>
                <a:ext cx="1861252" cy="516250"/>
              </a:xfrm>
              <a:prstGeom prst="roundRect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ГЛАВНАЯ</a:t>
                </a:r>
              </a:p>
            </p:txBody>
          </p:sp>
          <p:sp>
            <p:nvSpPr>
              <p:cNvPr id="22" name="Управляющая кнопка: &quot;Вперед&quot; или &quot;Следующий&quot; 21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DF194C77-AE7B-47B2-9617-BC99501E1854}"/>
                  </a:ext>
                </a:extLst>
              </p:cNvPr>
              <p:cNvSpPr/>
              <p:nvPr/>
            </p:nvSpPr>
            <p:spPr>
              <a:xfrm>
                <a:off x="7582397" y="8855252"/>
                <a:ext cx="825941" cy="517348"/>
              </a:xfrm>
              <a:prstGeom prst="actionButtonForwardNex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E445793-C35B-4403-AC20-0B2B6A19767D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67200" y="4191000"/>
            <a:ext cx="4188583" cy="4572000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Святителя 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Чудотворца </a:t>
            </a:r>
          </a:p>
        </p:txBody>
      </p:sp>
    </p:spTree>
    <p:extLst>
      <p:ext uri="{BB962C8B-B14F-4D97-AF65-F5344CB8AC3E}">
        <p14:creationId xmlns:p14="http://schemas.microsoft.com/office/powerpoint/2010/main" val="34249232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152400"/>
            <a:ext cx="9281160" cy="1447800"/>
          </a:xfrm>
          <a:noFill/>
        </p:spPr>
        <p:txBody>
          <a:bodyPr>
            <a:normAutofit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соответствие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51963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51963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4400" y="4648200"/>
            <a:ext cx="3625495" cy="3765923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Великомученика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Стратилата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3" descr="1283276057_sv.-prep.-sergijj-radonezhskij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5" y="2209800"/>
            <a:ext cx="2160000" cy="301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1001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25" y="1066800"/>
            <a:ext cx="2160000" cy="277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lijah_proph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64" y="5836141"/>
            <a:ext cx="2160000" cy="287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93404835_33Nikola_s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160000" cy="299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3dbd9afd0c179425a05edaf634b12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4" y="5836141"/>
            <a:ext cx="2160000" cy="28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ot_40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10571" r="11336" b="12595"/>
          <a:stretch/>
        </p:blipFill>
        <p:spPr bwMode="auto">
          <a:xfrm>
            <a:off x="4947950" y="4191816"/>
            <a:ext cx="3221654" cy="407897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D361C08-A450-4956-A23C-1ED6CBE53F4E}"/>
              </a:ext>
            </a:extLst>
          </p:cNvPr>
          <p:cNvGrpSpPr/>
          <p:nvPr/>
        </p:nvGrpSpPr>
        <p:grpSpPr>
          <a:xfrm>
            <a:off x="5026844" y="8961491"/>
            <a:ext cx="2747913" cy="532302"/>
            <a:chOff x="4038600" y="8839200"/>
            <a:chExt cx="2747913" cy="53230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Прямоугольник: скругленные углы 20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EA0AA3-F595-45CB-B816-A55A57E4B0A5}"/>
                </a:ext>
              </a:extLst>
            </p:cNvPr>
            <p:cNvSpPr/>
            <p:nvPr/>
          </p:nvSpPr>
          <p:spPr>
            <a:xfrm>
              <a:off x="4925261" y="8855252"/>
              <a:ext cx="1861252" cy="516250"/>
            </a:xfrm>
            <a:prstGeom prst="roundRect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ГЛАВНАЯ</a:t>
              </a:r>
            </a:p>
          </p:txBody>
        </p:sp>
        <p:sp>
          <p:nvSpPr>
            <p:cNvPr id="20" name="Управляющая кнопка: &quot;Назад&quot; или &quot;Предыдущий&quot; 19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73F00D2-5ED3-4861-BA7D-FF45839B9EBE}"/>
                </a:ext>
              </a:extLst>
            </p:cNvPr>
            <p:cNvSpPr/>
            <p:nvPr/>
          </p:nvSpPr>
          <p:spPr>
            <a:xfrm>
              <a:off x="4038600" y="8839200"/>
              <a:ext cx="818017" cy="516250"/>
            </a:xfrm>
            <a:prstGeom prst="actionButtonBackPrevious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9628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преподобного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Сергия Радонежского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okzaly09.ru/images/city/staryy-oskol/cerkov-sergiya-radonezhsk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2910" r="11901" b="3302"/>
          <a:stretch/>
        </p:blipFill>
        <p:spPr bwMode="auto">
          <a:xfrm>
            <a:off x="4166883" y="1726910"/>
            <a:ext cx="4443718" cy="341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DBF6AA-3906-40A5-912D-1BF2B6DBFD02}"/>
              </a:ext>
            </a:extLst>
          </p:cNvPr>
          <p:cNvSpPr/>
          <p:nvPr/>
        </p:nvSpPr>
        <p:spPr>
          <a:xfrm>
            <a:off x="457200" y="5105400"/>
            <a:ext cx="1196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29 августа 2010 года, в день празднования Феодоровской Божией Матери, в микрорайоне Дубрава состоялось освящение храма в честь преподобного Сергия Радонежского.</a:t>
            </a:r>
          </a:p>
          <a:p>
            <a:pPr algn="just"/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При храме преподобного Сергия Радонежского создан Духовно-просветительский центр. Свои двери Центр распахнул 4 декабря 2010 года, в день празднования Введения во храм Пресвятой Богородицы.</a:t>
            </a:r>
          </a:p>
          <a:p>
            <a:pPr algn="just"/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  При Центре создана православная библиотека. Ее книжный фонд составляет сейчас 3500 книг православного содержания, не считая большого количества журналов и газет.</a:t>
            </a:r>
          </a:p>
        </p:txBody>
      </p:sp>
      <p:sp>
        <p:nvSpPr>
          <p:cNvPr id="8" name="Управляющая кнопка: &quot;Назад&quot; или &quot;Предыдущий&quot;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4B6CE2-3CC9-4C5F-9885-B3D978514C1A}"/>
              </a:ext>
            </a:extLst>
          </p:cNvPr>
          <p:cNvSpPr/>
          <p:nvPr/>
        </p:nvSpPr>
        <p:spPr>
          <a:xfrm>
            <a:off x="4572000" y="9008750"/>
            <a:ext cx="818017" cy="51625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B6CAC87-73D6-4933-973D-1FA4D8844976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41063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solidFill>
            <a:schemeClr val="bg1"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в честь иконы Божией Матери «Нечаянная радость»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38" y="1884088"/>
            <a:ext cx="2645664" cy="400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5" y="1842357"/>
            <a:ext cx="3012935" cy="401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19" y="1884088"/>
            <a:ext cx="3359920" cy="400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665BB8-0BBD-49DD-A99E-99317164904F}"/>
              </a:ext>
            </a:extLst>
          </p:cNvPr>
          <p:cNvSpPr/>
          <p:nvPr/>
        </p:nvSpPr>
        <p:spPr>
          <a:xfrm>
            <a:off x="152400" y="6192552"/>
            <a:ext cx="125105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Год основания – 2018. Храм при городской больнице №1. 14 мая 2017 года, в день престольного праздника, в стенах строящегося храма в честь иконы Божией Матери «Нечаянная радость» состоялся молебен.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14 мая 2018 г., в день престольного праздника храма в честь иконы Божией Матери «Нечаянная радость»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старооскольское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духовенство совершило в храме торжественную литургию.</a:t>
            </a:r>
          </a:p>
          <a:p>
            <a:pPr algn="just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Управляющая кнопка: возврат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9F71B71-C851-4240-AFE6-3E864C91D55D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67598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14478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в честь </a:t>
            </a:r>
            <a:b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святителя Луки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9" y="2096106"/>
            <a:ext cx="4614980" cy="289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4" y="5766428"/>
            <a:ext cx="4308626" cy="291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77" y="1945787"/>
            <a:ext cx="4593103" cy="304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98D984-1935-48F7-9BC9-39AE66ACC0F1}"/>
              </a:ext>
            </a:extLst>
          </p:cNvPr>
          <p:cNvSpPr/>
          <p:nvPr/>
        </p:nvSpPr>
        <p:spPr>
          <a:xfrm>
            <a:off x="4638477" y="5490782"/>
            <a:ext cx="7833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Год построения – 2016 Храм построен на территории 2-й городской больницы.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Святой архиепископ Лука (Войно-Ясенецкий) – доктор медицинских наук, профессор – сам был врачом, и его труд по гнойной хирургии до сих пор является классическим учебником для всех медицинских вузов.</a:t>
            </a:r>
          </a:p>
          <a:p>
            <a:pPr algn="just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Управляющая кнопка: возврат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15598A4-0849-4C2A-8BAD-DD96D8E4D2C8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549919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3560" y="76200"/>
            <a:ext cx="9281160" cy="2286000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Рождества Пророка, Предтечи и Крестителя Господня Иоанна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C1084-81AE-4DA1-BFBE-FEC223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19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C485F57-8C7C-40B5-82D6-97B4744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11" y="-138742"/>
            <a:ext cx="2363448" cy="325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9C0823-69C4-4580-8CB9-634046014854}"/>
              </a:ext>
            </a:extLst>
          </p:cNvPr>
          <p:cNvSpPr/>
          <p:nvPr/>
        </p:nvSpPr>
        <p:spPr>
          <a:xfrm>
            <a:off x="845819" y="6388311"/>
            <a:ext cx="11109960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10 июля 2009 г. храм в честь Рождества Пророка, Предтечи и Крестителя Господня Иоанна был освящен архиепископом Белгородским 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Старооскольским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Иоанном в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сослужении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благочинных 1 и 2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Старооскольских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округов, духовенства города. После освящения владыка провел в храме первую литургию.</a:t>
            </a:r>
          </a:p>
        </p:txBody>
      </p:sp>
      <p:pic>
        <p:nvPicPr>
          <p:cNvPr id="6" name="Рисунок 5" descr="Изображение выглядит как внешний, небо, дере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B673661-66F0-4AD8-876E-80FFC6330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23333" b="31334"/>
          <a:stretch/>
        </p:blipFill>
        <p:spPr>
          <a:xfrm>
            <a:off x="1371600" y="2438400"/>
            <a:ext cx="3048000" cy="37338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6FF1B9-FC3B-4E3A-8482-AFABFC99BB0C}"/>
              </a:ext>
            </a:extLst>
          </p:cNvPr>
          <p:cNvSpPr/>
          <p:nvPr/>
        </p:nvSpPr>
        <p:spPr>
          <a:xfrm>
            <a:off x="4933022" y="3200400"/>
            <a:ext cx="6897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Год основания – 2008. Освящение храма по времени совпало с знаменательным историческим событием – 300-летием Полтавской битвы. Русские войска в ней одержали победу над сильнейшей в Европе шведской армией.</a:t>
            </a:r>
          </a:p>
        </p:txBody>
      </p:sp>
      <p:sp>
        <p:nvSpPr>
          <p:cNvPr id="10" name="Управляющая кнопка: возврат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64C8A64-D4B4-4584-BCB2-305A4C96D232}"/>
              </a:ext>
            </a:extLst>
          </p:cNvPr>
          <p:cNvSpPr/>
          <p:nvPr/>
        </p:nvSpPr>
        <p:spPr>
          <a:xfrm>
            <a:off x="5530148" y="9008750"/>
            <a:ext cx="1861252" cy="51625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87789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4681</Words>
  <Application>Microsoft Office PowerPoint</Application>
  <PresentationFormat>A3 (297x420 мм)</PresentationFormat>
  <Paragraphs>316</Paragraphs>
  <Slides>52</Slides>
  <Notes>52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Open Sans</vt:lpstr>
      <vt:lpstr>Times New Roman</vt:lpstr>
      <vt:lpstr>Office Theme</vt:lpstr>
      <vt:lpstr>Презентация PowerPoint</vt:lpstr>
      <vt:lpstr>Утраченные храмы Старого Оскола</vt:lpstr>
      <vt:lpstr>Современные храмы Старого Оскола</vt:lpstr>
      <vt:lpstr>Современные храмы Старого Оскола</vt:lpstr>
      <vt:lpstr>Храм преподобного  Сергия Радонежского</vt:lpstr>
      <vt:lpstr>Храм преподобного  Сергия Радонежского</vt:lpstr>
      <vt:lpstr>Храм в честь иконы Божией Матери «Нечаянная радость»</vt:lpstr>
      <vt:lpstr>Храм в честь  святителя Луки</vt:lpstr>
      <vt:lpstr>Храм Рождества Пророка, Предтечи и Крестителя Господня Иоанна</vt:lpstr>
      <vt:lpstr>Храм во имя святого великомученика Феодора Стратилата</vt:lpstr>
      <vt:lpstr>Александро-Невский кафедральный собор</vt:lpstr>
      <vt:lpstr>Александро-Невский кафедральный собор</vt:lpstr>
      <vt:lpstr>Александро-Невский кафедральный собор</vt:lpstr>
      <vt:lpstr>Александро-Невский кафедральный собор</vt:lpstr>
      <vt:lpstr>Храм  Рождества Христова</vt:lpstr>
      <vt:lpstr>Храм  Рождества Христова</vt:lpstr>
      <vt:lpstr>Успенский храм</vt:lpstr>
      <vt:lpstr>Свято-Никольский храм</vt:lpstr>
      <vt:lpstr>Свято-Никольский храм</vt:lpstr>
      <vt:lpstr>Крестовоздвиженский  храм</vt:lpstr>
      <vt:lpstr>Крестовоздвиженский  храм</vt:lpstr>
      <vt:lpstr>Крестовоздвиженский  храм</vt:lpstr>
      <vt:lpstr>Вознесенский храм</vt:lpstr>
      <vt:lpstr>Вознесенский храм</vt:lpstr>
      <vt:lpstr>Вознесенский храм</vt:lpstr>
      <vt:lpstr>Вознесенский храм</vt:lpstr>
      <vt:lpstr>Ильинский храм</vt:lpstr>
      <vt:lpstr>Ильинский храм</vt:lpstr>
      <vt:lpstr>Крестильный храм святой равноапостольной княгини Ольги  и мученицы княжны Анастасии</vt:lpstr>
      <vt:lpstr>Крестильный храм святой равноапостольной княгини Ольги  и мученицы княжны Анастасии</vt:lpstr>
      <vt:lpstr>Благовещенско-Михайловский храм</vt:lpstr>
      <vt:lpstr>Казанско-Николаевский  храм</vt:lpstr>
      <vt:lpstr>Покровский храм</vt:lpstr>
      <vt:lpstr>Покровский храм</vt:lpstr>
      <vt:lpstr>Ахтырский храм</vt:lpstr>
      <vt:lpstr>Успенский храм</vt:lpstr>
      <vt:lpstr>Успенский храм</vt:lpstr>
      <vt:lpstr>Собор в честь  Богоявления Господня</vt:lpstr>
      <vt:lpstr>Собор в честь  Богоявления Господня</vt:lpstr>
      <vt:lpstr>Свято-Троицкий храм </vt:lpstr>
      <vt:lpstr>Свято-Троицкий храм 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Найди соответствие</vt:lpstr>
      <vt:lpstr>Найди соответствие</vt:lpstr>
      <vt:lpstr>Найди соответствие</vt:lpstr>
      <vt:lpstr>Найди соответствие</vt:lpstr>
      <vt:lpstr>Найди соответствие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Утраченные храмы Старого Оскола</dc:title>
  <dc:creator>Татьяна</dc:creator>
  <cp:lastModifiedBy>Жиленкова Анна Викторовна</cp:lastModifiedBy>
  <cp:revision>145</cp:revision>
  <cp:lastPrinted>2021-01-18T08:48:48Z</cp:lastPrinted>
  <dcterms:created xsi:type="dcterms:W3CDTF">2021-01-15T20:43:57Z</dcterms:created>
  <dcterms:modified xsi:type="dcterms:W3CDTF">2021-04-23T12:54:25Z</dcterms:modified>
</cp:coreProperties>
</file>