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3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5843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35844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5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6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7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84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35849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0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1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2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6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857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35858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9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0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1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862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35863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5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6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871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876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884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88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894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1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2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3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4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6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907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3590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0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1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912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3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4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6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7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8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9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0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1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2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3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4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6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7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8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9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0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1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2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3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4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6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7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8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9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940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35941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2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3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44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945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6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7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8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9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951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35952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53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54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55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95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35957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58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59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0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961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3596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5966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35967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8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69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70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971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2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3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4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5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6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7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8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79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0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1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2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3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4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5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86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987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35988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89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90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991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992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93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94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95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96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97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5998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35999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000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001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002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6003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04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05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012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36013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14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015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36016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17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18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19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0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1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2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3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4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5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6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7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8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29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30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31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32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033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36034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035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600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01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01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14406-8AC0-451B-8690-4B447A1F8F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AB0A0-7785-43DA-83A9-CC6CD1D08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9FB4-EE27-4596-A963-C1D1577CE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62E0-D807-411D-8DE1-B8A57EDF9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E0D5-F1F2-46BF-AC91-DBA9C7A4A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7927B-4579-4961-809A-EC679C9F2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53D2-5CA7-46FF-A219-AC9AC2E7E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42DD2-D2FF-4292-B553-25BA47761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0AB89-235D-41C4-92FE-8C374FA7D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6449-EB50-4673-A0F8-8A3587A59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67EA9-74DA-477E-B141-C956CA667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2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22530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22531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536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545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550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55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572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577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582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595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62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639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644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649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654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67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686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700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723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2720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2695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696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8D6893-BA2B-493A-91B6-57DA98185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slide" Target="slide7.xml"/><Relationship Id="rId18" Type="http://schemas.openxmlformats.org/officeDocument/2006/relationships/image" Target="../media/image10.gif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7.gif"/><Relationship Id="rId17" Type="http://schemas.openxmlformats.org/officeDocument/2006/relationships/slide" Target="slide9.xml"/><Relationship Id="rId2" Type="http://schemas.openxmlformats.org/officeDocument/2006/relationships/image" Target="../media/image2.png"/><Relationship Id="rId16" Type="http://schemas.openxmlformats.org/officeDocument/2006/relationships/image" Target="../media/image9.gif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slide" Target="slide6.xml"/><Relationship Id="rId24" Type="http://schemas.openxmlformats.org/officeDocument/2006/relationships/hyperlink" Target="file:///F:\&#1056;&#1040;&#1041;&#1054;&#1058;&#1040;\2020-2021\&#1089;&#1090;&#1080;&#1084;&#1091;&#1083;%20&#1079;&#1080;&#1084;&#1072;-&#1083;&#1077;&#1090;&#1086;\!it-&#1087;&#1087;&#1077;&#1076;&#1072;&#1075;&#1086;&#1075;%20&#1076;&#1086;%2023%20&#1072;&#1087;&#1088;&#1077;&#1083;&#1103;\&#1054;&#1087;&#1080;&#1089;&#1072;&#1085;&#1080;&#1077;%20&#1048;&#1055;%20&#1050;&#1086;&#1090;&#1086;&#1074;&#1072;,%20&#1055;&#1083;&#1086;&#1093;&#1086;&#1090;&#1085;&#1080;&#1082;&#1086;&#1074;&#1072;,%20&#1052;&#1080;&#1088;&#1086;&#1085;&#1077;&#1085;&#1082;&#1086;.docx" TargetMode="External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6.gif"/><Relationship Id="rId19" Type="http://schemas.openxmlformats.org/officeDocument/2006/relationships/slide" Target="slide10.xml"/><Relationship Id="rId4" Type="http://schemas.openxmlformats.org/officeDocument/2006/relationships/image" Target="../media/image3.gif"/><Relationship Id="rId9" Type="http://schemas.openxmlformats.org/officeDocument/2006/relationships/slide" Target="slide5.xml"/><Relationship Id="rId14" Type="http://schemas.openxmlformats.org/officeDocument/2006/relationships/image" Target="../media/image8.gif"/><Relationship Id="rId22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apps.org/display?v=poh74pppk20" TargetMode="External"/><Relationship Id="rId13" Type="http://schemas.openxmlformats.org/officeDocument/2006/relationships/image" Target="../media/image17.png"/><Relationship Id="rId3" Type="http://schemas.openxmlformats.org/officeDocument/2006/relationships/slide" Target="slide1.xml"/><Relationship Id="rId7" Type="http://schemas.openxmlformats.org/officeDocument/2006/relationships/hyperlink" Target="https://learningapps.org/display?v=pp4ppiwcn20" TargetMode="External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display?v=p56duanmj20" TargetMode="External"/><Relationship Id="rId11" Type="http://schemas.openxmlformats.org/officeDocument/2006/relationships/image" Target="../media/image15.png"/><Relationship Id="rId5" Type="http://schemas.openxmlformats.org/officeDocument/2006/relationships/hyperlink" Target="https://learningapps.org/display?v=phoogzre220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s://learningapps.org/display?v=pfkauinvn20" TargetMode="External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3786214" cy="1143000"/>
          </a:xfrm>
        </p:spPr>
        <p:txBody>
          <a:bodyPr/>
          <a:lstStyle/>
          <a:p>
            <a:r>
              <a:rPr lang="ru-RU" sz="2400" b="1" dirty="0">
                <a:latin typeface="Monotype Corsiva" pitchFamily="66" charset="0"/>
              </a:rPr>
              <a:t>ИНТЕРАКТИВНЫЙ ПЛАКАТ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««Разговор о классиках»»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 bwMode="auto">
          <a:xfrm>
            <a:off x="500034" y="2071678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 bwMode="auto">
          <a:xfrm>
            <a:off x="2214546" y="2071678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 bwMode="auto">
          <a:xfrm>
            <a:off x="3929058" y="2071678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 bwMode="auto">
          <a:xfrm>
            <a:off x="5643570" y="2071678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 bwMode="auto">
          <a:xfrm>
            <a:off x="7358082" y="2071678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 bwMode="auto">
          <a:xfrm>
            <a:off x="357158" y="4429132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 bwMode="auto">
          <a:xfrm>
            <a:off x="2071670" y="4429132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3786182" y="4429132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 bwMode="auto">
          <a:xfrm>
            <a:off x="5500694" y="4429132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 bwMode="auto">
          <a:xfrm>
            <a:off x="7215206" y="4429132"/>
            <a:ext cx="1500198" cy="178595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Рисунок 13" descr="—Pngtree—the book_3740004.png"/>
          <p:cNvPicPr>
            <a:picLocks noChangeAspect="1"/>
          </p:cNvPicPr>
          <p:nvPr/>
        </p:nvPicPr>
        <p:blipFill>
          <a:blip r:embed="rId2" cstate="print"/>
          <a:srcRect l="8695" t="6522" r="6522" b="13043"/>
          <a:stretch>
            <a:fillRect/>
          </a:stretch>
        </p:blipFill>
        <p:spPr>
          <a:xfrm>
            <a:off x="7643834" y="253918"/>
            <a:ext cx="1497282" cy="1420498"/>
          </a:xfrm>
          <a:prstGeom prst="rect">
            <a:avLst/>
          </a:prstGeom>
        </p:spPr>
      </p:pic>
      <p:pic>
        <p:nvPicPr>
          <p:cNvPr id="1026" name="Picture 2" descr="http://www.vseportrety.ru/brodskiy-rz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729" y="2143116"/>
            <a:ext cx="1231627" cy="1621628"/>
          </a:xfrm>
          <a:prstGeom prst="rect">
            <a:avLst/>
          </a:prstGeom>
          <a:noFill/>
        </p:spPr>
      </p:pic>
      <p:pic>
        <p:nvPicPr>
          <p:cNvPr id="1028" name="Picture 4" descr="http://www.vseportrety.ru/blok-rz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2143116"/>
            <a:ext cx="1214446" cy="1643074"/>
          </a:xfrm>
          <a:prstGeom prst="rect">
            <a:avLst/>
          </a:prstGeom>
          <a:noFill/>
        </p:spPr>
      </p:pic>
      <p:pic>
        <p:nvPicPr>
          <p:cNvPr id="1030" name="Picture 6" descr="http://www.vseportrety.ru/bunin-rz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4" y="2143116"/>
            <a:ext cx="1214446" cy="1678957"/>
          </a:xfrm>
          <a:prstGeom prst="rect">
            <a:avLst/>
          </a:prstGeom>
          <a:noFill/>
        </p:spPr>
      </p:pic>
      <p:pic>
        <p:nvPicPr>
          <p:cNvPr id="1032" name="Picture 8" descr="http://www.vseportrety.ru/esenin-rz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2143116"/>
            <a:ext cx="1214446" cy="1678957"/>
          </a:xfrm>
          <a:prstGeom prst="rect">
            <a:avLst/>
          </a:prstGeom>
          <a:noFill/>
        </p:spPr>
      </p:pic>
      <p:pic>
        <p:nvPicPr>
          <p:cNvPr id="1034" name="Picture 10" descr="http://www.vseportrety.ru/kuprin-rz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00958" y="2143116"/>
            <a:ext cx="1214446" cy="1678958"/>
          </a:xfrm>
          <a:prstGeom prst="rect">
            <a:avLst/>
          </a:prstGeom>
          <a:noFill/>
        </p:spPr>
      </p:pic>
      <p:pic>
        <p:nvPicPr>
          <p:cNvPr id="1036" name="Picture 12" descr="http://www.vseportrety.ru/pasternak-rz.gif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34" y="4464686"/>
            <a:ext cx="1214446" cy="1678958"/>
          </a:xfrm>
          <a:prstGeom prst="rect">
            <a:avLst/>
          </a:prstGeom>
          <a:noFill/>
        </p:spPr>
      </p:pic>
      <p:pic>
        <p:nvPicPr>
          <p:cNvPr id="1038" name="Picture 14" descr="http://www.vseportrety.ru/fetpisatal-rz.gif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14546" y="4464686"/>
            <a:ext cx="1214446" cy="1678958"/>
          </a:xfrm>
          <a:prstGeom prst="rect">
            <a:avLst/>
          </a:prstGeom>
          <a:noFill/>
        </p:spPr>
      </p:pic>
      <p:pic>
        <p:nvPicPr>
          <p:cNvPr id="1040" name="Picture 16" descr="http://www.vseportrety.ru/chechov-rz.gif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929058" y="4500590"/>
            <a:ext cx="1188476" cy="1643054"/>
          </a:xfrm>
          <a:prstGeom prst="rect">
            <a:avLst/>
          </a:prstGeom>
          <a:noFill/>
        </p:spPr>
      </p:pic>
      <p:pic>
        <p:nvPicPr>
          <p:cNvPr id="1042" name="Picture 18" descr="https://nacion.ru/assets/i/ai/4/7/7/i/3279057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54611" y="4500594"/>
            <a:ext cx="1203405" cy="1643050"/>
          </a:xfrm>
          <a:prstGeom prst="rect">
            <a:avLst/>
          </a:prstGeom>
          <a:noFill/>
        </p:spPr>
      </p:pic>
      <p:pic>
        <p:nvPicPr>
          <p:cNvPr id="1044" name="Picture 20" descr="https://dvina29.ru/wp-content/uploads/2017/12/arh49_17_25_6b76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365310" y="4500570"/>
            <a:ext cx="1278656" cy="164307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28596" y="378619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Бродский И.А.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7026" y="378619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Блок   А.А.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0496" y="378619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Бунин  И.А.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0851" y="378619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Есенин С.А.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58082" y="378619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Куприн А.И.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20" y="6143644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Пастернак  Б.Л.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59873" y="614364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Фет А.А.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17583" y="614364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Чехов А.П.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6380" y="6143644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Твардовский А.Т.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86644" y="6143644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Абрамов Ф.А.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4" name="Прямоугольник с двумя вырезанными противолежащими углами 33">
            <a:hlinkClick r:id="rId23" action="ppaction://hlinksldjump"/>
          </p:cNvPr>
          <p:cNvSpPr/>
          <p:nvPr/>
        </p:nvSpPr>
        <p:spPr>
          <a:xfrm>
            <a:off x="5572132" y="500042"/>
            <a:ext cx="2071702" cy="1071570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  <a:hlinkClick r:id="rId23" action="ppaction://hlinksldjump"/>
              </a:rPr>
              <a:t>ПРОВЕРЬ СВОИ ЗНАНИЯ!</a:t>
            </a: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5" name="Управляющая кнопка: сведения 34">
            <a:hlinkClick r:id="rId24" action="ppaction://hlinkfile" highlightClick="1"/>
          </p:cNvPr>
          <p:cNvSpPr/>
          <p:nvPr/>
        </p:nvSpPr>
        <p:spPr>
          <a:xfrm>
            <a:off x="642910" y="797936"/>
            <a:ext cx="857256" cy="773676"/>
          </a:xfrm>
          <a:prstGeom prst="actionButtonInform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57158" y="42860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Описание ИП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Твардовский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 Александр </a:t>
            </a:r>
            <a:r>
              <a:rPr lang="ru-RU" sz="3600" b="1" dirty="0" err="1" smtClean="0">
                <a:latin typeface="Monotype Corsiva" pitchFamily="66" charset="0"/>
              </a:rPr>
              <a:t>Трифонович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21 июня 1910 г.-</a:t>
            </a:r>
          </a:p>
          <a:p>
            <a:pPr algn="ctr"/>
            <a:r>
              <a:rPr lang="ru-RU" sz="2400" b="1" dirty="0" smtClean="0"/>
              <a:t> 18 декабря 1971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С 14-летнего возраста этот поэт начал отправлять собственные творения в разнообразные смоленские газеты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Главное произведение писателя с названием «Василий Теркин» было создано в годы Второй мировой войны.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своих поэмах Александр </a:t>
            </a:r>
            <a:r>
              <a:rPr lang="ru-RU" sz="1200" dirty="0" err="1" smtClean="0"/>
              <a:t>Трифонович</a:t>
            </a:r>
            <a:r>
              <a:rPr lang="ru-RU" sz="1200" dirty="0" smtClean="0"/>
              <a:t> Твардовский высказывал собственное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На протяжении 40 лет писатель прожил лишь с одной-единственной женщиной, которую звали Мария Илларионовна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У Твардовского было 2 дочери. Их звали Ольга и Валентина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Жажда справедливости была присуща Твардовскому.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Еще, будучи неграмотным и не умея писать, Твардовский сочинял стихи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Александр </a:t>
            </a:r>
            <a:r>
              <a:rPr lang="ru-RU" sz="1200" dirty="0" err="1" smtClean="0"/>
              <a:t>Трифонович</a:t>
            </a:r>
            <a:r>
              <a:rPr lang="ru-RU" sz="1200" dirty="0" smtClean="0"/>
              <a:t> Твардовский считался активным комсомольцем на селе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С войны Твардовский возвратился не один, а со своим другом «Василием Теркиным».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«Василий Теркин»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«Дом у дороги»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«За далью-даль»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«Страна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Муравия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«По праву памяти»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«Армейский сапожник»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«Баллада о товарище»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«Большое лето»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Сборники стихов: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«Дорога»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«Загорье»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«Сельская хроника»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18" descr="https://nacion.ru/assets/i/ai/4/7/7/i/3279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428892" cy="3316248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285852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Абрамов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Федор  Александрович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29 февраля 1920 г.-</a:t>
            </a:r>
          </a:p>
          <a:p>
            <a:pPr algn="ctr"/>
            <a:r>
              <a:rPr lang="ru-RU" sz="2400" b="1" dirty="0" smtClean="0"/>
              <a:t> 14 мая 1983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1962 году Абрамов решил уйти из университета и полностью посвятить себя профессиональной писательской работе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Благодаря своим сочинениям, писатель  выступает на съездах писателей, дает интервью газетам и телевиденью, публикуется в сборниках и периодических изданиях. Федор Абрамов издается также за рубежом, а его произведения изучаются в зарубежных учебных высших заведениях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Писателя наградили «званием» писателя – деревенщика за то, что его произведения в основном посвящали людям села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период с 17 апреля 1943 года — 2 октября 1945 года он был на службе контрразведки СМЕРШ, военного Беломорского округа. Сначала у  него была должность помощника оперуполномоченного резерва, потом следователя и старшего следователя отдела контрразведки.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«В Питер за сарафаном»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«Старухи» 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«О чем плачут лошади»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«Из колена </a:t>
            </a:r>
            <a:r>
              <a:rPr lang="ru-RU" dirty="0" err="1" smtClean="0"/>
              <a:t>Аввакумова</a:t>
            </a:r>
            <a:r>
              <a:rPr lang="ru-RU" dirty="0" smtClean="0"/>
              <a:t>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«Куст рукотворный»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«Слон голубоглазый» 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«Слон голубоглазый»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«Однажды осенью» 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«Дела российские...»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«Валенки» 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«Последний старик деревни»</a:t>
            </a:r>
          </a:p>
          <a:p>
            <a:pPr marL="342900" indent="-342900" algn="ctr">
              <a:buAutoNum type="arabicPeriod"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20" descr="https://dvina29.ru/wp-content/uploads/2017/12/arh49_17_25_6b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71678"/>
            <a:ext cx="2501718" cy="3214710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357290" y="5572140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—Pngtree—the book_3740004.png"/>
          <p:cNvPicPr>
            <a:picLocks noChangeAspect="1"/>
          </p:cNvPicPr>
          <p:nvPr/>
        </p:nvPicPr>
        <p:blipFill>
          <a:blip r:embed="rId2" cstate="print"/>
          <a:srcRect l="8695" t="6522" r="6522" b="13043"/>
          <a:stretch>
            <a:fillRect/>
          </a:stretch>
        </p:blipFill>
        <p:spPr>
          <a:xfrm>
            <a:off x="7623610" y="176466"/>
            <a:ext cx="1451309" cy="137688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28596" y="548680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ПРОВЕРЬ СВОИ  ЗНАНИЯ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8" name="Управляющая кнопка: домой 37">
            <a:hlinkClick r:id="rId3" action="ppaction://hlinksldjump" highlightClick="1"/>
          </p:cNvPr>
          <p:cNvSpPr/>
          <p:nvPr/>
        </p:nvSpPr>
        <p:spPr>
          <a:xfrm>
            <a:off x="357158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с двумя вырезанными противолежащими углами 38"/>
          <p:cNvSpPr/>
          <p:nvPr/>
        </p:nvSpPr>
        <p:spPr>
          <a:xfrm>
            <a:off x="1214414" y="1571612"/>
            <a:ext cx="3071834" cy="1357322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«Любимые строчки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»</a:t>
            </a:r>
          </a:p>
          <a:p>
            <a:pPr algn="ctr"/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  <a:p>
            <a:pPr algn="ctr"/>
            <a:r>
              <a:rPr lang="en-US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https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://</a:t>
            </a:r>
            <a:r>
              <a:rPr lang="en-US" sz="12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learningapps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.</a:t>
            </a:r>
            <a:r>
              <a:rPr lang="en-US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org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/</a:t>
            </a:r>
            <a:r>
              <a:rPr lang="en-US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display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?</a:t>
            </a:r>
            <a:r>
              <a:rPr lang="en-US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v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=</a:t>
            </a:r>
            <a:r>
              <a:rPr lang="en-US" sz="12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pfkauinvn</a:t>
            </a:r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20</a:t>
            </a: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0" name="Прямоугольник с двумя вырезанными противолежащими углами 39"/>
          <p:cNvSpPr/>
          <p:nvPr/>
        </p:nvSpPr>
        <p:spPr>
          <a:xfrm>
            <a:off x="5643570" y="1643050"/>
            <a:ext cx="3000396" cy="1285884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«Чехов гениальный драматург»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  <a:p>
            <a:pPr algn="ctr"/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/>
              </a:rPr>
              <a:t>https://learningapps.org/display?v=phoogzre220</a:t>
            </a: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2" name="Прямоугольник с двумя вырезанными противолежащими углами 41"/>
          <p:cNvSpPr/>
          <p:nvPr/>
        </p:nvSpPr>
        <p:spPr>
          <a:xfrm>
            <a:off x="1232110" y="3214685"/>
            <a:ext cx="3071834" cy="122242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«Писатели-юбиляры»</a:t>
            </a:r>
          </a:p>
          <a:p>
            <a:pPr algn="ctr"/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6"/>
              </a:rPr>
              <a:t>https://learningapps.org/display?v=p56duanmj20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3" name="Прямоугольник с двумя вырезанными противолежащими углами 42"/>
          <p:cNvSpPr/>
          <p:nvPr/>
        </p:nvSpPr>
        <p:spPr>
          <a:xfrm>
            <a:off x="5643570" y="3214685"/>
            <a:ext cx="3071834" cy="1222425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«Творчество без границ»</a:t>
            </a:r>
          </a:p>
          <a:p>
            <a:pPr algn="ctr"/>
            <a:r>
              <a:rPr lang="ru-RU" sz="1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7"/>
              </a:rPr>
              <a:t>https</a:t>
            </a:r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7"/>
              </a:rPr>
              <a:t>://learningapps.org/display?v=pp4ppiwcn20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4" name="Прямоугольник с двумя вырезанными противолежащими углами 43"/>
          <p:cNvSpPr/>
          <p:nvPr/>
        </p:nvSpPr>
        <p:spPr>
          <a:xfrm>
            <a:off x="3571868" y="4714884"/>
            <a:ext cx="3000396" cy="1162388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«Кроссворд»</a:t>
            </a:r>
          </a:p>
          <a:p>
            <a:pPr algn="ctr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  <a:p>
            <a:pPr lvl="0"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8"/>
              </a:rPr>
              <a:t>https://learningapps.org/display?v=poh74pppk20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3" name="Picture 2" descr="D:\КОТОВА 2020-2021\конкурсы проф мастерства\читаем классику до 25 нояб\чехов гениальный драматург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1617058"/>
            <a:ext cx="1123936" cy="1123936"/>
          </a:xfrm>
          <a:prstGeom prst="rect">
            <a:avLst/>
          </a:prstGeom>
          <a:noFill/>
        </p:spPr>
      </p:pic>
      <p:pic>
        <p:nvPicPr>
          <p:cNvPr id="1027" name="Picture 3" descr="D:\КОТОВА 2020-2021\конкурсы проф мастерства\читаем классику до 25 нояб\любимые строчки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289" y="1554098"/>
            <a:ext cx="1154821" cy="1154821"/>
          </a:xfrm>
          <a:prstGeom prst="rect">
            <a:avLst/>
          </a:prstGeom>
          <a:noFill/>
        </p:spPr>
      </p:pic>
      <p:pic>
        <p:nvPicPr>
          <p:cNvPr id="12" name="Рисунок 11" descr="https://learningapps.org/qrcode.php?id=p56duanmj20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7" y="3182380"/>
            <a:ext cx="1133803" cy="1087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learningapps.org/qrcode.php?id=pp4ppiwcn2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3182380"/>
            <a:ext cx="1143008" cy="1138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s://learningapps.org/qrcode.php?id=poh74pppk2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986" y="4686530"/>
            <a:ext cx="1236881" cy="1162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1682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Источники информации:</a:t>
            </a:r>
          </a:p>
          <a:p>
            <a:endParaRPr lang="ru-RU" dirty="0"/>
          </a:p>
          <a:p>
            <a:endParaRPr lang="ru-RU" sz="2800" dirty="0" smtClean="0"/>
          </a:p>
          <a:p>
            <a:r>
              <a:rPr lang="ru-RU" sz="2800" dirty="0" smtClean="0"/>
              <a:t>1.https</a:t>
            </a:r>
            <a:r>
              <a:rPr lang="ru-RU" sz="2800" dirty="0"/>
              <a:t>://learningapps.org</a:t>
            </a:r>
            <a:r>
              <a:rPr lang="ru-RU" sz="2800" dirty="0" smtClean="0"/>
              <a:t>/</a:t>
            </a:r>
          </a:p>
          <a:p>
            <a:endParaRPr lang="ru-RU" sz="2800" dirty="0"/>
          </a:p>
          <a:p>
            <a:r>
              <a:rPr lang="ru-RU" sz="2800" dirty="0" smtClean="0"/>
              <a:t>2.https</a:t>
            </a:r>
            <a:r>
              <a:rPr lang="ru-RU" sz="2800" dirty="0"/>
              <a:t>://lit-classic.ru/biography.php</a:t>
            </a:r>
          </a:p>
        </p:txBody>
      </p:sp>
      <p:pic>
        <p:nvPicPr>
          <p:cNvPr id="3" name="Рисунок 2" descr="—Pngtree—the book_3740004.png"/>
          <p:cNvPicPr>
            <a:picLocks noChangeAspect="1"/>
          </p:cNvPicPr>
          <p:nvPr/>
        </p:nvPicPr>
        <p:blipFill>
          <a:blip r:embed="rId2" cstate="print"/>
          <a:srcRect l="8695" t="6522" r="6522" b="13043"/>
          <a:stretch>
            <a:fillRect/>
          </a:stretch>
        </p:blipFill>
        <p:spPr>
          <a:xfrm>
            <a:off x="5004048" y="2852936"/>
            <a:ext cx="4105712" cy="38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5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71668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Бродский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Иосиф Александрович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4" name="Picture 2" descr="http://www.vseportrety.ru/brodskiy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276" y="2071678"/>
            <a:ext cx="2550088" cy="3357586"/>
          </a:xfrm>
          <a:prstGeom prst="rect">
            <a:avLst/>
          </a:prstGeom>
          <a:noFill/>
        </p:spPr>
      </p:pic>
      <p:sp>
        <p:nvSpPr>
          <p:cNvPr id="5" name="Загнутый угол 4"/>
          <p:cNvSpPr/>
          <p:nvPr/>
        </p:nvSpPr>
        <p:spPr bwMode="auto">
          <a:xfrm>
            <a:off x="4357718" y="1000108"/>
            <a:ext cx="4714876" cy="57150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24 мая 1940 г. - 28 января 1996 г.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50059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dirty="0" smtClean="0"/>
              <a:t>Бродский известен не только проницательными стихотворениями, но и необычными эссе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dirty="0" smtClean="0"/>
              <a:t>Стихи Бродский начал писать в восемнадцать лет, но есть несколько стихотворений, датированных 1956-1957 годами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dirty="0" smtClean="0"/>
              <a:t>«Баллада о маленьком буксире» было первым изданным стихотворением Бродского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dirty="0" smtClean="0"/>
              <a:t>В 1987 г. Иосиф Бродский удостоился Нобелевской премии по литературе. Через 2 года его поэтические сборники начали активно публиковать в СССР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300" dirty="0" smtClean="0"/>
              <a:t>В 1960 году поэт впервые выступил перед широкой публикой – он прочел со сцены Дворца культуры свой стих «Еврейское кладбище», и разразился скандал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50059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ТВОРЧЕСТВО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«Я вас любил…»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«Я всегда твердил, что судьба игра»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«От окраины к центру»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«Пилигримы»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«Воротишься на Родину. Ну что ж..»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«Рождественский романс»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</a:t>
            </a:r>
            <a:r>
              <a:rPr lang="en-US" sz="1600" dirty="0" err="1" smtClean="0"/>
              <a:t>Postscriptum</a:t>
            </a:r>
            <a:r>
              <a:rPr lang="ru-RU" sz="1600" dirty="0" smtClean="0"/>
              <a:t>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«Проплывают облака»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«Одиночество»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 smtClean="0"/>
              <a:t>«Не выходи из комнаты»</a:t>
            </a: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1214414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Блок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Александр Александрович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28 ноября 1880 г. - </a:t>
            </a:r>
          </a:p>
          <a:p>
            <a:pPr algn="ctr"/>
            <a:r>
              <a:rPr lang="ru-RU" sz="2400" b="1" dirty="0" smtClean="0"/>
              <a:t>7 августа 1921 г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50059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Александр Блок - признанный поэт Серебряного века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Первые стихи Александр начал сочинять, когда ему было всего 5 лет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11 лет Блок посвящал цикл своих стихотворений маме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Огромное влияние на творчество Блока оказал известный отечественный философ В.Соловьев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Поэма «Двенадцать» получила огромную популярность у рабочего класса и военных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Последнее выступление Блока, представляющего свои стихи, состоялось за два месяца до его смерти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Первая книга Александра Блока – «Стихи о прекрасной даме»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9 лет Александр Блок выпускал журнал с названием «Корабль»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Александр Блок интересовался детской литературой, а поэтому он писал много стихов именно для детей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50059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«Ночь, улица, фонарь, аптека»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 «Незнакомка»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«Скифы»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«Девушка пела в церковном хоре»</a:t>
            </a:r>
          </a:p>
          <a:p>
            <a:pPr marL="342900" indent="-342900" algn="ctr">
              <a:buAutoNum type="arabicPeriod"/>
            </a:pPr>
            <a:r>
              <a:rPr lang="ru-RU" sz="1300" dirty="0" err="1" smtClean="0"/>
              <a:t>Подцикл</a:t>
            </a:r>
            <a:r>
              <a:rPr lang="ru-RU" sz="1300" dirty="0" smtClean="0"/>
              <a:t> «На поле Куликовом»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«На железной дороге»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«Как тяжко мертвецу среди людей…»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«Россия»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«Летний вечер»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«О доблестях, о подвигах, о славе…»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«Предчувствую тебя, года проходят мимо..»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«Двенадцать» (поэма)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«Как мучительно думать о счастье былом»</a:t>
            </a:r>
          </a:p>
          <a:p>
            <a:pPr marL="342900" indent="-342900" algn="ctr">
              <a:buAutoNum type="arabicPeriod"/>
            </a:pPr>
            <a:r>
              <a:rPr lang="ru-RU" sz="1300" dirty="0" smtClean="0"/>
              <a:t>«Мне страшно с тобою встречаться»</a:t>
            </a:r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4" descr="http://www.vseportrety.ru/blok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92689"/>
            <a:ext cx="2571768" cy="3479451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1357290" y="5857892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Бунин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Иван Алексеевич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22 октября 1870 г.-</a:t>
            </a:r>
          </a:p>
          <a:p>
            <a:pPr algn="ctr"/>
            <a:r>
              <a:rPr lang="ru-RU" sz="2400" b="1" dirty="0" smtClean="0"/>
              <a:t> 8 ноября 1953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1933 г. Иван Бунин удостоился Нобелевской премии по литературе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Первый поэтический сборник Иван Бунин опубликовал в 21-летнем возрасте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Множество литературных критиков негативно отнеслись к сборнику Ивана Бунина «Темные аллеи»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У литератора наблюдалось необъяснимое отвращение к букве «</a:t>
            </a:r>
            <a:r>
              <a:rPr lang="ru-RU" sz="1200" dirty="0" err="1" smtClean="0"/>
              <a:t>ф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Любопытно, что родственником Бунина был известный русский поэт Василий Жуковский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Бунин имел разносторонние способности. Он был и писателем, и поэтом, и прозаиком, и переводчиком, и критиком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15-ем возрасте Бунин написал первый роман, который назвал «Увлечение», но ни одна редакция не согласилась принять этот труд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Укрепить позиции поэта в литературе помог Чехов, направивший книгу Бунина на соискание Пушкинской премии.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«Темные аллеи»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«Окаянные дни»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«Легкое дыхание»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«Господин из Сан-Франциско»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</a:t>
            </a:r>
            <a:r>
              <a:rPr lang="ru-RU" dirty="0" err="1" smtClean="0"/>
              <a:t>Холоджая</a:t>
            </a:r>
            <a:r>
              <a:rPr lang="ru-RU" dirty="0" smtClean="0"/>
              <a:t> осень»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«Жизнь Арсеньева»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«Митина Любовь»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«Солнечный удар»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«Грамматика любви»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«Антоновские яблоки»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«Чистый понедельник»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«Поздний час»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«Ворон»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«Часовня»</a:t>
            </a: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6" descr="http://www.vseportrety.ru/bunin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428892" cy="3357914"/>
          </a:xfrm>
          <a:prstGeom prst="rect">
            <a:avLst/>
          </a:prstGeom>
          <a:noFill/>
        </p:spPr>
      </p:pic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1357290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Есенин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Сергей Александрович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21 сентября 1895 г.-</a:t>
            </a:r>
          </a:p>
          <a:p>
            <a:pPr algn="ctr"/>
            <a:r>
              <a:rPr lang="ru-RU" sz="2400" b="1" dirty="0" smtClean="0"/>
              <a:t> 28 декабря 1925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ИНТЕРЕСНЫЕ ФАКТЫ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Детство Есенина прошло в доме Федора и Натальи Титовых — родителей Татьяны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Параллельно с учебой Есенин работал в типографии, где сблизился с поэтами-самоучками крестьянского происхождения, которые входили в объединение под названием </a:t>
            </a:r>
            <a:r>
              <a:rPr lang="ru-RU" sz="1200" dirty="0" err="1" smtClean="0"/>
              <a:t>Суриковский</a:t>
            </a:r>
            <a:r>
              <a:rPr lang="ru-RU" sz="1200" dirty="0" smtClean="0"/>
              <a:t> кружок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Сергей Есенин в 1915 году перебрался в Петроград, где познакомился с А. Блоком и другими ведущими поэтами эпохи. Он использует образ крестьянского поэта, а в его творчестве прослеживаются такие характерные черты: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Образ крестьянской Руси как утраченного рая.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Использование автобиографических и исповедальных мотивов в произведениях. По воспоминаниям современников, Есенин одновременно винил себя за отрыв от крестьянского быта и ненавидел его. </a:t>
            </a:r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1. «Собаке Качалова»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2. «Мой путь»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3. «В этом мире я только прохожий…»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(сестре Шуре)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4. «Шаганэ ты моя, Шаганэ…»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5. «Письмо от матери»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6. «Письмо матери»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7. «Письмо к женщине»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8. «Отговорила роща золотая…»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9. «Ответ»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10. «Заметался пожар голубой…»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8" descr="http://www.vseportrety.ru/esenin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44026"/>
            <a:ext cx="2500330" cy="3456676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1285852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Куприн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Александр Иванович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26 августа 1870 г.-</a:t>
            </a:r>
          </a:p>
          <a:p>
            <a:pPr algn="ctr"/>
            <a:r>
              <a:rPr lang="ru-RU" sz="2400" b="1" dirty="0" smtClean="0"/>
              <a:t> 25 августа 1938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Как известно из краткой биографии Куприна, у него были татарские корни. Находясь на пике славы, он всячески подчёркивал своё татарское происхождение, и часто носил на публике национальные татарские наряды, надевая тюбетейку и халат.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У писателя было невероятно чуткое обоняние. Однажды на светском мероприятии французский парфюмер предложил ему определить все компоненты духов по запаху, с чем Александр Иванович, изумив всех присутствующих, легко справился.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Первым его литературным опытом были стихи, написанные ещё в юности. Правда, их писатель так и не опубликовал.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Первая публикация Александра Куприна состоялась, когда ему было 19 лет. Именно тогда в одном из российских журналов был напечатан его рассказ “Последний дебют”.</a:t>
            </a:r>
          </a:p>
          <a:p>
            <a:pPr algn="just">
              <a:buFont typeface="Wingdings" pitchFamily="2" charset="2"/>
              <a:buChar char="ü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«Уточкин»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«В клетке зверя»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«Жрец»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«Над землей»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«Чудесный доктор»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«Гранатовый браслет»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«Сказка о затоптанном цветке»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«Лазурные берега»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«Собачье счастье»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«Четверо нищих»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«Поединок»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«Счастье»</a:t>
            </a:r>
          </a:p>
          <a:p>
            <a:pPr marL="342900" indent="-342900" algn="ctr">
              <a:buFontTx/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10" descr="http://www.vseportrety.ru/kuprin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500330" cy="3456678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285852" y="5857892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Пастернак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Борис Леонидович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10 февраля 1890 г.-</a:t>
            </a:r>
          </a:p>
          <a:p>
            <a:pPr algn="ctr"/>
            <a:r>
              <a:rPr lang="ru-RU" sz="2400" b="1" dirty="0" smtClean="0"/>
              <a:t> 30 мая 1960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 Ничуть не меньше, чем поэт, Борис Леонидович был известен в качестве переводчика. Переводы для Пастернака были </a:t>
            </a:r>
            <a:r>
              <a:rPr lang="ru-RU" sz="1200" dirty="0" err="1" smtClean="0"/>
              <a:t>самодостаточными</a:t>
            </a:r>
            <a:r>
              <a:rPr lang="ru-RU" sz="1200" dirty="0" smtClean="0"/>
              <a:t> произведениями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Борис Пастернак – автор переводов большинства трагедий Шекспира, считающихся сейчас классическими. Он также переводил произведения Гете, Китса, Шелли, Петефи, Верлена.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 Будущий классик литературы родился в московской творческой семье – его отец был членом академии художеств, а мать играла на фортепиано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 Пастернак родился в еврейской семье. Родители Пастернака считались приверженцами иудаизма, а их сын позднее стал христианином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Сергею Есенину не нравилось творчество Бориса Леонидовича Пастернака, а поэтому на почве разногласий у них произошла драка</a:t>
            </a:r>
          </a:p>
          <a:p>
            <a:pPr algn="just"/>
            <a:endParaRPr lang="ru-RU" sz="1200" dirty="0" smtClean="0"/>
          </a:p>
          <a:p>
            <a:pPr algn="just">
              <a:buFont typeface="Wingdings" pitchFamily="2" charset="2"/>
              <a:buChar char="ü"/>
            </a:pPr>
            <a:endParaRPr lang="ru-RU" sz="1200" dirty="0" smtClean="0"/>
          </a:p>
          <a:p>
            <a:pPr algn="just">
              <a:buFont typeface="Wingdings" pitchFamily="2" charset="2"/>
              <a:buChar char="ü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«Близнец в тучах»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«Детство Люверс»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«Второе рождение»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«На ранних поездах, впервые – в 1943 году»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Стихи: 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«Зимняя ночь»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«Никого не будет в доме»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«Снег идет»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«Золотая осень»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«Нежность»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12" descr="http://www.vseportrety.ru/pasternak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480327" cy="3429024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428728" y="5786454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Фет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Афанасий Афанасьевич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5 декабря 1820 г.-</a:t>
            </a:r>
          </a:p>
          <a:p>
            <a:pPr algn="ctr"/>
            <a:r>
              <a:rPr lang="ru-RU" sz="2400" b="1" dirty="0" smtClean="0"/>
              <a:t> 3 декабря 1892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Первые 14 и последние 19 лет своей жизни Афанасий Афанасьевич Фет официально имел фамилию </a:t>
            </a:r>
            <a:r>
              <a:rPr lang="ru-RU" sz="1200" dirty="0" err="1" smtClean="0"/>
              <a:t>Шеншин</a:t>
            </a:r>
            <a:endParaRPr lang="ru-RU" sz="12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В 1820 году Афанасий был усыновлен известным дворянином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Афанасий Афанасьевич Фет – это поэт-лирик, переводчик, мемуарист немецкого происхождения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</a:rPr>
              <a:t>В конце 19-ого века поэзия Фета начала публиковаться в сборнике «Лирический пантеон»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Для того чтобы вернуть свой титул, Афанасий Афанасьевич Фет был вынужден пойти на службу унтер-офицером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Некоторые произведения этого поэта легли в основу множества романсов. Об этом свидетельствует биография Фета. Интересные факты о данной личности дают много новых знаний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/>
              <a:t>Афанасий Афанасьевич Фет открыл конный завод, а также больницу для бедных крестьян.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«Бал»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«Воздушный город»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«Ель рукавом мне тропинку завесила…»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«Еще майская ночь»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«Заря прощается с землею…»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«Зреет рожь над жаркой нивой…»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«Ивы и березы»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«К жаворонку»</a:t>
            </a:r>
          </a:p>
          <a:p>
            <a:pPr marL="342900" indent="-342900" algn="ctr"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«К памятнику Пушкина 26 мая 1880 года («Исполнилось твое пророческое слово…»)</a:t>
            </a: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14" descr="http://www.vseportrety.ru/fetpisatal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2428892" cy="3357916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428728" y="5715016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71480"/>
            <a:ext cx="7772400" cy="1143000"/>
          </a:xfrm>
        </p:spPr>
        <p:txBody>
          <a:bodyPr/>
          <a:lstStyle/>
          <a:p>
            <a:r>
              <a:rPr lang="ru-RU" sz="3600" b="1" dirty="0" smtClean="0">
                <a:latin typeface="Monotype Corsiva" pitchFamily="66" charset="0"/>
              </a:rPr>
              <a:t>Чехов 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dirty="0" smtClean="0">
                <a:latin typeface="Monotype Corsiva" pitchFamily="66" charset="0"/>
              </a:rPr>
              <a:t>Антон Павлович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 bwMode="auto">
          <a:xfrm>
            <a:off x="4572000" y="857232"/>
            <a:ext cx="4429156" cy="78581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/>
              <a:t>29 января 1860 г.-</a:t>
            </a:r>
          </a:p>
          <a:p>
            <a:pPr algn="ctr"/>
            <a:r>
              <a:rPr lang="ru-RU" sz="2400" b="1" dirty="0" smtClean="0"/>
              <a:t> 15 июля 1904 г.</a:t>
            </a:r>
          </a:p>
        </p:txBody>
      </p:sp>
      <p:sp>
        <p:nvSpPr>
          <p:cNvPr id="6" name="Загнутый угол 5"/>
          <p:cNvSpPr/>
          <p:nvPr/>
        </p:nvSpPr>
        <p:spPr bwMode="auto">
          <a:xfrm>
            <a:off x="3143240" y="2000240"/>
            <a:ext cx="2928958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ИНТЕРЕСНЫЕ ФАКТЫ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171450" marR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200" dirty="0" smtClean="0"/>
              <a:t>За свою жизнь Чехов написал куда больше произведений, чем принято считать. Будучи начинающим писателем, он пять лет работал по заказу других литераторов, продавая им свои книги, и они публиковали их под своими именами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 smtClean="0"/>
              <a:t>Первая известность к нему пришла, когда он был известен под псевдонимом “Антоша </a:t>
            </a:r>
            <a:r>
              <a:rPr lang="ru-RU" sz="1200" dirty="0" err="1" smtClean="0"/>
              <a:t>Чехонте</a:t>
            </a:r>
            <a:r>
              <a:rPr lang="ru-RU" sz="1200" dirty="0" smtClean="0"/>
              <a:t>”. Именно им были подписаны его ранние произведения.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 smtClean="0"/>
              <a:t>Вспоминая свою жизнь, Чехов часто говорил, что у него не было детства. Он с юных лет помогал отцу в лавке и пел в церковном хоре, так что у него не было свободного времени.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200" dirty="0" smtClean="0"/>
              <a:t>Дед Чехова был крепостным крестьянином, но он выкупил и себя, и свою семью, так что сам писатель родился уже свободным человеком.</a:t>
            </a:r>
          </a:p>
          <a:p>
            <a:pPr algn="just"/>
            <a:endParaRPr lang="ru-RU" sz="12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 bwMode="auto">
          <a:xfrm>
            <a:off x="6215074" y="2000240"/>
            <a:ext cx="2786082" cy="471490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ТВОРЧЕСТВО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«Анна на шее»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«Беззащитное существо»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«В овраге»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«Дама с собачкой»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«Дядя Ваня»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«Жизнь прекрасна!»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«Загадочная натура»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«Каштанка»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«На даче»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«Перед свадьбой»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«Свирель»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«Сказка»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«Событие»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«Соседи»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200" dirty="0" smtClean="0"/>
          </a:p>
          <a:p>
            <a:pPr marL="342900" indent="-342900" algn="ctr"/>
            <a:endParaRPr lang="ru-RU" sz="1200" dirty="0" smtClean="0"/>
          </a:p>
          <a:p>
            <a:pPr marL="342900" indent="-342900" algn="ctr">
              <a:buAutoNum type="arabicPeriod"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16" descr="http://www.vseportrety.ru/chechov-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7"/>
            <a:ext cx="2357454" cy="3259153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285852" y="5643578"/>
            <a:ext cx="785818" cy="7143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1069054_win32">
  <a:themeElements>
    <a:clrScheme name="Тема Office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tf01069054_win32</Template>
  <TotalTime>581</TotalTime>
  <Words>1497</Words>
  <Application>Microsoft Office PowerPoint</Application>
  <PresentationFormat>Экран (4:3)</PresentationFormat>
  <Paragraphs>356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Aharoni</vt:lpstr>
      <vt:lpstr>Monotype Corsiva</vt:lpstr>
      <vt:lpstr>Times New Roman</vt:lpstr>
      <vt:lpstr>Wingdings</vt:lpstr>
      <vt:lpstr>tf01069054_win32</vt:lpstr>
      <vt:lpstr>ИНТЕРАКТИВНЫЙ ПЛАКАТ ««Разговор о классиках»»</vt:lpstr>
      <vt:lpstr>Бродский  Иосиф Александрович</vt:lpstr>
      <vt:lpstr>Блок  Александр Александрович</vt:lpstr>
      <vt:lpstr>Бунин  Иван Алексеевич </vt:lpstr>
      <vt:lpstr>Есенин  Сергей Александрович</vt:lpstr>
      <vt:lpstr>Куприн Александр Иванович</vt:lpstr>
      <vt:lpstr>Пастернак Борис Леонидович</vt:lpstr>
      <vt:lpstr>Фет  Афанасий Афанасьевич</vt:lpstr>
      <vt:lpstr>Чехов  Антон Павлович</vt:lpstr>
      <vt:lpstr>Твардовский   Александр Трифонович</vt:lpstr>
      <vt:lpstr>Абрамов Федор  Александрович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ПЛАКАТ «»</dc:title>
  <dc:creator>Котова ИЕ</dc:creator>
  <cp:lastModifiedBy>user</cp:lastModifiedBy>
  <cp:revision>80</cp:revision>
  <cp:lastPrinted>1601-01-01T00:00:00Z</cp:lastPrinted>
  <dcterms:created xsi:type="dcterms:W3CDTF">2020-11-24T05:10:23Z</dcterms:created>
  <dcterms:modified xsi:type="dcterms:W3CDTF">2021-04-23T11:35:34Z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TC010690541033</vt:lpwstr>
  </property>
</Properties>
</file>