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0" r:id="rId2"/>
    <p:sldId id="257" r:id="rId3"/>
    <p:sldId id="286" r:id="rId4"/>
    <p:sldId id="287" r:id="rId5"/>
    <p:sldId id="288" r:id="rId6"/>
    <p:sldId id="289" r:id="rId7"/>
    <p:sldId id="262" r:id="rId8"/>
    <p:sldId id="263" r:id="rId9"/>
    <p:sldId id="264" r:id="rId10"/>
    <p:sldId id="28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85" r:id="rId24"/>
    <p:sldId id="284" r:id="rId25"/>
    <p:sldId id="278" r:id="rId26"/>
    <p:sldId id="280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 snapToGrid="0">
      <p:cViewPr>
        <p:scale>
          <a:sx n="66" d="100"/>
          <a:sy n="66" d="100"/>
        </p:scale>
        <p:origin x="-1354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3E5ED-5D89-4ED5-BA06-9356921AE6EE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F57C9-DA7A-4C77-8CF1-1FE11A9AE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7457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6469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6733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3138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9377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1489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905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1235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8881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8485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1485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668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8478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2474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F57C9-DA7A-4C77-8CF1-1FE11A9AECD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309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792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874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900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983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256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00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633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714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484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271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228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0148-D955-453F-A26F-1E4FFFFE6A11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2F842-C9DD-4F86-A4E2-FBB0C7A92D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83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1.xml"/><Relationship Id="rId1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slide" Target="slide25.xml"/><Relationship Id="rId12" Type="http://schemas.openxmlformats.org/officeDocument/2006/relationships/image" Target="../media/image5.jpeg"/><Relationship Id="rId17" Type="http://schemas.openxmlformats.org/officeDocument/2006/relationships/slide" Target="slide3.xml"/><Relationship Id="rId2" Type="http://schemas.openxmlformats.org/officeDocument/2006/relationships/image" Target="../media/image1.jpeg"/><Relationship Id="rId16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slide" Target="slide10.xml"/><Relationship Id="rId15" Type="http://schemas.openxmlformats.org/officeDocument/2006/relationships/image" Target="../media/image6.png"/><Relationship Id="rId10" Type="http://schemas.openxmlformats.org/officeDocument/2006/relationships/slide" Target="slide27.xml"/><Relationship Id="rId4" Type="http://schemas.openxmlformats.org/officeDocument/2006/relationships/slide" Target="slide7.xml"/><Relationship Id="rId9" Type="http://schemas.openxmlformats.org/officeDocument/2006/relationships/slide" Target="slide22.xml"/><Relationship Id="rId14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20.xml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11.xml"/><Relationship Id="rId5" Type="http://schemas.openxmlformats.org/officeDocument/2006/relationships/slide" Target="slide21.xml"/><Relationship Id="rId10" Type="http://schemas.openxmlformats.org/officeDocument/2006/relationships/image" Target="../media/image5.jpe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8.xml"/><Relationship Id="rId18" Type="http://schemas.openxmlformats.org/officeDocument/2006/relationships/image" Target="../media/image28.png"/><Relationship Id="rId3" Type="http://schemas.openxmlformats.org/officeDocument/2006/relationships/image" Target="../media/image1.jpeg"/><Relationship Id="rId21" Type="http://schemas.openxmlformats.org/officeDocument/2006/relationships/image" Target="../media/image9.png"/><Relationship Id="rId7" Type="http://schemas.openxmlformats.org/officeDocument/2006/relationships/slide" Target="slide14.xml"/><Relationship Id="rId12" Type="http://schemas.openxmlformats.org/officeDocument/2006/relationships/image" Target="../media/image25.png"/><Relationship Id="rId17" Type="http://schemas.openxmlformats.org/officeDocument/2006/relationships/slide" Target="slide1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slide" Target="slide15.xml"/><Relationship Id="rId5" Type="http://schemas.openxmlformats.org/officeDocument/2006/relationships/slide" Target="slide17.xml"/><Relationship Id="rId15" Type="http://schemas.openxmlformats.org/officeDocument/2006/relationships/slide" Target="slide12.xml"/><Relationship Id="rId23" Type="http://schemas.openxmlformats.org/officeDocument/2006/relationships/image" Target="../media/image5.jpeg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slide" Target="slide13.xml"/><Relationship Id="rId14" Type="http://schemas.openxmlformats.org/officeDocument/2006/relationships/image" Target="../media/image26.png"/><Relationship Id="rId22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41.jpeg"/><Relationship Id="rId4" Type="http://schemas.openxmlformats.org/officeDocument/2006/relationships/image" Target="../media/image2.pn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10" Type="http://schemas.openxmlformats.org/officeDocument/2006/relationships/image" Target="../media/image44.jpeg"/><Relationship Id="rId4" Type="http://schemas.openxmlformats.org/officeDocument/2006/relationships/image" Target="../media/image2.pn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0.png"/><Relationship Id="rId10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0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10" Type="http://schemas.openxmlformats.org/officeDocument/2006/relationships/image" Target="../media/image53.jpeg"/><Relationship Id="rId4" Type="http://schemas.openxmlformats.org/officeDocument/2006/relationships/image" Target="../media/image2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.jpe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hyperlink" Target="https://cloud.mail.ru/public/EoQr/RwgWGLQWT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image" Target="../media/image9.png"/><Relationship Id="rId4" Type="http://schemas.openxmlformats.org/officeDocument/2006/relationships/slide" Target="slide1.xml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yulia\Desktop\&#1054;&#1076;&#1072;&#1088;&#1077;&#1085;&#1085;&#1086;&#1089;&#1090;&#1100;\&#1050;\2%20&#1087;&#1086;&#1083;&#1091;&#1075;&#1086;&#1076;&#1080;&#1077;%202019-2020\&#1056;&#1077;&#1075;&#1080;&#1086;&#1085;&#1072;&#1083;&#1100;&#1085;&#1099;&#1081;%20&#1084;&#1072;&#1089;&#1090;&#1077;&#1088;&#1082;&#1083;&#1072;&#1089;&#1089;%20&#1058;&#1077;&#1093;&#1085;&#1086;&#1083;&#1086;&#1075;&#1080;&#1103;%20&#1044;&#1086;&#1073;&#1088;&#1072;\&#1052;&#1072;&#1089;&#1090;&#1077;&#1088;-&#1082;&#1083;&#1072;&#1089;&#1089;%20&#1042;&#1086;&#1083;&#1086;&#1085;&#1090;&#1077;&#1088;&#1089;&#1082;&#1072;&#1103;%20&#1072;&#1082;&#1094;&#1080;&#1103;.mp4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hyperlink" Target="https://cloud.mail.ru/public/f4uZ/bgkmXep6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image" Target="../media/image56.jpeg"/><Relationship Id="rId9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openxmlformats.org/officeDocument/2006/relationships/image" Target="../media/image57.png"/><Relationship Id="rId4" Type="http://schemas.openxmlformats.org/officeDocument/2006/relationships/hyperlink" Target="https://learningapps.org/watch?v=pocim1ptn21" TargetMode="External"/><Relationship Id="rId9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2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earningapps.org/watch?v=p2s4s7ck521" TargetMode="External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1.xml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hyperlink" Target="https://dobrovolcirossii.ru/" TargetMode="External"/><Relationship Id="rId7" Type="http://schemas.openxmlformats.org/officeDocument/2006/relationships/slide" Target="slid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slide" Target="slide5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yulia\Desktop\&#1050;&#1086;&#1085;&#1082;&#1091;&#1088;&#1089;%20&#1069;&#1054;&#1056;%20%20&#1072;&#1087;&#1088;&#1077;&#1083;&#1100;%202021\&#1056;&#1086;&#1089;&#1089;&#1080;&#1081;&#1089;&#1082;&#1086;&#1077;%20&#1074;&#1086;&#1083;&#1086;&#1085;&#1090;&#1077;&#1088;&#1089;&#1082;&#1086;&#1077;%20&#1076;&#1074;&#1080;&#1078;&#1077;&#1085;&#1080;&#1077;.mp4" TargetMode="Externa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yulia\Desktop\&#1050;&#1086;&#1085;&#1082;&#1091;&#1088;&#1089;%20&#1069;&#1054;&#1056;%20%20&#1072;&#1087;&#1088;&#1077;&#1083;&#1100;%202021\7%20&#1087;&#1088;&#1080;&#1095;&#1080;&#1085;%20&#1073;&#1099;&#1090;&#1100;%20&#1074;&#1086;&#1086;&#1085;&#1090;&#1077;&#1088;&#1086;&#1084;.mp4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" Target="slide8.xml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slide" Target="slide9.xml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11" y="-33061"/>
            <a:ext cx="12250011" cy="6891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79675" y="303025"/>
            <a:ext cx="8113853" cy="99333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ЭЛЕКТРОННЫЙ ОБРАЗОВАТЕЛЬНЫЙ РЕСУРС</a:t>
            </a:r>
            <a:br>
              <a:rPr lang="ru-RU" sz="2800" b="1" dirty="0" smtClean="0">
                <a:solidFill>
                  <a:srgbClr val="C0000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«ВОЛОНТЕРСТВО БЕЗ ГРАНИЦ»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2" name="Пятиугольник 11">
            <a:hlinkClick r:id="rId4" action="ppaction://hlinksldjump"/>
          </p:cNvPr>
          <p:cNvSpPr/>
          <p:nvPr/>
        </p:nvSpPr>
        <p:spPr>
          <a:xfrm rot="5400000">
            <a:off x="5030441" y="2009200"/>
            <a:ext cx="1428432" cy="2331000"/>
          </a:xfrm>
          <a:prstGeom prst="homePlate">
            <a:avLst/>
          </a:prstGeom>
          <a:gradFill flip="none" rotWithShape="1">
            <a:gsLst>
              <a:gs pos="13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1594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500413" y="2413142"/>
            <a:ext cx="2435867" cy="1050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4" action="ppaction://hlinksldjump"/>
              </a:rPr>
              <a:t>Коллективный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4" action="ppaction://hlinksldjump"/>
              </a:rPr>
              <a:t>портрет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4" action="ppaction://hlinksldjump"/>
              </a:rPr>
              <a:t>волонтера</a:t>
            </a:r>
            <a:endParaRPr lang="ru-RU" sz="2000" dirty="0"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11" name="Рисунок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80834" y="2448909"/>
            <a:ext cx="2347163" cy="1455946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6022" y="4775420"/>
            <a:ext cx="2347163" cy="1396656"/>
          </a:xfrm>
          <a:prstGeom prst="rect">
            <a:avLst/>
          </a:prstGeom>
        </p:spPr>
      </p:pic>
      <p:pic>
        <p:nvPicPr>
          <p:cNvPr id="5" name="Рисунок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1559" y="2425758"/>
            <a:ext cx="2347163" cy="1399795"/>
          </a:xfrm>
          <a:prstGeom prst="rect">
            <a:avLst/>
          </a:prstGeom>
        </p:spPr>
      </p:pic>
      <p:pic>
        <p:nvPicPr>
          <p:cNvPr id="10" name="Рисунок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05121" y="4763845"/>
            <a:ext cx="2347163" cy="1473115"/>
          </a:xfrm>
          <a:prstGeom prst="rect">
            <a:avLst/>
          </a:prstGeom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694428" y="2413519"/>
            <a:ext cx="2067052" cy="1096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5" action="ppaction://hlinksldjump"/>
              </a:rPr>
              <a:t>Основные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5" action="ppaction://hlinksldjump"/>
              </a:rPr>
              <a:t>направления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5" action="ppaction://hlinksldjump"/>
              </a:rPr>
              <a:t>волонтерства</a:t>
            </a:r>
            <a:endParaRPr lang="ru-RU" sz="2000" dirty="0"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4731327" y="4790988"/>
            <a:ext cx="2186643" cy="901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7" action="ppaction://hlinksldjump"/>
              </a:rPr>
              <a:t>Адресаты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7" action="ppaction://hlinksldjump"/>
              </a:rPr>
              <a:t>доброты</a:t>
            </a:r>
            <a:endParaRPr lang="ru-RU" sz="2000" dirty="0"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8073726" y="4766252"/>
            <a:ext cx="1642736" cy="104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9" action="ppaction://hlinksldjump"/>
              </a:rPr>
              <a:t>Навигатор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9" action="ppaction://hlinksldjump"/>
              </a:rPr>
              <a:t>волонтера</a:t>
            </a:r>
            <a:endParaRPr lang="ru-RU" sz="2000" dirty="0"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1712704" y="2485371"/>
            <a:ext cx="2094876" cy="894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8" action="ppaction://hlinksldjump"/>
              </a:rPr>
              <a:t>Быть волонтером</a:t>
            </a:r>
            <a:endParaRPr lang="ru-RU" sz="2000" dirty="0"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17" name="Рисунок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67598" y="4729121"/>
            <a:ext cx="2347163" cy="1473829"/>
          </a:xfrm>
          <a:prstGeom prst="rect">
            <a:avLst/>
          </a:prstGeom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1728543" y="4712557"/>
            <a:ext cx="2186643" cy="901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10" action="ppaction://hlinksldjump"/>
              </a:rPr>
              <a:t>Волонтеры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10" action="ppaction://hlinksldjump"/>
              </a:rPr>
              <a:t>готовы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Comic Sans MS" pitchFamily="66" charset="0"/>
                <a:ea typeface="Roboto Cn" pitchFamily="2" charset="0"/>
                <a:hlinkClick r:id="rId10" action="ppaction://hlinksldjump"/>
              </a:rPr>
              <a:t>действовать</a:t>
            </a:r>
            <a:endParaRPr lang="ru-RU" sz="2000" dirty="0"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4031503" y="2623286"/>
            <a:ext cx="507074" cy="362044"/>
          </a:xfrm>
          <a:prstGeom prst="rightArrow">
            <a:avLst>
              <a:gd name="adj1" fmla="val 50000"/>
              <a:gd name="adj2" fmla="val 436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7005977" y="2565438"/>
            <a:ext cx="507074" cy="362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0800000">
            <a:off x="4054652" y="4766252"/>
            <a:ext cx="507074" cy="362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0800000">
            <a:off x="7101257" y="4808605"/>
            <a:ext cx="507074" cy="362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72" name="Picture 8" descr="https://im0-tub-ru.yandex.net/i?id=7e5e4a35700c55dabd895473c63137b5-l&amp;n=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5592423" y="3346874"/>
            <a:ext cx="1051560" cy="1349015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925891" y="4020521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40" name="Picture 8" descr="https://im0-tub-ru.yandex.net/i?id=7e5e4a35700c55dabd895473c63137b5-l&amp;n=1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8487446" y="3293823"/>
            <a:ext cx="1051560" cy="1349015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8820912" y="395589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42" name="Picture 8" descr="https://im0-tub-ru.yandex.net/i?id=7e5e4a35700c55dabd895473c63137b5-l&amp;n=1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2332260" y="3191386"/>
            <a:ext cx="1051560" cy="1349015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2665726" y="3865032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44" name="Picture 8" descr="https://im0-tub-ru.yandex.net/i?id=7e5e4a35700c55dabd895473c63137b5-l&amp;n=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8608285" y="5538785"/>
            <a:ext cx="1051560" cy="1349015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8918602" y="6200857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46" name="Picture 8" descr="https://im0-tub-ru.yandex.net/i?id=7e5e4a35700c55dabd895473c63137b5-l&amp;n=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5535901" y="5659457"/>
            <a:ext cx="1051560" cy="1198544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5857792" y="625207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48" name="Picture 8" descr="https://im0-tub-ru.yandex.net/i?id=7e5e4a35700c55dabd895473c63137b5-l&amp;n=1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2582389" y="5650313"/>
            <a:ext cx="1051560" cy="1207688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2904282" y="6219785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50" name="Picture 4" descr="https://avatars.mds.yandex.net/get-pdb/2080185/2d7ecad9-eb29-4457-b601-d9dc95cf8644/s120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97937" y="386033"/>
            <a:ext cx="338304" cy="340841"/>
          </a:xfrm>
          <a:prstGeom prst="rect">
            <a:avLst/>
          </a:prstGeom>
          <a:noFill/>
        </p:spPr>
      </p:pic>
      <p:sp>
        <p:nvSpPr>
          <p:cNvPr id="51" name="Прямоугольная выноска 50"/>
          <p:cNvSpPr/>
          <p:nvPr/>
        </p:nvSpPr>
        <p:spPr>
          <a:xfrm>
            <a:off x="9196120" y="138896"/>
            <a:ext cx="1643074" cy="237744"/>
          </a:xfrm>
          <a:prstGeom prst="wedgeRectCallout">
            <a:avLst>
              <a:gd name="adj1" fmla="val -59670"/>
              <a:gd name="adj2" fmla="val 1357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hlinkClick r:id="rId16" action="ppaction://hlinksldjump"/>
              </a:rPr>
              <a:t>Инструкция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2" name="Выгнутая вправо стрелка 51"/>
          <p:cNvSpPr/>
          <p:nvPr/>
        </p:nvSpPr>
        <p:spPr>
          <a:xfrm>
            <a:off x="10092661" y="2599380"/>
            <a:ext cx="841248" cy="26242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97711" y="1337289"/>
            <a:ext cx="11088547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	Если вы хотите потратить часть своего времени для пользы общества или любого человека, ничего не требуя взамен, реализовать себя в интересном деле, то электронный образовательный ресурс «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без границ»  познакомит вас с основами волонтерской деятельности.</a:t>
            </a:r>
            <a:endParaRPr lang="ru-RU" sz="1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38914" name="Picture 2" descr="https://yt3.ggpht.com/a/AGF-l789pbCAAWgLlPv5VYGjprmsOezDV_OIJAch0w=s900-c-k-c0xffffffff-no-rj-mo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39377" y="5405377"/>
            <a:ext cx="1452623" cy="1452623"/>
          </a:xfrm>
          <a:prstGeom prst="rect">
            <a:avLst/>
          </a:prstGeom>
          <a:noFill/>
        </p:spPr>
      </p:pic>
      <p:sp>
        <p:nvSpPr>
          <p:cNvPr id="38" name="Прямоугольная выноска 37"/>
          <p:cNvSpPr/>
          <p:nvPr/>
        </p:nvSpPr>
        <p:spPr>
          <a:xfrm>
            <a:off x="10648708" y="4955894"/>
            <a:ext cx="1543292" cy="194840"/>
          </a:xfrm>
          <a:prstGeom prst="wedgeRectCallout">
            <a:avLst>
              <a:gd name="adj1" fmla="val -17448"/>
              <a:gd name="adj2" fmla="val 2202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hlinkClick r:id="rId17" action="ppaction://hlinksldjump"/>
              </a:rPr>
              <a:t>Об авторах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84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52884" y="2021023"/>
            <a:ext cx="8038531" cy="95565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Сфера волонтерской деятельности разнообразна, а потому перед волонтерами стоит вопрос: какое направление волонтерства выбрать? Предлагаем изучить основные направления волонтерской деятельности, выполнить задание по теме и проверить себя.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7393" y="4006312"/>
            <a:ext cx="1472391" cy="153496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00139" y="186713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ОСНОВНЫЕ НАПРАВЛЕНИЯ ВОЛОНТЕРСТВА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2833085" y="1947741"/>
            <a:ext cx="8794808" cy="1122126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5905609" y="3515214"/>
            <a:ext cx="1632236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ЗАДАНИЕ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8539396" y="3546707"/>
            <a:ext cx="2363029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ПРОВЕРЬ СЕБЯ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18" name="Рисунок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45120" y="4062458"/>
            <a:ext cx="1511939" cy="15119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579" y="2432003"/>
            <a:ext cx="1707028" cy="1993565"/>
          </a:xfrm>
          <a:prstGeom prst="rect">
            <a:avLst/>
          </a:prstGeom>
        </p:spPr>
      </p:pic>
      <p:pic>
        <p:nvPicPr>
          <p:cNvPr id="12" name="Picture 2" descr="https://www.nicepng.com/png/full/140-1400936_left-hd-icon-back-icon-blue-png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13" name="Picture 8" descr="https://im0-tub-ru.yandex.net/i?id=7e5e4a35700c55dabd895473c63137b5-l&amp;n=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6659785" y="5070425"/>
            <a:ext cx="765607" cy="102391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846273" y="5568499"/>
            <a:ext cx="631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17" name="Picture 8" descr="https://im0-tub-ru.yandex.net/i?id=7e5e4a35700c55dabd895473c63137b5-l&amp;n=1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9546498" y="4945354"/>
            <a:ext cx="872871" cy="111978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778707" y="5413825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20" name="Рисунок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295" y="4029375"/>
            <a:ext cx="1516326" cy="1516326"/>
          </a:xfrm>
          <a:prstGeom prst="rect">
            <a:avLst/>
          </a:prstGeom>
        </p:spPr>
      </p:pic>
      <p:pic>
        <p:nvPicPr>
          <p:cNvPr id="21" name="Picture 8" descr="https://im0-tub-ru.yandex.net/i?id=7e5e4a35700c55dabd895473c63137b5-l&amp;n=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3955332" y="4953400"/>
            <a:ext cx="859737" cy="110293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217981" y="550020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3331394" y="3523479"/>
            <a:ext cx="1632236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ИЗУЧИ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19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22941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ОСНОВНЫЕ НАПРАВЛЕНИЯ ВОЛОНТЕРСТВА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2" name="Рисунок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5320" y="4274940"/>
            <a:ext cx="1471376" cy="1563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4018" y="1913400"/>
            <a:ext cx="1419817" cy="150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0078" y="1901902"/>
            <a:ext cx="1499185" cy="1383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3536" y="1905836"/>
            <a:ext cx="1474122" cy="1462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53"/>
          <a:stretch/>
        </p:blipFill>
        <p:spPr>
          <a:xfrm>
            <a:off x="8222876" y="4395202"/>
            <a:ext cx="1517514" cy="1471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190" y="1335117"/>
            <a:ext cx="1504987" cy="1416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9108" y="1454843"/>
            <a:ext cx="1381088" cy="1323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714165" y="2841710"/>
            <a:ext cx="1866990" cy="952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15" action="ppaction://hlinksldjump"/>
              </a:rPr>
              <a:t>СОБЫТИЙНОЕ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15" action="ppaction://hlinksldjump"/>
              </a:rPr>
              <a:t>ВОЛОНТЕРСТВО</a:t>
            </a:r>
            <a:endParaRPr lang="ru-RU" sz="1600" dirty="0"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2534856" y="3338508"/>
            <a:ext cx="2280211" cy="76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9" action="ppaction://hlinksldjump"/>
              </a:rPr>
              <a:t>ЭКОЛОГИЧЕСКОЕ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9" action="ppaction://hlinksldjump"/>
              </a:rPr>
              <a:t>ВОЛОНТЕРСТВО</a:t>
            </a:r>
            <a:endParaRPr lang="ru-RU" sz="1600" dirty="0"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9926606" y="2801321"/>
            <a:ext cx="1594520" cy="76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17" action="ppaction://hlinksldjump"/>
              </a:rPr>
              <a:t>ВОЛОНТЕРЫ ПОБЕДЫ</a:t>
            </a:r>
            <a:endParaRPr lang="ru-RU" sz="1600" dirty="0"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5092861" y="3443193"/>
            <a:ext cx="1909823" cy="76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7" action="ppaction://hlinksldjump"/>
              </a:rPr>
              <a:t>КУЛЬТУРНОЕ ВОЛОНТЕРСТВО</a:t>
            </a:r>
            <a:endParaRPr lang="ru-RU" sz="1600" dirty="0"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7986532" y="5906493"/>
            <a:ext cx="1979270" cy="76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13" action="ppaction://hlinksldjump"/>
              </a:rPr>
              <a:t>МЕДИЦИНСКОЕ ВОЛОНТЕРСТВО</a:t>
            </a:r>
            <a:endParaRPr lang="ru-RU" sz="1600" dirty="0"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2129742" y="5840246"/>
            <a:ext cx="2060294" cy="76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5" action="ppaction://hlinksldjump"/>
              </a:rPr>
              <a:t>СОЦИАЛЬНОЕ ВОЛОНТЕРСТВО</a:t>
            </a:r>
            <a:endParaRPr lang="ru-RU" sz="1600" dirty="0"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26" name="Рисунок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3920" y="4346341"/>
            <a:ext cx="2804160" cy="1511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Подзаголовок 2"/>
          <p:cNvSpPr txBox="1">
            <a:spLocks/>
          </p:cNvSpPr>
          <p:nvPr/>
        </p:nvSpPr>
        <p:spPr>
          <a:xfrm>
            <a:off x="7663890" y="3411015"/>
            <a:ext cx="1896797" cy="76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11" action="ppaction://hlinksldjump"/>
              </a:rPr>
              <a:t>ИНКЛЮЗИВНОЕ ВОЛОНТЕРСТВО</a:t>
            </a:r>
            <a:endParaRPr lang="ru-RU" sz="1600" dirty="0"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21" name="Picture 2" descr="https://www.nicepng.com/png/full/140-1400936_left-hd-icon-back-icon-blue-png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5162309" y="5883195"/>
            <a:ext cx="1967696" cy="76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22" action="ppaction://hlinksldjump"/>
              </a:rPr>
              <a:t>МЕДИА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omic Sans MS" pitchFamily="66" charset="0"/>
                <a:ea typeface="Roboto Cn" pitchFamily="2" charset="0"/>
                <a:hlinkClick r:id="rId22" action="ppaction://hlinksldjump"/>
              </a:rPr>
              <a:t>ВОЛОНТЕРСТВО</a:t>
            </a:r>
            <a:endParaRPr lang="ru-RU" sz="1600" dirty="0"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31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1986736" y="1380744"/>
            <a:ext cx="765607" cy="982174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2237232" y="18879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33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4135576" y="1874520"/>
            <a:ext cx="765607" cy="982174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362923" y="234701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35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6476440" y="1865376"/>
            <a:ext cx="765607" cy="982174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680637" y="236101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37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9100768" y="1828800"/>
            <a:ext cx="765607" cy="982174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9351264" y="233601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39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11103304" y="1353312"/>
            <a:ext cx="765607" cy="982174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11353800" y="1860529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Roboto Condensed" pitchFamily="2" charset="0"/>
                <a:ea typeface="Roboto Condensed" pitchFamily="2" charset="0"/>
              </a:rPr>
              <a:t>ЖМИ</a:t>
            </a:r>
            <a:endParaRPr lang="ru-RU" sz="1400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1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9457384" y="4343400"/>
            <a:ext cx="765607" cy="982174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9661581" y="481589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43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7207960" y="4315968"/>
            <a:ext cx="765607" cy="982174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7400582" y="47884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45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3577792" y="4197096"/>
            <a:ext cx="765607" cy="982174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3800856" y="470431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51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864205" y="418206"/>
            <a:ext cx="6715056" cy="111254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ОСНОВНЫЕ НАПРАВЛЕНИЯ ВОЛОНТЕРСТВА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СОБЫТИЙНОЕ ВОЛОНТЕРСТВО</a:t>
            </a: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807" y="452714"/>
            <a:ext cx="1256328" cy="1182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267" y="2639347"/>
            <a:ext cx="1705893" cy="1991674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 rot="10800000">
            <a:off x="2427722" y="1875436"/>
            <a:ext cx="9176034" cy="1708422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1276" y="2007423"/>
            <a:ext cx="8412480" cy="156185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Событийное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, или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эвент-волонтерство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- участие волонтеров в крупных событиях – фестивалях, форумах, каких-то больших городских проектах, к примеру, День Города. Это направление интересно в первую очередь тем людям, которые хотели бы и дальше развиваться в индустрии организации крупных событий или в каких-то более узких специальностях. И приятным бонусом служит возможность посмотреть изнутри на то событие, которое организовывается.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/>
          <a:srcRect l="20907"/>
          <a:stretch/>
        </p:blipFill>
        <p:spPr>
          <a:xfrm>
            <a:off x="7076655" y="3749366"/>
            <a:ext cx="3722429" cy="266808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Picture 2" descr="https://www.nicepng.com/png/full/140-1400936_left-hd-icon-back-icon-blue-png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28674" name="Picture 2" descr="https://sun9-8.userapi.com/impf/Q5RQyNGEcYfBMrBBoHca6Bgu04Ox2iadBF8Z9Q/0CeNzhpX1MU.jpg?size=1333x1000&amp;quality=96&amp;sign=cefdfe968f9c18c6fc16e1c0d2ce798b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6387" y="3749040"/>
            <a:ext cx="3559174" cy="2670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183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92469" y="395057"/>
            <a:ext cx="5465048" cy="111254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ОСНОВНЫЕ НАПРАВЛЕНИЯ ВОЛОНТЕРСТВА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ЭКОЛОГИЧЕСКОЕ ВОЛОНТЕРСТВО</a:t>
            </a: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267" y="2639347"/>
            <a:ext cx="1705893" cy="1991674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 rot="10800000">
            <a:off x="2427722" y="1875436"/>
            <a:ext cx="9176034" cy="1995524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0358" y="1950846"/>
            <a:ext cx="8293397" cy="186353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Экологическое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- сохранение природы, защита флоры и фауны, забота об экологии мегаполиса. Особенно это актуально для крупных городов. Здесь можно говорить о просветительской работе волонтеров, об акциях, и проектах; есть фонды и организации, занимающиеся экологическим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волонтерством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системно. Почему лучше вкрутить экономящую энергию лампочку, чем обычную? Почему не стоит выбрасывать батарейки, и куда их сдавать? И еще много подобных моментов, которые помогают человеку адаптироваться с точки зрения экологического следа, который он оставляет.</a:t>
            </a:r>
            <a:endParaRPr lang="ru-RU" sz="1500" dirty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1034" y="381202"/>
            <a:ext cx="1420483" cy="1325450"/>
          </a:xfrm>
          <a:prstGeom prst="rect">
            <a:avLst/>
          </a:prstGeom>
        </p:spPr>
      </p:pic>
      <p:pic>
        <p:nvPicPr>
          <p:cNvPr id="10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26626" name="Picture 2" descr="https://sun9-3.userapi.com/impg/yhFbhrow1Ng5DE_XfDmD7oVvx6iPbhLb7Dn4sg/p-4MUIItqOM.jpg?size=2560x1707&amp;quality=96&amp;sign=33632a8419398921562e79386cc54348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56" y="3995928"/>
            <a:ext cx="3944890" cy="26304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2" name="Picture 4" descr="https://sun9-23.userapi.com/impg/IaJDWQmEok-Ip7G6Na96RFC-XXVUit0u0Wl-fQ/ntqA7v8Sqh0.jpg?size=1620x2160&amp;quality=96&amp;sign=8de8af1e278a4de3ca4afb84abc4de6b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08520" y="3977640"/>
            <a:ext cx="2002536" cy="2670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560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500813" y="429781"/>
            <a:ext cx="5465048" cy="111254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ОСНОВНЫЕ НАПРАВЛЕНИЯ ВОЛОНТЕРСТВА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КУЛЬТУРНОЕ ВОЛОНТЕРСТВО</a:t>
            </a: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267" y="2639347"/>
            <a:ext cx="1705893" cy="1991674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 rot="10800000">
            <a:off x="2427722" y="1875436"/>
            <a:ext cx="9176034" cy="1782383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1276" y="1950846"/>
            <a:ext cx="8412480" cy="170697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Культурное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, или арт-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- участие волонтеров в событиях, связанных с искусством, культурой и кинематографом. Это направление появилось не так давно, по сути в конце 2014 года. Например, в 2015 году в России был год литературы, 2016 год – год российского кинематографа – темы, напрямую связанные с культурой. И во-вторых, сами площадки – музеи, библиотеки, парки – они тоже видят, что волонтеры способны оказать им очень большую помощь, поэтому они открывают свои двери и приглашают волонтеров.</a:t>
            </a:r>
            <a:endParaRPr lang="ru-RU" sz="1500" dirty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9025" y="372958"/>
            <a:ext cx="1344502" cy="1408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78651" y="3832360"/>
            <a:ext cx="3855918" cy="257011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Picture 2" descr="https://www.nicepng.com/png/full/140-1400936_left-hd-icon-back-icon-blue-png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24578" name="Picture 2" descr="https://sun9-12.userapi.com/impg/TdDGnAQuQTkHDEMAkNHnr12Vz2LdPr6OuyIRdQ/KDuWsEFxRgk.jpg?size=1600x1600&amp;quality=96&amp;sign=a15b1865bfd0853316c342dcbcf28a1a&amp;type=album"/>
          <p:cNvPicPr>
            <a:picLocks noChangeAspect="1" noChangeArrowheads="1"/>
          </p:cNvPicPr>
          <p:nvPr/>
        </p:nvPicPr>
        <p:blipFill>
          <a:blip r:embed="rId10" cstate="print"/>
          <a:srcRect l="14474" t="1778" r="2722" b="51232"/>
          <a:stretch>
            <a:fillRect/>
          </a:stretch>
        </p:blipFill>
        <p:spPr bwMode="auto">
          <a:xfrm>
            <a:off x="6775703" y="3849624"/>
            <a:ext cx="4105657" cy="25786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015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662859" y="476079"/>
            <a:ext cx="5465048" cy="111254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ОСНОВНЫЕ НАПРАВЛЕНИЯ ВОЛОНТЕРСТВА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ИНКЛЮЗИВНОЕ ВОЛОНТЕРСТВО</a:t>
            </a: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267" y="2639347"/>
            <a:ext cx="1705893" cy="1991674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 rot="10800000">
            <a:off x="2427722" y="1875436"/>
            <a:ext cx="9176034" cy="1782383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1276" y="1950846"/>
            <a:ext cx="8412480" cy="170697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Инклюзивное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– это направление предполагает включение в добровольческую деятельность людей с ограниченными возможностями здоровья, обеспечивая возможность этой категории граждан максимально реализовать свой потенциал, и содействие их полноценному включению в общественную жизнь, развитию коммуникаций с окружающими людьми, получению образования, трудоустройству, а также направленная на помощь людям, организацию мероприятий, решение социально-значимых проблем общества.</a:t>
            </a:r>
            <a:endParaRPr lang="ru-RU" sz="1500" dirty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8921" y="487653"/>
            <a:ext cx="1255092" cy="1250594"/>
          </a:xfrm>
          <a:prstGeom prst="rect">
            <a:avLst/>
          </a:prstGeom>
        </p:spPr>
      </p:pic>
      <p:pic>
        <p:nvPicPr>
          <p:cNvPr id="12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22530" name="Picture 2" descr="https://sun9-9.userapi.com/impf/UiYr8_sWl2Oj3miWsiBfnFhHDknnKHJAA3qsMg/rFdMhiDxIkg.jpg?size=1333x1000&amp;quality=96&amp;sign=f93c06bd3e69ee356a1c48f798c14892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68905" y="3866876"/>
            <a:ext cx="3569639" cy="267789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2532" name="Picture 4" descr="https://sun9-35.userapi.com/impf/WkKmHconT62gQoOkG6ZotYtpNP2JfjFYunXTVg/pxd8Vkz9nLU.jpg?size=1280x960&amp;quality=96&amp;sign=9f137de676386a1ab5f27c1b80ec600f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85432" y="3886200"/>
            <a:ext cx="3596344" cy="26791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064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794757" y="487654"/>
            <a:ext cx="6853952" cy="111254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ОСНОВНЫЕ НАПРАВЛЕНИЯ ВОЛОНТЕРСТВА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ВОЛОНТЕРЫ ПОБЕДЫ</a:t>
            </a: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267" y="2639347"/>
            <a:ext cx="1705893" cy="1991674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 rot="10800000">
            <a:off x="2427722" y="1875436"/>
            <a:ext cx="9176034" cy="1782383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1276" y="1890649"/>
            <a:ext cx="8412480" cy="175195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Волонтеры победы - это объединение молодых людей в возрасте от 14 до 30 лет, которые помогают сохранить историческую память о Великой Отечественной войне. Они проводят всероссийские и международные акции, заботятся о ветеранах, помогают в благоустройстве памятных мест, восстанавливают историю семьи, популяризируют современные достижения России с помощью интересных форматов и не дают жителям всего мира забыть правдивую историю. Волонтёры Победы гордятся прошлым, ценят настоящее и смотрят в будущее!</a:t>
            </a:r>
            <a:endParaRPr lang="ru-RU" sz="1500" dirty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3610" y="448369"/>
            <a:ext cx="1432630" cy="1378569"/>
          </a:xfrm>
          <a:prstGeom prst="rect">
            <a:avLst/>
          </a:prstGeom>
        </p:spPr>
      </p:pic>
      <p:pic>
        <p:nvPicPr>
          <p:cNvPr id="10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20482" name="Picture 2" descr="https://sun9-56.userapi.com/impf/c844618/v844618310/210586/DqqMaVilMgY.jpg?size=1280x960&amp;quality=96&amp;sign=771f7f9f23c3fef69898538eee2d7cf6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0879" y="3833399"/>
            <a:ext cx="3813345" cy="28600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0488" name="Picture 8" descr="https://sun9-18.userapi.com/impg/D6_X2YkfqI3QXuodNXAGIcoWAmxCNzBSOn9d5w/WKM_yJ-q9ck.jpg?size=2560x1840&amp;quality=96&amp;sign=b26c874278772003e9c950ebd634e656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6377" y="3813048"/>
            <a:ext cx="4108792" cy="29077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944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074289" y="476079"/>
            <a:ext cx="6447098" cy="111254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ОСНОВНЫЕ НАПРАВЛЕНИЯ ВОЛОНТЕРСТВА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СОЦИАЛЬНОЕ ВОЛОНТЕРСТВО</a:t>
            </a: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267" y="2639347"/>
            <a:ext cx="1705893" cy="1991674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 rot="10800000">
            <a:off x="2427722" y="1875436"/>
            <a:ext cx="9176034" cy="1782383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4977" y="1925373"/>
            <a:ext cx="8412480" cy="175195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Социальное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- помощь одиноким ветеранам, помощь детям, работа с той категорией людей, которую принято называть социально незащищенными. Социальное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– это исторически сложившееся направление. Сейчас очень много благотворительных фондов и волонтерских организаций занимаются именно социальным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волонтерством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. Зачастую, когда человек приходит к мысли о том, что он хочет стать волонтером, первое, о чем он думает – это, как правило, вот о таком социальном аспекте. </a:t>
            </a:r>
            <a:endParaRPr lang="ru-RU" sz="1500" dirty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8649" y="406506"/>
            <a:ext cx="1229118" cy="1295200"/>
          </a:xfrm>
          <a:prstGeom prst="rect">
            <a:avLst/>
          </a:prstGeom>
        </p:spPr>
      </p:pic>
      <p:pic>
        <p:nvPicPr>
          <p:cNvPr id="10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18434" name="Picture 2" descr="https://sun9-13.userapi.com/impg/Gyp6QjtQdDHZTFQpXJoQMs3I0wFO61Esa_k_1A/YhNLy3x2iAI.jpg?size=1280x960&amp;quality=96&amp;sign=c1e9f9a16603697abdb2cce7ac1d8837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2256" y="3867595"/>
            <a:ext cx="3755558" cy="28166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8438" name="Picture 6" descr="https://sun9-12.userapi.com/impg/2eIHtWPX50rQvUmpJn8u2ReIcO7pOOO_FriAPg/BLBirmrDPak.jpg?size=600x450&amp;quality=96&amp;sign=3e431c8c6b9626a76c9a81d55a7ec030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86017" y="3867912"/>
            <a:ext cx="3730752" cy="2798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491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385067" y="510803"/>
            <a:ext cx="5985850" cy="111254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ОСНОВНЫЕ НАПРАВЛЕНИЯ ВОЛОНТЕРСТВА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МЕДИЦИНСКОЕ ВОЛОНТЕРСТВО</a:t>
            </a: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267" y="2639347"/>
            <a:ext cx="1705893" cy="1991674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 rot="10800000">
            <a:off x="2427722" y="1875436"/>
            <a:ext cx="9176034" cy="1782383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425" y="1948523"/>
            <a:ext cx="8412480" cy="175195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Движение «Волонтеры-медики» основано в 2013 году активистами проекта «Волонтеры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Склифа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», в 2016 году получило официальный статус всероссийской общественной организации. Волонтеры-медики помогают в медицинских организациях, обучают правилам первой помощи, сопровождают спортивные и массовые мероприятия, занимаются профилактикой заболеваний, содействуют развитию донорства крови и костного мозга, популяризируют здоровый образ жизни, проводят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профориентационную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работу среди школьников.</a:t>
            </a:r>
            <a:endParaRPr lang="ru-RU" sz="1500" dirty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06040" y="391452"/>
            <a:ext cx="1473196" cy="1432131"/>
          </a:xfrm>
          <a:prstGeom prst="rect">
            <a:avLst/>
          </a:prstGeom>
        </p:spPr>
      </p:pic>
      <p:pic>
        <p:nvPicPr>
          <p:cNvPr id="12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2592" y="3877056"/>
            <a:ext cx="3901696" cy="281635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6319" y="3895344"/>
            <a:ext cx="4231954" cy="276187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134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373491" y="418206"/>
            <a:ext cx="5465048" cy="111254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ОСНОВНЫЕ НАПРАВЛЕНИЯ ВОЛОНТЕРСТВА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МЕДИА-ВОЛОНТЕРСТВО</a:t>
            </a: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267" y="2639347"/>
            <a:ext cx="1705893" cy="1991674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 rot="10800000">
            <a:off x="2427722" y="1875436"/>
            <a:ext cx="9176034" cy="1782383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2851" y="2017970"/>
            <a:ext cx="8412480" cy="175195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Медиа-волонтерство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- помощь волонтеров не подопечным напрямую, а именно организаторам волонтерской деятельности – волонтерским центрам, благотворительным фондам, добровольческим волонтерским движениям. Такие волонтеры создают информационное пространство, освещают их деятельность, ведут работу в социальных сетях по продвижению волонтерства. Это фотографы, журналисты, люди, популярные в социальных сетях, дизайнеры.</a:t>
            </a:r>
            <a:endParaRPr lang="ru-RU" sz="1500" dirty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46785" y="462859"/>
            <a:ext cx="2083164" cy="1196355"/>
          </a:xfrm>
          <a:prstGeom prst="rect">
            <a:avLst/>
          </a:prstGeom>
        </p:spPr>
      </p:pic>
      <p:pic>
        <p:nvPicPr>
          <p:cNvPr id="10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14338" name="Picture 2" descr="https://sun9-52.userapi.com/impg/-2IRbTnGnXF5Z39aWFQwA8xT8or9Dwz3xIYMpA/0zpNH07Mjcg.jpg?size=1280x960&amp;quality=96&amp;sign=4a400c54c9f22265d1c959f52f0b0259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2423" y="3776471"/>
            <a:ext cx="3767329" cy="28254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4340" name="Picture 4" descr="https://sun9-14.userapi.com/impg/ldQidXjhZ4aqCTsG0dA0Er3gpaQ7K2mOA-Rzsg/QzBO5JLGWbw.jpg?size=2560x1920&amp;quality=96&amp;sign=9efcc8af84e142bef6b9b11d8bc657e0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67198" y="3794760"/>
            <a:ext cx="3742943" cy="28072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036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8845" y="1320104"/>
            <a:ext cx="11208960" cy="5025832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Проверьте, чтобы на вашем компьютере было установлено программное обеспечение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Microsoft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Offiсe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Power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Point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2007,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Flash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 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Player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(разрешено воспроизведение содержимого), был доступ к сети Интернет.</a:t>
            </a:r>
            <a:r>
              <a:rPr lang="ru-RU" sz="1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endParaRPr lang="ru-RU" sz="15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ЭОР состоит из  5 разделов: 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«Быть волонтером» 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«Коллективный портрет волонтера», 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«Основные направления волонтерства», «Навигатор волонтера», «Адресаты доброты», «Волонтеры готовы действовать».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500" dirty="0" smtClean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AutoNum type="arabicPeriod" startAt="3"/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Изучайте разделы в том порядке, в котором они расположены.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AutoNum type="arabicPeriod" startAt="3"/>
            </a:pPr>
            <a:endParaRPr lang="ru-RU" sz="1500" dirty="0" smtClean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AutoNum type="arabicPeriod" startAt="4"/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           При нажатии на интерактивную кнопку перед вами откроется  окно, содержащее теоретический или    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                практический материал по данному разделу.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endParaRPr lang="ru-RU" sz="1500" dirty="0" smtClean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5.   Разделы содержит интерактивные кнопки «Изучи», «Задание», «Проверь себя», нажав на которые вы сможете   ознакомиться с содержанием раздела.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endParaRPr lang="ru-RU" sz="1500" dirty="0" smtClean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6.     Чтобы вернуться к выбору раздела, нажмите на интерактивную кнопку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endParaRPr lang="ru-RU" sz="1500" dirty="0" smtClean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AutoNum type="arabicPeriod" startAt="7"/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После изучения всех разделов и выполнения практических заданий, проверьте свои знания, пройдя итоговое тестирование «Волонтеры готовы действовать».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500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Желаем удачи!</a:t>
            </a:r>
            <a:endParaRPr lang="ru-RU" sz="1500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marL="342900" indent="-342900" algn="just">
              <a:buAutoNum type="arabicPeriod" startAt="3"/>
            </a:pPr>
            <a:endParaRPr lang="ru-RU" sz="1400" dirty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968253" y="0"/>
            <a:ext cx="7870691" cy="11890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ИНСТРУКЦИЯ ПО ИСПОЛЬЗОВАНИЮ 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ЭЛЕКТРОННОГО ОБРАЗОВАТЕЛЬНОГО РЕСУРСА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«ВОЛОНТЕРСТВО БЕЗ ГРАНИЦ»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0225" t="44000" r="63625" b="44667"/>
          <a:stretch>
            <a:fillRect/>
          </a:stretch>
        </p:blipFill>
        <p:spPr bwMode="auto">
          <a:xfrm>
            <a:off x="841127" y="3221940"/>
            <a:ext cx="594738" cy="61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https://www.nicepng.com/png/full/140-1400936_left-hd-icon-back-icon-blue-p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1980" y="4471226"/>
            <a:ext cx="380068" cy="446907"/>
          </a:xfrm>
          <a:prstGeom prst="rect">
            <a:avLst/>
          </a:prstGeom>
          <a:noFill/>
        </p:spPr>
      </p:pic>
      <p:pic>
        <p:nvPicPr>
          <p:cNvPr id="8" name="Picture 2" descr="https://www.nicepng.com/png/full/140-1400936_left-hd-icon-back-icon-blue-png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67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4618" y="2037142"/>
            <a:ext cx="2977205" cy="152803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Задание: вам необходимо соотнести направления волонтерства и логотипы, их обозначающие.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88564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 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ИГРА «Я ВОЛОНТЕР»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2835797" y="1842668"/>
            <a:ext cx="3759496" cy="1478494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62823" y="1724880"/>
            <a:ext cx="3264521" cy="33385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5206" y="1856299"/>
            <a:ext cx="3938146" cy="4618490"/>
          </a:xfrm>
          <a:prstGeom prst="rect">
            <a:avLst/>
          </a:prstGeom>
        </p:spPr>
      </p:pic>
      <p:pic>
        <p:nvPicPr>
          <p:cNvPr id="10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12" name="Рисунок 11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3313" y="4280632"/>
            <a:ext cx="1472391" cy="1534965"/>
          </a:xfrm>
          <a:prstGeom prst="rect">
            <a:avLst/>
          </a:prstGeom>
        </p:spPr>
      </p:pic>
      <p:pic>
        <p:nvPicPr>
          <p:cNvPr id="13" name="Picture 8" descr="https://im0-tub-ru.yandex.net/i?id=7e5e4a35700c55dabd895473c63137b5-l&amp;n=13">
            <a:hlinkClick r:id="rId9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4414425" y="5334585"/>
            <a:ext cx="765607" cy="102391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600913" y="5832659"/>
            <a:ext cx="631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259506" y="3658697"/>
            <a:ext cx="4963096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СКАЧАТЬ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БЛАНК ИГРЫ «Я ВОЛОНТЕР»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22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65415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ИГРА «Я ВОЛОНТЕР»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1795" y="2276918"/>
            <a:ext cx="3654034" cy="36423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88649" y="1480936"/>
            <a:ext cx="3974997" cy="4781443"/>
          </a:xfrm>
          <a:prstGeom prst="rect">
            <a:avLst/>
          </a:prstGeom>
        </p:spPr>
      </p:pic>
      <p:pic>
        <p:nvPicPr>
          <p:cNvPr id="9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394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2098830"/>
            <a:ext cx="8299341" cy="87684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 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Формы работы волонтера разнообразны, одной из самых популярных является волонтерская акция. Если вы хотите принять участие в событиях, имеющих социальную значимость, оказать помощь тем, кто в ней нуждается, научиться творить добро, получить возможность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самореализоваться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, приобрести опыт в организации практических дел и мероприятий, меняющих ситуацию в обществе к лучшему, и, главное, увидеть реальный результат своей деятельности, но не знаете, как это сделать… Тогда этот раздел для вас!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latin typeface="Times New Roman" pitchFamily="18" charset="0"/>
              <a:ea typeface="Roboto Cn" pitchFamily="2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58013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КАРТА СОБЫТИЯ «НАВИГАТОР ВОЛОНТЕРА»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2113478" y="2014777"/>
            <a:ext cx="9076297" cy="1859797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13" y="2317079"/>
            <a:ext cx="1707028" cy="1993565"/>
          </a:xfrm>
          <a:prstGeom prst="rect">
            <a:avLst/>
          </a:prstGeom>
        </p:spPr>
      </p:pic>
      <p:pic>
        <p:nvPicPr>
          <p:cNvPr id="9" name="Picture 2" descr="https://www.nicepng.com/png/full/140-1400936_left-hd-icon-back-icon-blue-p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2945" y="4587497"/>
            <a:ext cx="1472391" cy="1534965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7811900" y="4096400"/>
            <a:ext cx="1632236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ЗАДАНИЕ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13" name="Picture 8" descr="https://im0-tub-ru.yandex.net/i?id=7e5e4a35700c55dabd895473c63137b5-l&amp;n=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8434342" y="5566370"/>
            <a:ext cx="765607" cy="102391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613081" y="6033448"/>
            <a:ext cx="631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15" name="Рисунок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5733" y="4641557"/>
            <a:ext cx="1516326" cy="1516326"/>
          </a:xfrm>
          <a:prstGeom prst="rect">
            <a:avLst/>
          </a:prstGeom>
        </p:spPr>
      </p:pic>
      <p:pic>
        <p:nvPicPr>
          <p:cNvPr id="16" name="Picture 8" descr="https://im0-tub-ru.yandex.net/i?id=7e5e4a35700c55dabd895473c63137b5-l&amp;n=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4470700" y="5584711"/>
            <a:ext cx="765607" cy="98217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652230" y="605814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881585" y="4104664"/>
            <a:ext cx="1632236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ИЗУЧИ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40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pic>
        <p:nvPicPr>
          <p:cNvPr id="5" name="Picture 2" descr="https://www.nicepng.com/png/full/140-1400936_left-hd-icon-back-icon-blue-p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6" name="Мастер-класс Волонтерская акци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692400" y="1360062"/>
            <a:ext cx="6925849" cy="51943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77938" y="144270"/>
            <a:ext cx="7040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МАСТЕР-КЛАСС «ВОЛОНТЕРСКАЯ АКЦИЯ ОТ «А» ДО «Я»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3751" y="1794030"/>
            <a:ext cx="4942391" cy="196517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Выберите одно из направлений волонтерства и предложите 1 событие, имеющее социальную значимость,  и расскажите о нем, используя карту события «Навигатор волонтёра».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30691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КАРТА СОБЫТИЯ «НАВИГАТОР ВОЛОНТЕРА»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2123635" y="1910080"/>
            <a:ext cx="5496364" cy="14224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13" y="2317079"/>
            <a:ext cx="1707028" cy="1993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57" y="1897302"/>
            <a:ext cx="3232843" cy="4310458"/>
          </a:xfrm>
          <a:prstGeom prst="rect">
            <a:avLst/>
          </a:prstGeom>
        </p:spPr>
      </p:pic>
      <p:pic>
        <p:nvPicPr>
          <p:cNvPr id="9" name="Picture 2" descr="https://www.nicepng.com/png/full/140-1400936_left-hd-icon-back-icon-blue-pn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10" name="Рисунок 9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0353" y="4290792"/>
            <a:ext cx="1472391" cy="1534965"/>
          </a:xfrm>
          <a:prstGeom prst="rect">
            <a:avLst/>
          </a:prstGeom>
        </p:spPr>
      </p:pic>
      <p:pic>
        <p:nvPicPr>
          <p:cNvPr id="13" name="Picture 8" descr="https://im0-tub-ru.yandex.net/i?id=7e5e4a35700c55dabd895473c63137b5-l&amp;n=13">
            <a:hlinkClick r:id="rId7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4891945" y="5232985"/>
            <a:ext cx="765607" cy="102391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078433" y="5731059"/>
            <a:ext cx="631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2455633" y="3415629"/>
            <a:ext cx="5334000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СКАЧАТЬ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КАРТУ СОБЫТИЯ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«НАВИГАТОР ВОЛОНТЕРА»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40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1337" y="2022795"/>
            <a:ext cx="8038531" cy="117613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Адресатами волонтерской помощи могут быть пожилые люди, дети, животные, объекты окружающей среды, социальные проблемы общества и др. Предлагаем вам в соответствии с предложенными мероприятиями определить как можно больше адресатов помощи, обозначив их логотипами направлений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волонтертсва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. </a:t>
            </a:r>
            <a:endParaRPr lang="ru-RU" sz="1500" dirty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85334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ИГРА-ВЫБОР «АДРЕСАТЫ ДОБРОТЫ»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2833085" y="1947741"/>
            <a:ext cx="8794808" cy="1204892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55" y="2440660"/>
            <a:ext cx="1707028" cy="1993565"/>
          </a:xfrm>
          <a:prstGeom prst="rect">
            <a:avLst/>
          </a:prstGeom>
        </p:spPr>
      </p:pic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335" y="4580947"/>
            <a:ext cx="1518036" cy="1518036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7688" y="4559252"/>
            <a:ext cx="1518036" cy="1518036"/>
          </a:xfrm>
          <a:prstGeom prst="rect">
            <a:avLst/>
          </a:prstGeom>
        </p:spPr>
      </p:pic>
      <p:pic>
        <p:nvPicPr>
          <p:cNvPr id="12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13" name="Picture 8" descr="https://im0-tub-ru.yandex.net/i?id=7e5e4a35700c55dabd895473c63137b5-l&amp;n=13">
            <a:hlinkClick r:id="rId4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3925264" y="5495544"/>
            <a:ext cx="765607" cy="98217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141037" y="603019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15" name="Picture 8" descr="https://im0-tub-ru.yandex.net/i?id=7e5e4a35700c55dabd895473c63137b5-l&amp;n=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8049208" y="5513832"/>
            <a:ext cx="765607" cy="98217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230256" y="600947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6106" y="3889093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ЗАДАНИЕ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6775" y="3923817"/>
            <a:ext cx="2119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ПРОВЕРЬ СЕБЯ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48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8838" y="1807383"/>
            <a:ext cx="6165300" cy="947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889505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ИГРА-ВЫБОР «АДРЕСАТЫ ДОБРОТЫ»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/>
          <a:srcRect l="23203" r="21710"/>
          <a:stretch/>
        </p:blipFill>
        <p:spPr>
          <a:xfrm>
            <a:off x="794146" y="1673165"/>
            <a:ext cx="2011680" cy="3639627"/>
          </a:xfrm>
          <a:prstGeom prst="rect">
            <a:avLst/>
          </a:prstGeom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50067" y="1906598"/>
            <a:ext cx="5883947" cy="608694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r>
              <a:rPr lang="ru-RU" sz="1500" dirty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«Везде, где человек оказывается, он может найти того, кто нуждается в нём» </a:t>
            </a:r>
            <a:endParaRPr lang="ru-RU" sz="1500" dirty="0" smtClean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(</a:t>
            </a:r>
            <a:r>
              <a:rPr lang="ru-RU" sz="1500" dirty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Альберт </a:t>
            </a:r>
            <a:r>
              <a:rPr lang="ru-RU" sz="1500" dirty="0" err="1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Швейцер</a:t>
            </a:r>
            <a:r>
              <a:rPr lang="ru-RU" sz="1500" dirty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)</a:t>
            </a:r>
          </a:p>
        </p:txBody>
      </p:sp>
      <p:pic>
        <p:nvPicPr>
          <p:cNvPr id="10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/>
          <a:srcRect l="17848" t="21941" r="17785" b="11055"/>
          <a:stretch>
            <a:fillRect/>
          </a:stretch>
        </p:blipFill>
        <p:spPr bwMode="auto">
          <a:xfrm>
            <a:off x="5023414" y="2939971"/>
            <a:ext cx="5532698" cy="323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922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81738" y="2080208"/>
            <a:ext cx="8038531" cy="86846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Дорогие друзья! Вы познакомились с основами волонтерства и уже готовы действовать. Но прежде, чем вы организуете свое первое событие, предлагаем вам пройти итоговое тестирование «Волонтеры готовы действовать!»</a:t>
            </a:r>
            <a:endParaRPr lang="ru-RU" sz="1500" dirty="0">
              <a:solidFill>
                <a:srgbClr val="002060"/>
              </a:solidFill>
              <a:latin typeface="Comic Sans MS" pitchFamily="66" charset="0"/>
              <a:ea typeface="Roboto Cn" pitchFamily="2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11713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ИТОГОВОЕ ТЕСТИРОВАНИЕ «ВОЛОНТЕРЫ ГОТОВЫ ДЕЙСТВОВАТЬ!»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2833085" y="1947741"/>
            <a:ext cx="8794808" cy="1204892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55" y="2440660"/>
            <a:ext cx="1707028" cy="1993565"/>
          </a:xfrm>
          <a:prstGeom prst="rect">
            <a:avLst/>
          </a:prstGeom>
        </p:spPr>
      </p:pic>
      <p:pic>
        <p:nvPicPr>
          <p:cNvPr id="8" name="Picture 2" descr="https://www.nicepng.com/png/full/140-1400936_left-hd-icon-back-icon-blue-p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sp>
        <p:nvSpPr>
          <p:cNvPr id="1026" name="AutoShape 2" descr="https://apf.mail.ru/cgi-bin/readmsg?id=16143212601742089734;0;2&amp;exif=1&amp;full=1&amp;x-email=crtdu_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6143212601742089734;0;2&amp;exif=1&amp;full=1&amp;x-email=crtdu_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44245" y="4478229"/>
            <a:ext cx="1518036" cy="1518036"/>
          </a:xfrm>
          <a:prstGeom prst="rect">
            <a:avLst/>
          </a:prstGeom>
        </p:spPr>
      </p:pic>
      <p:pic>
        <p:nvPicPr>
          <p:cNvPr id="14" name="Picture 8" descr="https://im0-tub-ru.yandex.net/i?id=7e5e4a35700c55dabd895473c63137b5-l&amp;n=13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5965765" y="5432809"/>
            <a:ext cx="765607" cy="98217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158388" y="5928452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3733" y="3669174"/>
            <a:ext cx="3852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ПРОЙТИ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ИТОГОВОЕ ТЕСТИРОВАНИЕ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66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968253" y="0"/>
            <a:ext cx="7870691" cy="11890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АВТОРЫ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ЭЛЕКТРОННОГО ОБРАЗОВАТЕЛЬНОГО РЕСУРСА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«ВОЛОНТЕРСТВО БЕЗ ГРАНИЦ»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8" name="Picture 2" descr="https://www.nicepng.com/png/full/140-1400936_left-hd-icon-back-icon-blue-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9" name="Picture 3" descr="D:\Устинова Ю.Г\Эмблем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7715" y="1216978"/>
            <a:ext cx="1150155" cy="1167407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 descr="C:\Users\yulia\Desktop\Одаренность\Устинова Ю.Г 2020-2021\ФОТО ОДАРЕННО\ФОТО ОДАРЕННО\IMG_20200603_2245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8748" y="2758601"/>
            <a:ext cx="1715577" cy="228601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744434" y="4973178"/>
            <a:ext cx="214314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ПОПОГРЕБСКАЯ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ИРИНА ВАЛЕРЬЕВНА </a:t>
            </a: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2" name="Picture 3" descr="C:\Users\yulia\Desktop\Одаренность\Устинова Ю.Г 2020-2021\ФОТО ОДАРЕННО\ФОТО ОДАРЕННО\IMG_20200603_225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6268" y="2758600"/>
            <a:ext cx="1785950" cy="238126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01954" y="4973178"/>
            <a:ext cx="221457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ЧЕРКАССКИХ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ОКСАНА ТИМОФЕЕВНА</a:t>
            </a: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4" name="Picture 4" descr="C:\Users\yulia\Desktop\Одаренность\Устинова Ю.Г 2020-2021\ФОТО ОДАРЕННО\ФОТО ОДАРЕННО\IMG_20201113_1513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6664" y="2758600"/>
            <a:ext cx="1785950" cy="243645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602350" y="4973178"/>
            <a:ext cx="221457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УСТИНОВА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ЮЛИЯ ГЕННАДЬЕВНА</a:t>
            </a: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2646" y="1319514"/>
            <a:ext cx="7292052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70C0"/>
                </a:solidFill>
                <a:latin typeface="Comic Sans MS" pitchFamily="66" charset="0"/>
              </a:rPr>
              <a:t>Электронный образовательный ресурс </a:t>
            </a:r>
          </a:p>
          <a:p>
            <a:pPr algn="ctr"/>
            <a:r>
              <a:rPr lang="ru-RU" sz="1500" dirty="0" smtClean="0">
                <a:solidFill>
                  <a:srgbClr val="0070C0"/>
                </a:solidFill>
                <a:latin typeface="Comic Sans MS" pitchFamily="66" charset="0"/>
              </a:rPr>
              <a:t> «</a:t>
            </a:r>
            <a:r>
              <a:rPr lang="ru-RU" sz="1500" dirty="0" err="1" smtClean="0">
                <a:solidFill>
                  <a:srgbClr val="0070C0"/>
                </a:solidFill>
                <a:latin typeface="Comic Sans MS" pitchFamily="66" charset="0"/>
              </a:rPr>
              <a:t>Волонтерство</a:t>
            </a:r>
            <a:r>
              <a:rPr lang="ru-RU" sz="1500" dirty="0" smtClean="0">
                <a:solidFill>
                  <a:srgbClr val="0070C0"/>
                </a:solidFill>
                <a:latin typeface="Comic Sans MS" pitchFamily="66" charset="0"/>
              </a:rPr>
              <a:t> без границ» разработан педагогами муниципального бюджетного учреждения дополнительного образования </a:t>
            </a:r>
          </a:p>
          <a:p>
            <a:pPr algn="ctr"/>
            <a:r>
              <a:rPr lang="ru-RU" sz="1500" dirty="0" smtClean="0">
                <a:solidFill>
                  <a:srgbClr val="0070C0"/>
                </a:solidFill>
                <a:latin typeface="Comic Sans MS" pitchFamily="66" charset="0"/>
              </a:rPr>
              <a:t> «Центр дополнительного образования «Одаренность»</a:t>
            </a:r>
            <a:endParaRPr lang="ru-RU" sz="15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7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29022" y="39775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БЫТЬ ВОЛОНТЕРОМ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39970" y="1341256"/>
            <a:ext cx="88083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</a:rPr>
              <a:t>Волонтерство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</a:rPr>
              <a:t> - это оказание добровольной и бескорыстной помощи тем, кто в ней </a:t>
            </a:r>
            <a:r>
              <a:rPr lang="ru-RU" sz="1500" dirty="0" err="1" smtClean="0">
                <a:solidFill>
                  <a:srgbClr val="002060"/>
                </a:solidFill>
                <a:latin typeface="Comic Sans MS" pitchFamily="66" charset="0"/>
              </a:rPr>
              <a:t>нуждается.Волонтеры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</a:rPr>
              <a:t> (добровольцы) участвуют в разнообразной деятельности, но в основе любого волонтерского движения лежит принцип: хочешь почувствовать себя человеком - помоги другому. В настоящее время российских волонтеров объединяют такие крупные организации, как Ассоциация волонтерских центров, «Волонтеры Победы», «Волонтеры-медики», Союз волонтерских организаций и движений и др.На сегодняшний день на информационной 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  <a:hlinkClick r:id="rId3"/>
              </a:rPr>
              <a:t>платформе «Добровольцы России»</a:t>
            </a:r>
            <a:r>
              <a:rPr lang="ru-RU" sz="1500" dirty="0" smtClean="0">
                <a:solidFill>
                  <a:srgbClr val="002060"/>
                </a:solidFill>
                <a:latin typeface="Comic Sans MS" pitchFamily="66" charset="0"/>
              </a:rPr>
              <a:t> зарегистрированы 1 тыс. 546 организаций и более 31,4 тыс. волонтеров. Из них большую часть составляет молодежь в возрасте 18-24 лет (порядка 58%), на втором месте - возрастная группа младше 18 лет (23%). Предлагаем вам просмотреть следующие видеоматериалы.</a:t>
            </a:r>
            <a:endParaRPr lang="ru-RU" sz="15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1951" y="4831045"/>
            <a:ext cx="1516326" cy="1516326"/>
          </a:xfrm>
          <a:prstGeom prst="rect">
            <a:avLst/>
          </a:prstGeom>
        </p:spPr>
      </p:pic>
      <p:pic>
        <p:nvPicPr>
          <p:cNvPr id="8" name="Picture 8" descr="https://im0-tub-ru.yandex.net/i?id=7e5e4a35700c55dabd895473c63137b5-l&amp;n=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2984988" y="5755070"/>
            <a:ext cx="859737" cy="110293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78189" y="630187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0473" y="3826349"/>
            <a:ext cx="5798916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ИЗУЧИ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«РОССИЙСКОЕ ВОЛОНТЕРСКОЕ ДВИЖЕНИЕ»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11" name="Рисунок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9889" y="4831045"/>
            <a:ext cx="1516326" cy="1516326"/>
          </a:xfrm>
          <a:prstGeom prst="rect">
            <a:avLst/>
          </a:prstGeom>
        </p:spPr>
      </p:pic>
      <p:pic>
        <p:nvPicPr>
          <p:cNvPr id="12" name="Picture 8" descr="https://im0-tub-ru.yandex.net/i?id=7e5e4a35700c55dabd895473c63137b5-l&amp;n=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8102926" y="5755070"/>
            <a:ext cx="859737" cy="110293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296127" y="630187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dirty="0">
              <a:latin typeface="Comic Sans MS" pitchFamily="66" charset="0"/>
              <a:ea typeface="Roboto Condensed" pitchFamily="2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465181" y="3814774"/>
            <a:ext cx="5798916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ИЗУЧИ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«7 ПРИЧИН БЫТЬ ВОЛОНТЕРОМ»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15" name="Picture 2" descr="https://www.nicepng.com/png/full/140-1400936_left-hd-icon-back-icon-blue-png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6201" y="2061613"/>
            <a:ext cx="1707028" cy="1993565"/>
          </a:xfrm>
          <a:prstGeom prst="rect">
            <a:avLst/>
          </a:prstGeom>
        </p:spPr>
      </p:pic>
      <p:sp>
        <p:nvSpPr>
          <p:cNvPr id="17" name="Пятиугольник 16"/>
          <p:cNvSpPr/>
          <p:nvPr/>
        </p:nvSpPr>
        <p:spPr>
          <a:xfrm rot="10800000">
            <a:off x="1768214" y="1366540"/>
            <a:ext cx="10118986" cy="2337357"/>
          </a:xfrm>
          <a:prstGeom prst="homePlate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407536" y="1291494"/>
            <a:ext cx="7523542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«РОССИЙСКОЕ ВОЛОНТЕРСКОЕ ДВИЖЕНИЕ»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2171" y="2357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БЫТЬ ВОЛОНТЕРОМ</a:t>
            </a:r>
            <a:endParaRPr lang="ru-RU" dirty="0"/>
          </a:p>
        </p:txBody>
      </p:sp>
      <p:pic>
        <p:nvPicPr>
          <p:cNvPr id="7" name="Российское волонтерское движени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140598" y="1843268"/>
            <a:ext cx="6234896" cy="4676172"/>
          </a:xfrm>
          <a:prstGeom prst="rect">
            <a:avLst/>
          </a:prstGeom>
        </p:spPr>
      </p:pic>
      <p:pic>
        <p:nvPicPr>
          <p:cNvPr id="8" name="Picture 2" descr="https://www.nicepng.com/png/full/140-1400936_left-hd-icon-back-icon-blue-pn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52171" y="2357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БЫТЬ ВОЛОНТЕРОМ</a:t>
            </a:r>
            <a:endParaRPr lang="ru-RU" dirty="0"/>
          </a:p>
        </p:txBody>
      </p:sp>
      <p:pic>
        <p:nvPicPr>
          <p:cNvPr id="8" name="Picture 2" descr="https://www.nicepng.com/png/full/140-1400936_left-hd-icon-back-icon-blue-p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289140" y="1256769"/>
            <a:ext cx="5798916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  <a:cs typeface="Times New Roman" pitchFamily="18" charset="0"/>
              </a:rPr>
              <a:t>«7 ПРИЧИН БЫТЬ ВОЛОНТЕРОМ»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10" name="7 причин быть воонтером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978549" y="1727520"/>
            <a:ext cx="6508831" cy="4881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72840" y="1951574"/>
            <a:ext cx="8336280" cy="127125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Потребность быть полезным заложена в каждом человеке. Многие из нас хотят сделать что-то нужное для общества. Нет человека, который хотя бы один раз безвозмездно не поделился с другим тем, чем он сам обладает: душевным теплом, знаниями, физической силой, материальными ресурсами. Всеми этими качествами, безусловно, обладают волонтёры. Давайте составим коллективный портрет волонтера.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7465" y="4643803"/>
            <a:ext cx="1516326" cy="151632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69587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ИГРА «КОЛЛЕКТИВНЫЙ ПОРТРЕТ ВОЛОНТЕРА»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2833085" y="1947741"/>
            <a:ext cx="9176034" cy="1572699"/>
          </a:xfrm>
          <a:prstGeom prst="homePlate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4553185" y="3938922"/>
            <a:ext cx="1632236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ЗАДАНИЕ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7178034" y="3915798"/>
            <a:ext cx="2363029" cy="53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ПРОВЕРЬ СЕБЯ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18" name="Рисунок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06978" y="4620042"/>
            <a:ext cx="1511939" cy="15119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0578" y="2341786"/>
            <a:ext cx="2362149" cy="2757373"/>
          </a:xfrm>
          <a:prstGeom prst="rect">
            <a:avLst/>
          </a:prstGeom>
        </p:spPr>
      </p:pic>
      <p:pic>
        <p:nvPicPr>
          <p:cNvPr id="12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5048703" y="5632704"/>
            <a:ext cx="765607" cy="98217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29752" y="613992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b="1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14" name="Picture 8" descr="https://im0-tub-ru.yandex.net/i?id=7e5e4a35700c55dabd895473c63137b5-l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784" t="1491" r="25007"/>
          <a:stretch>
            <a:fillRect/>
          </a:stretch>
        </p:blipFill>
        <p:spPr bwMode="auto">
          <a:xfrm>
            <a:off x="8156699" y="5591923"/>
            <a:ext cx="765607" cy="98217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8379763" y="6099140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  <a:ea typeface="Roboto Condensed" pitchFamily="2" charset="0"/>
              </a:rPr>
              <a:t>ЖМИ</a:t>
            </a:r>
            <a:endParaRPr lang="ru-RU" sz="1400" b="1" dirty="0">
              <a:latin typeface="Comic Sans MS" pitchFamily="66" charset="0"/>
              <a:ea typeface="Roboto Condensed" pitchFamily="2" charset="0"/>
            </a:endParaRPr>
          </a:p>
        </p:txBody>
      </p:sp>
      <p:pic>
        <p:nvPicPr>
          <p:cNvPr id="35842" name="Picture 2" descr="https://www.nicepng.com/png/full/140-1400936_left-hd-icon-back-icon-blue-png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26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5989" y="1940000"/>
            <a:ext cx="8063889" cy="82885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Задание: на каждую букву слова «Волонтер» необходимо за 3 минуты написать прилагательные, существительные и глаголы, раскрывающие качества волонтера.</a:t>
            </a:r>
            <a:r>
              <a:rPr lang="ru-RU" sz="1400" dirty="0" smtClean="0">
                <a:solidFill>
                  <a:srgbClr val="002060"/>
                </a:solidFill>
                <a:latin typeface="Comic Sans MS" pitchFamily="66" charset="0"/>
                <a:ea typeface="Roboto Cn" pitchFamily="2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1600" dirty="0" smtClean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42265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ИГРА «КОЛЛЕКТИВНЫЙ ПОРТРЕТ ВОЛОНТЕРА»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2833085" y="1947741"/>
            <a:ext cx="9176034" cy="90214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14797171"/>
              </p:ext>
            </p:extLst>
          </p:nvPr>
        </p:nvGraphicFramePr>
        <p:xfrm>
          <a:off x="4022759" y="3100250"/>
          <a:ext cx="6096000" cy="3471860"/>
        </p:xfrm>
        <a:graphic>
          <a:graphicData uri="http://schemas.openxmlformats.org/drawingml/2006/table">
            <a:tbl>
              <a:tblPr/>
              <a:tblGrid>
                <a:gridCol w="964323"/>
                <a:gridCol w="5131677"/>
              </a:tblGrid>
              <a:tr h="426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</a:tr>
              <a:tr h="426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426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</a:tr>
              <a:tr h="485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426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</a:tr>
              <a:tr h="426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426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</a:tr>
              <a:tr h="426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7581900" algn="l"/>
                        </a:tabLst>
                      </a:pP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5437" y="1991876"/>
            <a:ext cx="3264521" cy="3338501"/>
          </a:xfrm>
          <a:prstGeom prst="rect">
            <a:avLst/>
          </a:prstGeom>
        </p:spPr>
      </p:pic>
      <p:pic>
        <p:nvPicPr>
          <p:cNvPr id="12" name="Picture 2" descr="https://www.nicepng.com/png/full/140-1400936_left-hd-icon-back-icon-blue-png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02696" y="5512522"/>
            <a:ext cx="1289304" cy="1516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717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9" y="5534542"/>
            <a:ext cx="1106403" cy="110640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854782" y="0"/>
            <a:ext cx="9144000" cy="1300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ВОЛОНТЕРСТВО БЕЗ ГРАНИЦ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ИГРА «КОЛЛЕКТИВНЫЙ ПОРТРЕТ ВОЛОНТЕРА»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23160" y="4479149"/>
            <a:ext cx="6836645" cy="87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Roboto Cn" pitchFamily="2" charset="0"/>
                <a:ea typeface="Roboto Cn" pitchFamily="2" charset="0"/>
              </a:rPr>
              <a:t>	</a:t>
            </a:r>
            <a:endParaRPr lang="ru-RU" sz="3200" dirty="0">
              <a:latin typeface="Peach Milk 2.0" pitchFamily="50" charset="0"/>
              <a:ea typeface="Roboto Cn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3073" y="1608034"/>
            <a:ext cx="3654034" cy="36423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7998" y="1949783"/>
            <a:ext cx="7180393" cy="4205251"/>
          </a:xfrm>
          <a:prstGeom prst="rect">
            <a:avLst/>
          </a:prstGeom>
        </p:spPr>
      </p:pic>
      <p:pic>
        <p:nvPicPr>
          <p:cNvPr id="9" name="Picture 2" descr="https://www.nicepng.com/png/full/140-1400936_left-hd-icon-back-icon-blue-png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2696" y="5528020"/>
            <a:ext cx="1289304" cy="1516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18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908</Words>
  <Application>Microsoft Office PowerPoint</Application>
  <PresentationFormat>Произвольный</PresentationFormat>
  <Paragraphs>193</Paragraphs>
  <Slides>27</Slides>
  <Notes>14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ЭЛЕКТРОННЫЙ ОБРАЗОВАТЕЛЬНЫЙ РЕСУРС «ВОЛОНТЕРСТВО БЕЗ ГРАНИЦ»</vt:lpstr>
      <vt:lpstr>ИНСТРУКЦИЯ ПО ИСПОЛЬЗОВАНИЮ  ЭЛЕКТРОННОГО ОБРАЗОВАТЕЛЬНОГО РЕСУРСА «ВОЛОНТЕРСТВО БЕЗ ГРАНИЦ»</vt:lpstr>
      <vt:lpstr>АВТОРЫ ЭЛЕКТРОННОГО ОБРАЗОВАТЕЛЬНОГО РЕСУРСА «ВОЛОНТЕРСТВО БЕЗ ГРАНИЦ»</vt:lpstr>
      <vt:lpstr>Слайд 4</vt:lpstr>
      <vt:lpstr>Слайд 5</vt:lpstr>
      <vt:lpstr>Слайд 6</vt:lpstr>
      <vt:lpstr>ВОЛОНТЕРСТВО БЕЗ ГРАНИЦ  ИГРА «КОЛЛЕКТИВНЫЙ ПОРТРЕТ ВОЛОНТЕРА»</vt:lpstr>
      <vt:lpstr>ВОЛОНТЕРСТВО БЕЗ ГРАНИЦ  ИГРА «КОЛЛЕКТИВНЫЙ ПОРТРЕТ ВОЛОНТЕРА»</vt:lpstr>
      <vt:lpstr>ВОЛОНТЕРСТВО БЕЗ ГРАНИЦ  ИГРА «КОЛЛЕКТИВНЫЙ ПОРТРЕТ ВОЛОНТЕРА»</vt:lpstr>
      <vt:lpstr>ВОЛОНТЕРСТВО БЕЗ ГРАНИЦ  ОСНОВНЫЕ НАПРАВЛЕНИЯ ВОЛОНТЕРСТВА</vt:lpstr>
      <vt:lpstr>ВОЛОНТЕРСТВО БЕЗ ГРАНИЦ  ОСНОВНЫЕ НАПРАВЛЕНИЯ ВОЛОНТЕРСТВА</vt:lpstr>
      <vt:lpstr>ОСНОВНЫЕ НАПРАВЛЕНИЯ ВОЛОНТЕРСТВА  СОБЫТИЙНОЕ ВОЛОНТЕРСТВО</vt:lpstr>
      <vt:lpstr>ОСНОВНЫЕ НАПРАВЛЕНИЯ ВОЛОНТЕРСТВА  ЭКОЛОГИЧЕСКОЕ ВОЛОНТЕРСТВО</vt:lpstr>
      <vt:lpstr>ОСНОВНЫЕ НАПРАВЛЕНИЯ ВОЛОНТЕРСТВА  КУЛЬТУРНОЕ ВОЛОНТЕРСТВО</vt:lpstr>
      <vt:lpstr>ОСНОВНЫЕ НАПРАВЛЕНИЯ ВОЛОНТЕРСТВА  ИНКЛЮЗИВНОЕ ВОЛОНТЕРСТВО</vt:lpstr>
      <vt:lpstr>ОСНОВНЫЕ НАПРАВЛЕНИЯ ВОЛОНТЕРСТВА  ВОЛОНТЕРЫ ПОБЕДЫ</vt:lpstr>
      <vt:lpstr>ОСНОВНЫЕ НАПРАВЛЕНИЯ ВОЛОНТЕРСТВА  СОЦИАЛЬНОЕ ВОЛОНТЕРСТВО</vt:lpstr>
      <vt:lpstr>ОСНОВНЫЕ НАПРАВЛЕНИЯ ВОЛОНТЕРСТВА  МЕДИЦИНСКОЕ ВОЛОНТЕРСТВО</vt:lpstr>
      <vt:lpstr>ОСНОВНЫЕ НАПРАВЛЕНИЯ ВОЛОНТЕРСТВА  МЕДИА-ВОЛОНТЕРСТВО</vt:lpstr>
      <vt:lpstr>ВОЛОНТЕРСТВО БЕЗ ГРАНИЦ   ИГРА «Я ВОЛОНТЕР»</vt:lpstr>
      <vt:lpstr>ВОЛОНТЕРСТВО БЕЗ ГРАНИЦ  ИГРА «Я ВОЛОНТЕР»</vt:lpstr>
      <vt:lpstr>ВОЛОНТЕРСТВО БЕЗ ГРАНИЦ  КАРТА СОБЫТИЯ «НАВИГАТОР ВОЛОНТЕРА»</vt:lpstr>
      <vt:lpstr>Слайд 23</vt:lpstr>
      <vt:lpstr>ВОЛОНТЕРСТВО БЕЗ ГРАНИЦ  КАРТА СОБЫТИЯ «НАВИГАТОР ВОЛОНТЕРА»</vt:lpstr>
      <vt:lpstr>ВОЛОНТЕРСТВО БЕЗ ГРАНИЦ  ИГРА-ВЫБОР «АДРЕСАТЫ ДОБРОТЫ»</vt:lpstr>
      <vt:lpstr>ВОЛОНТЕРСТВО БЕЗ ГРАНИЦ  ИГРА-ВЫБОР «АДРЕСАТЫ ДОБРОТЫ»</vt:lpstr>
      <vt:lpstr>ВОЛОНТЕРСТВО БЕЗ ГРАНИЦ  ИТОГОВОЕ ТЕСТИРОВАНИЕ «ВОЛОНТЕРЫ ГОТОВЫ ДЕЙСТВОВАТЬ!»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КОНКУРС МетодическИХ разработОК  «ЕЖЕДНЕВНО С РДШ»</dc:title>
  <dc:creator>Одаренность123</dc:creator>
  <cp:lastModifiedBy>Юлия Устинова</cp:lastModifiedBy>
  <cp:revision>142</cp:revision>
  <dcterms:created xsi:type="dcterms:W3CDTF">2021-02-25T08:09:38Z</dcterms:created>
  <dcterms:modified xsi:type="dcterms:W3CDTF">2021-04-23T11:49:45Z</dcterms:modified>
</cp:coreProperties>
</file>