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337" r:id="rId2"/>
    <p:sldId id="336" r:id="rId3"/>
    <p:sldId id="334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298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5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33" r:id="rId9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6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image" Target="../media/image5.jpg"/><Relationship Id="rId1" Type="http://schemas.openxmlformats.org/officeDocument/2006/relationships/slide" Target="../slides/slide4.xml"/><Relationship Id="rId6" Type="http://schemas.openxmlformats.org/officeDocument/2006/relationships/image" Target="../media/image7.jpeg"/><Relationship Id="rId5" Type="http://schemas.openxmlformats.org/officeDocument/2006/relationships/slide" Target="../slides/slide73.xml"/><Relationship Id="rId4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pl8tpf5-jQ" TargetMode="External"/><Relationship Id="rId2" Type="http://schemas.openxmlformats.org/officeDocument/2006/relationships/hyperlink" Target="https://www.youtube.com/watch?v=RrYm4LNVL50&amp;t=6s" TargetMode="External"/><Relationship Id="rId1" Type="http://schemas.openxmlformats.org/officeDocument/2006/relationships/hyperlink" Target="https://www.youtube.com/watch?v=g-a5hRGtbp0&amp;t=20s" TargetMode="Externa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2B8C04-23B2-42C3-81DA-96ED0DB88DB7}" type="doc">
      <dgm:prSet loTypeId="urn:microsoft.com/office/officeart/2008/layout/HexagonCluster" loCatId="relationship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30BACB4-7264-4D66-98B7-F0867EB0C7C2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Виртуальная экскурсия «Город-труженик, город-воин»</a:t>
          </a:r>
          <a:endParaRPr lang="ru-RU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F12D801-3C58-42E4-AC56-1E31419758C0}" type="parTrans" cxnId="{CA0142F5-33E1-4769-87FC-CCFEC0992C4B}">
      <dgm:prSet/>
      <dgm:spPr/>
      <dgm:t>
        <a:bodyPr/>
        <a:lstStyle/>
        <a:p>
          <a:endParaRPr lang="ru-RU"/>
        </a:p>
      </dgm:t>
    </dgm:pt>
    <dgm:pt modelId="{A99B8458-0F38-42A0-B0D4-A160EFC6FA96}" type="sibTrans" cxnId="{CA0142F5-33E1-4769-87FC-CCFEC0992C4B}">
      <dgm:prSet/>
      <dgm:spPr>
        <a:blipFill>
          <a:blip xmlns:r="http://schemas.openxmlformats.org/officeDocument/2006/relationships" r:embed="rId2"/>
          <a:stretch>
            <a:fillRect l="-25000" t="-28000"/>
          </a:stretch>
        </a:blipFill>
      </dgm:spPr>
      <dgm:t>
        <a:bodyPr/>
        <a:lstStyle/>
        <a:p>
          <a:endParaRPr lang="ru-RU"/>
        </a:p>
      </dgm:t>
    </dgm:pt>
    <dgm:pt modelId="{798988DC-E6A2-44C2-B111-38D88FA405F4}">
      <dgm:prSet custT="1"/>
      <dgm:spPr/>
      <dgm:t>
        <a:bodyPr/>
        <a:lstStyle/>
        <a:p>
          <a:pPr rtl="0"/>
          <a:r>
            <a:rPr lang="ru-RU" sz="1200" b="1" dirty="0" err="1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Плей</a:t>
          </a:r>
          <a:r>
            <a:rPr lang="ru-RU" sz="12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-лист «Старый Оскол в годы Великой Отечественной войны»</a:t>
          </a:r>
          <a:endParaRPr lang="ru-RU" sz="1200" b="1" dirty="0">
            <a:solidFill>
              <a:schemeClr val="accent1">
                <a:lumMod val="60000"/>
                <a:lumOff val="4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5689CF60-C597-463A-8A48-CBCBCE672211}" type="parTrans" cxnId="{831A90C1-27E3-4E67-8A7B-75D6785379ED}">
      <dgm:prSet/>
      <dgm:spPr/>
      <dgm:t>
        <a:bodyPr/>
        <a:lstStyle/>
        <a:p>
          <a:endParaRPr lang="ru-RU"/>
        </a:p>
      </dgm:t>
    </dgm:pt>
    <dgm:pt modelId="{BDA898CE-398A-4122-88DB-C3F32440DA53}" type="sibTrans" cxnId="{831A90C1-27E3-4E67-8A7B-75D6785379ED}">
      <dgm:prSet/>
      <dgm:spPr>
        <a:blipFill>
          <a:blip xmlns:r="http://schemas.openxmlformats.org/officeDocument/2006/relationships" r:embed="rId4"/>
          <a:stretch>
            <a:fillRect l="-25000" t="-28000"/>
          </a:stretch>
        </a:blipFill>
      </dgm:spPr>
      <dgm:t>
        <a:bodyPr/>
        <a:lstStyle/>
        <a:p>
          <a:endParaRPr lang="ru-RU"/>
        </a:p>
      </dgm:t>
    </dgm:pt>
    <dgm:pt modelId="{AA518833-9FF8-4CE0-80DF-4CFEFF385EF7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Викторина </a:t>
          </a:r>
          <a:endParaRPr lang="ru-RU" sz="1800" b="1" dirty="0">
            <a:solidFill>
              <a:schemeClr val="accent1">
                <a:lumMod val="60000"/>
                <a:lumOff val="4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10885E-11CE-44A6-8116-F097119815CF}" type="parTrans" cxnId="{C2802CB7-648D-4620-AE9E-01D6C4BBF577}">
      <dgm:prSet/>
      <dgm:spPr/>
      <dgm:t>
        <a:bodyPr/>
        <a:lstStyle/>
        <a:p>
          <a:endParaRPr lang="ru-RU"/>
        </a:p>
      </dgm:t>
    </dgm:pt>
    <dgm:pt modelId="{1DCE5B1B-4724-4A9D-81B9-891C3C0F7629}" type="sibTrans" cxnId="{C2802CB7-648D-4620-AE9E-01D6C4BBF577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8E23EF73-CAF9-49EA-AA01-A1C8091FB97B}" type="pres">
      <dgm:prSet presAssocID="{432B8C04-23B2-42C3-81DA-96ED0DB88DB7}" presName="Name0" presStyleCnt="0">
        <dgm:presLayoutVars>
          <dgm:chMax val="21"/>
          <dgm:chPref val="21"/>
        </dgm:presLayoutVars>
      </dgm:prSet>
      <dgm:spPr/>
    </dgm:pt>
    <dgm:pt modelId="{260041DF-F38B-419C-BA0A-596224BBF26F}" type="pres">
      <dgm:prSet presAssocID="{B30BACB4-7264-4D66-98B7-F0867EB0C7C2}" presName="text1" presStyleCnt="0"/>
      <dgm:spPr/>
    </dgm:pt>
    <dgm:pt modelId="{A5B57792-CE7C-454C-98B1-999188E42A44}" type="pres">
      <dgm:prSet presAssocID="{B30BACB4-7264-4D66-98B7-F0867EB0C7C2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AD81DB4-2C27-4BA6-B0D8-13ADD1A13CA1}" type="pres">
      <dgm:prSet presAssocID="{B30BACB4-7264-4D66-98B7-F0867EB0C7C2}" presName="textaccent1" presStyleCnt="0"/>
      <dgm:spPr/>
    </dgm:pt>
    <dgm:pt modelId="{473F54D0-919C-4BA1-B8B1-EA5901184D2C}" type="pres">
      <dgm:prSet presAssocID="{B30BACB4-7264-4D66-98B7-F0867EB0C7C2}" presName="accentRepeatNode" presStyleLbl="solidAlignAcc1" presStyleIdx="0" presStyleCnt="6"/>
      <dgm:spPr/>
    </dgm:pt>
    <dgm:pt modelId="{67AA887E-8F3A-4635-987B-6247353E3258}" type="pres">
      <dgm:prSet presAssocID="{A99B8458-0F38-42A0-B0D4-A160EFC6FA96}" presName="image1" presStyleCnt="0"/>
      <dgm:spPr/>
    </dgm:pt>
    <dgm:pt modelId="{2A074B24-0040-409E-B920-0C7BBF10AA22}" type="pres">
      <dgm:prSet presAssocID="{A99B8458-0F38-42A0-B0D4-A160EFC6FA96}" presName="imageRepeatNode" presStyleLbl="alignAcc1" presStyleIdx="0" presStyleCnt="3"/>
      <dgm:spPr/>
    </dgm:pt>
    <dgm:pt modelId="{A1387F8E-A018-4CDA-8017-10C51F2FB5A1}" type="pres">
      <dgm:prSet presAssocID="{A99B8458-0F38-42A0-B0D4-A160EFC6FA96}" presName="imageaccent1" presStyleCnt="0"/>
      <dgm:spPr/>
    </dgm:pt>
    <dgm:pt modelId="{2384BEBA-3209-49FD-B8B4-E08358C65437}" type="pres">
      <dgm:prSet presAssocID="{A99B8458-0F38-42A0-B0D4-A160EFC6FA96}" presName="accentRepeatNode" presStyleLbl="solidAlignAcc1" presStyleIdx="1" presStyleCnt="6"/>
      <dgm:spPr/>
    </dgm:pt>
    <dgm:pt modelId="{FD8BD110-B546-47A2-9303-3EEA1B9688F8}" type="pres">
      <dgm:prSet presAssocID="{798988DC-E6A2-44C2-B111-38D88FA405F4}" presName="text2" presStyleCnt="0"/>
      <dgm:spPr/>
    </dgm:pt>
    <dgm:pt modelId="{47976E2E-A7BE-4AC9-8DF6-9201F1E6ED69}" type="pres">
      <dgm:prSet presAssocID="{798988DC-E6A2-44C2-B111-38D88FA405F4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96803DA-ACCC-4244-85ED-4EF156689CF5}" type="pres">
      <dgm:prSet presAssocID="{798988DC-E6A2-44C2-B111-38D88FA405F4}" presName="textaccent2" presStyleCnt="0"/>
      <dgm:spPr/>
    </dgm:pt>
    <dgm:pt modelId="{5A964111-2386-43C1-8462-229E23E2E7F6}" type="pres">
      <dgm:prSet presAssocID="{798988DC-E6A2-44C2-B111-38D88FA405F4}" presName="accentRepeatNode" presStyleLbl="solidAlignAcc1" presStyleIdx="2" presStyleCnt="6"/>
      <dgm:spPr/>
    </dgm:pt>
    <dgm:pt modelId="{CB2EF182-4023-451B-95AB-917244AFFAAF}" type="pres">
      <dgm:prSet presAssocID="{BDA898CE-398A-4122-88DB-C3F32440DA53}" presName="image2" presStyleCnt="0"/>
      <dgm:spPr/>
    </dgm:pt>
    <dgm:pt modelId="{BE1526F7-E342-4F6D-A2B2-70D02313D285}" type="pres">
      <dgm:prSet presAssocID="{BDA898CE-398A-4122-88DB-C3F32440DA53}" presName="imageRepeatNode" presStyleLbl="alignAcc1" presStyleIdx="1" presStyleCnt="3"/>
      <dgm:spPr/>
    </dgm:pt>
    <dgm:pt modelId="{489AB126-7CB7-4236-B0C8-8C66A7B08254}" type="pres">
      <dgm:prSet presAssocID="{BDA898CE-398A-4122-88DB-C3F32440DA53}" presName="imageaccent2" presStyleCnt="0"/>
      <dgm:spPr/>
    </dgm:pt>
    <dgm:pt modelId="{B10558AF-25FA-4B22-8111-D02A00127FCF}" type="pres">
      <dgm:prSet presAssocID="{BDA898CE-398A-4122-88DB-C3F32440DA53}" presName="accentRepeatNode" presStyleLbl="solidAlignAcc1" presStyleIdx="3" presStyleCnt="6"/>
      <dgm:spPr/>
    </dgm:pt>
    <dgm:pt modelId="{820C9941-67FF-46BC-A0A7-CBA340E4798C}" type="pres">
      <dgm:prSet presAssocID="{AA518833-9FF8-4CE0-80DF-4CFEFF385EF7}" presName="text3" presStyleCnt="0"/>
      <dgm:spPr/>
    </dgm:pt>
    <dgm:pt modelId="{F5D3E0B8-DFC8-41E8-BCBA-8DFFCAB1D5D2}" type="pres">
      <dgm:prSet presAssocID="{AA518833-9FF8-4CE0-80DF-4CFEFF385EF7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977C3FB-B26C-4254-B631-98FFAA66D7C5}" type="pres">
      <dgm:prSet presAssocID="{AA518833-9FF8-4CE0-80DF-4CFEFF385EF7}" presName="textaccent3" presStyleCnt="0"/>
      <dgm:spPr/>
    </dgm:pt>
    <dgm:pt modelId="{492F4C2F-17B3-43D5-9B0E-3D32C67A2BD5}" type="pres">
      <dgm:prSet presAssocID="{AA518833-9FF8-4CE0-80DF-4CFEFF385EF7}" presName="accentRepeatNode" presStyleLbl="solidAlignAcc1" presStyleIdx="4" presStyleCnt="6"/>
      <dgm:spPr/>
    </dgm:pt>
    <dgm:pt modelId="{BAAFA031-25A4-402D-84B5-785F9474EEF9}" type="pres">
      <dgm:prSet presAssocID="{1DCE5B1B-4724-4A9D-81B9-891C3C0F7629}" presName="image3" presStyleCnt="0"/>
      <dgm:spPr/>
    </dgm:pt>
    <dgm:pt modelId="{C623DF8F-8EE8-4D23-8521-F7ECAEE9C2C8}" type="pres">
      <dgm:prSet presAssocID="{1DCE5B1B-4724-4A9D-81B9-891C3C0F7629}" presName="imageRepeatNode" presStyleLbl="alignAcc1" presStyleIdx="2" presStyleCnt="3"/>
      <dgm:spPr/>
    </dgm:pt>
    <dgm:pt modelId="{9319052D-C574-4061-BF5C-B656A66CB0C2}" type="pres">
      <dgm:prSet presAssocID="{1DCE5B1B-4724-4A9D-81B9-891C3C0F7629}" presName="imageaccent3" presStyleCnt="0"/>
      <dgm:spPr/>
    </dgm:pt>
    <dgm:pt modelId="{2776E474-4EA2-4058-8F24-29AF87DF3D42}" type="pres">
      <dgm:prSet presAssocID="{1DCE5B1B-4724-4A9D-81B9-891C3C0F7629}" presName="accentRepeatNode" presStyleLbl="solidAlignAcc1" presStyleIdx="5" presStyleCnt="6"/>
      <dgm:spPr/>
    </dgm:pt>
  </dgm:ptLst>
  <dgm:cxnLst>
    <dgm:cxn modelId="{D4370668-BC0C-4155-826B-D48BD050A8A5}" type="presOf" srcId="{432B8C04-23B2-42C3-81DA-96ED0DB88DB7}" destId="{8E23EF73-CAF9-49EA-AA01-A1C8091FB97B}" srcOrd="0" destOrd="0" presId="urn:microsoft.com/office/officeart/2008/layout/HexagonCluster"/>
    <dgm:cxn modelId="{831A90C1-27E3-4E67-8A7B-75D6785379ED}" srcId="{432B8C04-23B2-42C3-81DA-96ED0DB88DB7}" destId="{798988DC-E6A2-44C2-B111-38D88FA405F4}" srcOrd="1" destOrd="0" parTransId="{5689CF60-C597-463A-8A48-CBCBCE672211}" sibTransId="{BDA898CE-398A-4122-88DB-C3F32440DA53}"/>
    <dgm:cxn modelId="{C2802CB7-648D-4620-AE9E-01D6C4BBF577}" srcId="{432B8C04-23B2-42C3-81DA-96ED0DB88DB7}" destId="{AA518833-9FF8-4CE0-80DF-4CFEFF385EF7}" srcOrd="2" destOrd="0" parTransId="{5010885E-11CE-44A6-8116-F097119815CF}" sibTransId="{1DCE5B1B-4724-4A9D-81B9-891C3C0F7629}"/>
    <dgm:cxn modelId="{16E40685-4EE5-4C82-BAA2-17534AF88D39}" type="presOf" srcId="{1DCE5B1B-4724-4A9D-81B9-891C3C0F7629}" destId="{C623DF8F-8EE8-4D23-8521-F7ECAEE9C2C8}" srcOrd="0" destOrd="0" presId="urn:microsoft.com/office/officeart/2008/layout/HexagonCluster"/>
    <dgm:cxn modelId="{669BC176-D136-4987-871B-A794AB75C7AE}" type="presOf" srcId="{AA518833-9FF8-4CE0-80DF-4CFEFF385EF7}" destId="{F5D3E0B8-DFC8-41E8-BCBA-8DFFCAB1D5D2}" srcOrd="0" destOrd="0" presId="urn:microsoft.com/office/officeart/2008/layout/HexagonCluster"/>
    <dgm:cxn modelId="{8D60F736-72E3-4CD1-BDFA-74DF8E4745B2}" type="presOf" srcId="{B30BACB4-7264-4D66-98B7-F0867EB0C7C2}" destId="{A5B57792-CE7C-454C-98B1-999188E42A44}" srcOrd="0" destOrd="0" presId="urn:microsoft.com/office/officeart/2008/layout/HexagonCluster"/>
    <dgm:cxn modelId="{4830C91F-A1F1-4CE0-8859-58CF3FD4469A}" type="presOf" srcId="{BDA898CE-398A-4122-88DB-C3F32440DA53}" destId="{BE1526F7-E342-4F6D-A2B2-70D02313D285}" srcOrd="0" destOrd="0" presId="urn:microsoft.com/office/officeart/2008/layout/HexagonCluster"/>
    <dgm:cxn modelId="{CA0142F5-33E1-4769-87FC-CCFEC0992C4B}" srcId="{432B8C04-23B2-42C3-81DA-96ED0DB88DB7}" destId="{B30BACB4-7264-4D66-98B7-F0867EB0C7C2}" srcOrd="0" destOrd="0" parTransId="{8F12D801-3C58-42E4-AC56-1E31419758C0}" sibTransId="{A99B8458-0F38-42A0-B0D4-A160EFC6FA96}"/>
    <dgm:cxn modelId="{0EDC9AAC-9DA7-48D3-9781-7BAB9155F70C}" type="presOf" srcId="{A99B8458-0F38-42A0-B0D4-A160EFC6FA96}" destId="{2A074B24-0040-409E-B920-0C7BBF10AA22}" srcOrd="0" destOrd="0" presId="urn:microsoft.com/office/officeart/2008/layout/HexagonCluster"/>
    <dgm:cxn modelId="{F964BD70-4630-4ED6-81B9-CC07D12EC1B3}" type="presOf" srcId="{798988DC-E6A2-44C2-B111-38D88FA405F4}" destId="{47976E2E-A7BE-4AC9-8DF6-9201F1E6ED69}" srcOrd="0" destOrd="0" presId="urn:microsoft.com/office/officeart/2008/layout/HexagonCluster"/>
    <dgm:cxn modelId="{CB6703FD-8778-416A-9A83-746688DA49AE}" type="presParOf" srcId="{8E23EF73-CAF9-49EA-AA01-A1C8091FB97B}" destId="{260041DF-F38B-419C-BA0A-596224BBF26F}" srcOrd="0" destOrd="0" presId="urn:microsoft.com/office/officeart/2008/layout/HexagonCluster"/>
    <dgm:cxn modelId="{5971C10B-F31C-418F-8D30-F07D65CFF0C8}" type="presParOf" srcId="{260041DF-F38B-419C-BA0A-596224BBF26F}" destId="{A5B57792-CE7C-454C-98B1-999188E42A44}" srcOrd="0" destOrd="0" presId="urn:microsoft.com/office/officeart/2008/layout/HexagonCluster"/>
    <dgm:cxn modelId="{17E640B1-2C51-45F3-857E-BBAD48E92554}" type="presParOf" srcId="{8E23EF73-CAF9-49EA-AA01-A1C8091FB97B}" destId="{0AD81DB4-2C27-4BA6-B0D8-13ADD1A13CA1}" srcOrd="1" destOrd="0" presId="urn:microsoft.com/office/officeart/2008/layout/HexagonCluster"/>
    <dgm:cxn modelId="{FF122C1C-4DD3-493D-A73A-FFC6E157CC1D}" type="presParOf" srcId="{0AD81DB4-2C27-4BA6-B0D8-13ADD1A13CA1}" destId="{473F54D0-919C-4BA1-B8B1-EA5901184D2C}" srcOrd="0" destOrd="0" presId="urn:microsoft.com/office/officeart/2008/layout/HexagonCluster"/>
    <dgm:cxn modelId="{9B14E909-155C-43FE-A765-4F0021D21C6E}" type="presParOf" srcId="{8E23EF73-CAF9-49EA-AA01-A1C8091FB97B}" destId="{67AA887E-8F3A-4635-987B-6247353E3258}" srcOrd="2" destOrd="0" presId="urn:microsoft.com/office/officeart/2008/layout/HexagonCluster"/>
    <dgm:cxn modelId="{27B01AE6-AFC8-46BC-9161-295431D81299}" type="presParOf" srcId="{67AA887E-8F3A-4635-987B-6247353E3258}" destId="{2A074B24-0040-409E-B920-0C7BBF10AA22}" srcOrd="0" destOrd="0" presId="urn:microsoft.com/office/officeart/2008/layout/HexagonCluster"/>
    <dgm:cxn modelId="{47B6961E-16BC-4868-90D2-29D7108C692C}" type="presParOf" srcId="{8E23EF73-CAF9-49EA-AA01-A1C8091FB97B}" destId="{A1387F8E-A018-4CDA-8017-10C51F2FB5A1}" srcOrd="3" destOrd="0" presId="urn:microsoft.com/office/officeart/2008/layout/HexagonCluster"/>
    <dgm:cxn modelId="{040054C6-354E-41EA-8998-75E716F7313D}" type="presParOf" srcId="{A1387F8E-A018-4CDA-8017-10C51F2FB5A1}" destId="{2384BEBA-3209-49FD-B8B4-E08358C65437}" srcOrd="0" destOrd="0" presId="urn:microsoft.com/office/officeart/2008/layout/HexagonCluster"/>
    <dgm:cxn modelId="{EF44D9BF-7D5E-431E-BFE3-45FFF420C3B8}" type="presParOf" srcId="{8E23EF73-CAF9-49EA-AA01-A1C8091FB97B}" destId="{FD8BD110-B546-47A2-9303-3EEA1B9688F8}" srcOrd="4" destOrd="0" presId="urn:microsoft.com/office/officeart/2008/layout/HexagonCluster"/>
    <dgm:cxn modelId="{C76B3E64-5A7A-4E6D-94FD-D7ACF7288284}" type="presParOf" srcId="{FD8BD110-B546-47A2-9303-3EEA1B9688F8}" destId="{47976E2E-A7BE-4AC9-8DF6-9201F1E6ED69}" srcOrd="0" destOrd="0" presId="urn:microsoft.com/office/officeart/2008/layout/HexagonCluster"/>
    <dgm:cxn modelId="{9036535F-CFD1-498B-B00B-E746882C076E}" type="presParOf" srcId="{8E23EF73-CAF9-49EA-AA01-A1C8091FB97B}" destId="{D96803DA-ACCC-4244-85ED-4EF156689CF5}" srcOrd="5" destOrd="0" presId="urn:microsoft.com/office/officeart/2008/layout/HexagonCluster"/>
    <dgm:cxn modelId="{D3B92151-095F-48FE-A560-9083E7CA5177}" type="presParOf" srcId="{D96803DA-ACCC-4244-85ED-4EF156689CF5}" destId="{5A964111-2386-43C1-8462-229E23E2E7F6}" srcOrd="0" destOrd="0" presId="urn:microsoft.com/office/officeart/2008/layout/HexagonCluster"/>
    <dgm:cxn modelId="{8CF5277E-56C1-4D18-AE6E-78B9628010AD}" type="presParOf" srcId="{8E23EF73-CAF9-49EA-AA01-A1C8091FB97B}" destId="{CB2EF182-4023-451B-95AB-917244AFFAAF}" srcOrd="6" destOrd="0" presId="urn:microsoft.com/office/officeart/2008/layout/HexagonCluster"/>
    <dgm:cxn modelId="{25119710-23C8-4096-A1B3-40A8FB81BC5A}" type="presParOf" srcId="{CB2EF182-4023-451B-95AB-917244AFFAAF}" destId="{BE1526F7-E342-4F6D-A2B2-70D02313D285}" srcOrd="0" destOrd="0" presId="urn:microsoft.com/office/officeart/2008/layout/HexagonCluster"/>
    <dgm:cxn modelId="{27F00CE4-777B-4B42-B7F1-92A4E4BFA6D9}" type="presParOf" srcId="{8E23EF73-CAF9-49EA-AA01-A1C8091FB97B}" destId="{489AB126-7CB7-4236-B0C8-8C66A7B08254}" srcOrd="7" destOrd="0" presId="urn:microsoft.com/office/officeart/2008/layout/HexagonCluster"/>
    <dgm:cxn modelId="{1B85CF31-A5E2-41EC-BDDE-D19F7B793387}" type="presParOf" srcId="{489AB126-7CB7-4236-B0C8-8C66A7B08254}" destId="{B10558AF-25FA-4B22-8111-D02A00127FCF}" srcOrd="0" destOrd="0" presId="urn:microsoft.com/office/officeart/2008/layout/HexagonCluster"/>
    <dgm:cxn modelId="{A0EAC085-696C-412E-8777-39E979C08643}" type="presParOf" srcId="{8E23EF73-CAF9-49EA-AA01-A1C8091FB97B}" destId="{820C9941-67FF-46BC-A0A7-CBA340E4798C}" srcOrd="8" destOrd="0" presId="urn:microsoft.com/office/officeart/2008/layout/HexagonCluster"/>
    <dgm:cxn modelId="{F328C944-1194-422E-9B1C-B54589020257}" type="presParOf" srcId="{820C9941-67FF-46BC-A0A7-CBA340E4798C}" destId="{F5D3E0B8-DFC8-41E8-BCBA-8DFFCAB1D5D2}" srcOrd="0" destOrd="0" presId="urn:microsoft.com/office/officeart/2008/layout/HexagonCluster"/>
    <dgm:cxn modelId="{6171F616-23C6-41D1-A0A1-43AF07012B48}" type="presParOf" srcId="{8E23EF73-CAF9-49EA-AA01-A1C8091FB97B}" destId="{3977C3FB-B26C-4254-B631-98FFAA66D7C5}" srcOrd="9" destOrd="0" presId="urn:microsoft.com/office/officeart/2008/layout/HexagonCluster"/>
    <dgm:cxn modelId="{2E11FADC-B24C-43A0-AEE8-1730F7E04230}" type="presParOf" srcId="{3977C3FB-B26C-4254-B631-98FFAA66D7C5}" destId="{492F4C2F-17B3-43D5-9B0E-3D32C67A2BD5}" srcOrd="0" destOrd="0" presId="urn:microsoft.com/office/officeart/2008/layout/HexagonCluster"/>
    <dgm:cxn modelId="{1B568FD9-A2D5-47F3-B7FB-975A35086788}" type="presParOf" srcId="{8E23EF73-CAF9-49EA-AA01-A1C8091FB97B}" destId="{BAAFA031-25A4-402D-84B5-785F9474EEF9}" srcOrd="10" destOrd="0" presId="urn:microsoft.com/office/officeart/2008/layout/HexagonCluster"/>
    <dgm:cxn modelId="{FF9658DB-4EAE-433A-B999-3441594C70B8}" type="presParOf" srcId="{BAAFA031-25A4-402D-84B5-785F9474EEF9}" destId="{C623DF8F-8EE8-4D23-8521-F7ECAEE9C2C8}" srcOrd="0" destOrd="0" presId="urn:microsoft.com/office/officeart/2008/layout/HexagonCluster"/>
    <dgm:cxn modelId="{300F53EF-67CC-44FF-8367-38E0EC98FF27}" type="presParOf" srcId="{8E23EF73-CAF9-49EA-AA01-A1C8091FB97B}" destId="{9319052D-C574-4061-BF5C-B656A66CB0C2}" srcOrd="11" destOrd="0" presId="urn:microsoft.com/office/officeart/2008/layout/HexagonCluster"/>
    <dgm:cxn modelId="{C4450440-FA41-4548-B13E-328B9FFA1F64}" type="presParOf" srcId="{9319052D-C574-4061-BF5C-B656A66CB0C2}" destId="{2776E474-4EA2-4058-8F24-29AF87DF3D4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FDB2E9-89C6-4B89-89D2-65F904F2B5C6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48733CB-8C01-4E71-A23B-502676C435D0}">
      <dgm:prSet/>
      <dgm:spPr/>
      <dgm:t>
        <a:bodyPr/>
        <a:lstStyle/>
        <a:p>
          <a:pPr rtl="0"/>
          <a:r>
            <a:rPr lang="ru-RU" dirty="0" smtClean="0"/>
            <a:t>Духовные ключи. По улицам прошлого. Отзвуки ушедшей войны.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AF11BA7D-145B-40B8-8D78-E627AA0F152C}" type="parTrans" cxnId="{90325B2C-F847-4CAB-B45D-D87A36AB721C}">
      <dgm:prSet/>
      <dgm:spPr/>
      <dgm:t>
        <a:bodyPr/>
        <a:lstStyle/>
        <a:p>
          <a:endParaRPr lang="ru-RU"/>
        </a:p>
      </dgm:t>
    </dgm:pt>
    <dgm:pt modelId="{85A587BD-5A44-4614-9BB5-8AB03AD53906}" type="sibTrans" cxnId="{90325B2C-F847-4CAB-B45D-D87A36AB721C}">
      <dgm:prSet/>
      <dgm:spPr/>
      <dgm:t>
        <a:bodyPr/>
        <a:lstStyle/>
        <a:p>
          <a:endParaRPr lang="ru-RU"/>
        </a:p>
      </dgm:t>
    </dgm:pt>
    <dgm:pt modelId="{204FF1B9-AEE0-4347-81E9-00FA0941D8D0}">
      <dgm:prSet/>
      <dgm:spPr/>
      <dgm:t>
        <a:bodyPr/>
        <a:lstStyle/>
        <a:p>
          <a:pPr rtl="0"/>
          <a:r>
            <a:rPr lang="ru-RU" dirty="0" smtClean="0"/>
            <a:t>Документальный фильм «Во имя жизни» - к освобождению Старого Оскола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D97C446B-2487-4F4E-85C0-53AB526EA6A8}" type="parTrans" cxnId="{55935DCE-82A0-45A3-83A3-2463920F8260}">
      <dgm:prSet/>
      <dgm:spPr/>
      <dgm:t>
        <a:bodyPr/>
        <a:lstStyle/>
        <a:p>
          <a:endParaRPr lang="ru-RU"/>
        </a:p>
      </dgm:t>
    </dgm:pt>
    <dgm:pt modelId="{7B2685AC-126D-4A25-A32E-41B1DDBC7045}" type="sibTrans" cxnId="{55935DCE-82A0-45A3-83A3-2463920F8260}">
      <dgm:prSet/>
      <dgm:spPr/>
      <dgm:t>
        <a:bodyPr/>
        <a:lstStyle/>
        <a:p>
          <a:endParaRPr lang="ru-RU"/>
        </a:p>
      </dgm:t>
    </dgm:pt>
    <dgm:pt modelId="{0A3B2F89-504E-4F0D-BA27-47C6F07C0376}">
      <dgm:prSet/>
      <dgm:spPr/>
      <dgm:t>
        <a:bodyPr/>
        <a:lstStyle/>
        <a:p>
          <a:pPr rtl="0"/>
          <a:r>
            <a:rPr lang="ru-RU" smtClean="0"/>
            <a:t>Проект "Первого канала" к 70-летию победы в Великой Отечественной войне «Города победы. Старый Оскол»</a:t>
          </a:r>
          <a:endParaRPr lang="ru-RU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/>
          </dgm14:cNvPr>
        </a:ext>
      </dgm:extLst>
    </dgm:pt>
    <dgm:pt modelId="{7323DFD6-E572-4FDF-BFAD-D7094C3EFFCF}" type="parTrans" cxnId="{32B126BB-8A6E-495F-9339-6604BB4396AE}">
      <dgm:prSet/>
      <dgm:spPr/>
      <dgm:t>
        <a:bodyPr/>
        <a:lstStyle/>
        <a:p>
          <a:endParaRPr lang="ru-RU"/>
        </a:p>
      </dgm:t>
    </dgm:pt>
    <dgm:pt modelId="{E9A32F5B-074E-4DD5-BBA2-A9C8364B4120}" type="sibTrans" cxnId="{32B126BB-8A6E-495F-9339-6604BB4396AE}">
      <dgm:prSet/>
      <dgm:spPr/>
      <dgm:t>
        <a:bodyPr/>
        <a:lstStyle/>
        <a:p>
          <a:endParaRPr lang="ru-RU"/>
        </a:p>
      </dgm:t>
    </dgm:pt>
    <dgm:pt modelId="{10457836-529D-4C34-A1E4-4BC0AE7C4F2F}" type="pres">
      <dgm:prSet presAssocID="{CAFDB2E9-89C6-4B89-89D2-65F904F2B5C6}" presName="linearFlow" presStyleCnt="0">
        <dgm:presLayoutVars>
          <dgm:dir/>
          <dgm:resizeHandles val="exact"/>
        </dgm:presLayoutVars>
      </dgm:prSet>
      <dgm:spPr/>
    </dgm:pt>
    <dgm:pt modelId="{22BE2C7F-A853-462F-A144-7FFA851BA27C}" type="pres">
      <dgm:prSet presAssocID="{148733CB-8C01-4E71-A23B-502676C435D0}" presName="composite" presStyleCnt="0"/>
      <dgm:spPr/>
    </dgm:pt>
    <dgm:pt modelId="{2B930C6D-947A-4C37-9C64-6EB87EEFB968}" type="pres">
      <dgm:prSet presAssocID="{148733CB-8C01-4E71-A23B-502676C435D0}" presName="imgShp" presStyleLbl="fgImgPlace1" presStyleIdx="0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6AF775B-668C-423C-B0D4-02E71FB88617}" type="pres">
      <dgm:prSet presAssocID="{148733CB-8C01-4E71-A23B-502676C435D0}" presName="txShp" presStyleLbl="node1" presStyleIdx="0" presStyleCnt="3">
        <dgm:presLayoutVars>
          <dgm:bulletEnabled val="1"/>
        </dgm:presLayoutVars>
      </dgm:prSet>
      <dgm:spPr/>
    </dgm:pt>
    <dgm:pt modelId="{0A679725-2D1D-487F-8358-5DECE7B3DC55}" type="pres">
      <dgm:prSet presAssocID="{85A587BD-5A44-4614-9BB5-8AB03AD53906}" presName="spacing" presStyleCnt="0"/>
      <dgm:spPr/>
    </dgm:pt>
    <dgm:pt modelId="{FDB2AEC8-89D7-4AB9-8115-1A3D0CC1AFF2}" type="pres">
      <dgm:prSet presAssocID="{204FF1B9-AEE0-4347-81E9-00FA0941D8D0}" presName="composite" presStyleCnt="0"/>
      <dgm:spPr/>
    </dgm:pt>
    <dgm:pt modelId="{A2AA9D0E-A41F-4387-B1BA-95EF31018D51}" type="pres">
      <dgm:prSet presAssocID="{204FF1B9-AEE0-4347-81E9-00FA0941D8D0}" presName="imgShp" presStyleLbl="fgImgPlace1" presStyleIdx="1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7D809F5-51B3-4731-B77E-9749ED641E13}" type="pres">
      <dgm:prSet presAssocID="{204FF1B9-AEE0-4347-81E9-00FA0941D8D0}" presName="txShp" presStyleLbl="node1" presStyleIdx="1" presStyleCnt="3">
        <dgm:presLayoutVars>
          <dgm:bulletEnabled val="1"/>
        </dgm:presLayoutVars>
      </dgm:prSet>
      <dgm:spPr/>
    </dgm:pt>
    <dgm:pt modelId="{6F1CFD89-0BF0-4A46-B0C9-A38C8DA8733F}" type="pres">
      <dgm:prSet presAssocID="{7B2685AC-126D-4A25-A32E-41B1DDBC7045}" presName="spacing" presStyleCnt="0"/>
      <dgm:spPr/>
    </dgm:pt>
    <dgm:pt modelId="{42FD9827-0454-4752-8D00-6F27DC47F83D}" type="pres">
      <dgm:prSet presAssocID="{0A3B2F89-504E-4F0D-BA27-47C6F07C0376}" presName="composite" presStyleCnt="0"/>
      <dgm:spPr/>
    </dgm:pt>
    <dgm:pt modelId="{8C5D648A-8FD1-4D37-B6C3-A7C7C16704D7}" type="pres">
      <dgm:prSet presAssocID="{0A3B2F89-504E-4F0D-BA27-47C6F07C0376}" presName="imgShp" presStyleLbl="fgImgPlace1" presStyleIdx="2" presStyleCnt="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14F6952-8FC7-4A3D-B467-6297364CEA45}" type="pres">
      <dgm:prSet presAssocID="{0A3B2F89-504E-4F0D-BA27-47C6F07C0376}" presName="txShp" presStyleLbl="node1" presStyleIdx="2" presStyleCnt="3">
        <dgm:presLayoutVars>
          <dgm:bulletEnabled val="1"/>
        </dgm:presLayoutVars>
      </dgm:prSet>
      <dgm:spPr/>
    </dgm:pt>
  </dgm:ptLst>
  <dgm:cxnLst>
    <dgm:cxn modelId="{278596D1-28B0-4A55-BA36-2584C15E8E95}" type="presOf" srcId="{148733CB-8C01-4E71-A23B-502676C435D0}" destId="{A6AF775B-668C-423C-B0D4-02E71FB88617}" srcOrd="0" destOrd="0" presId="urn:microsoft.com/office/officeart/2005/8/layout/vList3"/>
    <dgm:cxn modelId="{E50F7140-1DA2-4702-BA67-C32C0E66EEED}" type="presOf" srcId="{CAFDB2E9-89C6-4B89-89D2-65F904F2B5C6}" destId="{10457836-529D-4C34-A1E4-4BC0AE7C4F2F}" srcOrd="0" destOrd="0" presId="urn:microsoft.com/office/officeart/2005/8/layout/vList3"/>
    <dgm:cxn modelId="{11CBCF54-AF3F-4CE7-9BE5-2E4790DB3CBC}" type="presOf" srcId="{204FF1B9-AEE0-4347-81E9-00FA0941D8D0}" destId="{D7D809F5-51B3-4731-B77E-9749ED641E13}" srcOrd="0" destOrd="0" presId="urn:microsoft.com/office/officeart/2005/8/layout/vList3"/>
    <dgm:cxn modelId="{2538F635-4B79-4AA2-94D7-3F5335BA5354}" type="presOf" srcId="{0A3B2F89-504E-4F0D-BA27-47C6F07C0376}" destId="{414F6952-8FC7-4A3D-B467-6297364CEA45}" srcOrd="0" destOrd="0" presId="urn:microsoft.com/office/officeart/2005/8/layout/vList3"/>
    <dgm:cxn modelId="{55935DCE-82A0-45A3-83A3-2463920F8260}" srcId="{CAFDB2E9-89C6-4B89-89D2-65F904F2B5C6}" destId="{204FF1B9-AEE0-4347-81E9-00FA0941D8D0}" srcOrd="1" destOrd="0" parTransId="{D97C446B-2487-4F4E-85C0-53AB526EA6A8}" sibTransId="{7B2685AC-126D-4A25-A32E-41B1DDBC7045}"/>
    <dgm:cxn modelId="{90325B2C-F847-4CAB-B45D-D87A36AB721C}" srcId="{CAFDB2E9-89C6-4B89-89D2-65F904F2B5C6}" destId="{148733CB-8C01-4E71-A23B-502676C435D0}" srcOrd="0" destOrd="0" parTransId="{AF11BA7D-145B-40B8-8D78-E627AA0F152C}" sibTransId="{85A587BD-5A44-4614-9BB5-8AB03AD53906}"/>
    <dgm:cxn modelId="{32B126BB-8A6E-495F-9339-6604BB4396AE}" srcId="{CAFDB2E9-89C6-4B89-89D2-65F904F2B5C6}" destId="{0A3B2F89-504E-4F0D-BA27-47C6F07C0376}" srcOrd="2" destOrd="0" parTransId="{7323DFD6-E572-4FDF-BFAD-D7094C3EFFCF}" sibTransId="{E9A32F5B-074E-4DD5-BBA2-A9C8364B4120}"/>
    <dgm:cxn modelId="{3470A0EB-EF18-4661-AC21-0AF7B30D2F2C}" type="presParOf" srcId="{10457836-529D-4C34-A1E4-4BC0AE7C4F2F}" destId="{22BE2C7F-A853-462F-A144-7FFA851BA27C}" srcOrd="0" destOrd="0" presId="urn:microsoft.com/office/officeart/2005/8/layout/vList3"/>
    <dgm:cxn modelId="{6125B3BA-CD19-43F3-8724-15EF7F1E2D97}" type="presParOf" srcId="{22BE2C7F-A853-462F-A144-7FFA851BA27C}" destId="{2B930C6D-947A-4C37-9C64-6EB87EEFB968}" srcOrd="0" destOrd="0" presId="urn:microsoft.com/office/officeart/2005/8/layout/vList3"/>
    <dgm:cxn modelId="{6B7B5648-C55E-40FE-9048-7E18C39069C7}" type="presParOf" srcId="{22BE2C7F-A853-462F-A144-7FFA851BA27C}" destId="{A6AF775B-668C-423C-B0D4-02E71FB88617}" srcOrd="1" destOrd="0" presId="urn:microsoft.com/office/officeart/2005/8/layout/vList3"/>
    <dgm:cxn modelId="{4BB23064-7DB9-4FF5-BBBD-29F8A8A1A4BB}" type="presParOf" srcId="{10457836-529D-4C34-A1E4-4BC0AE7C4F2F}" destId="{0A679725-2D1D-487F-8358-5DECE7B3DC55}" srcOrd="1" destOrd="0" presId="urn:microsoft.com/office/officeart/2005/8/layout/vList3"/>
    <dgm:cxn modelId="{0060397E-0858-409E-A076-8B6297F17F05}" type="presParOf" srcId="{10457836-529D-4C34-A1E4-4BC0AE7C4F2F}" destId="{FDB2AEC8-89D7-4AB9-8115-1A3D0CC1AFF2}" srcOrd="2" destOrd="0" presId="urn:microsoft.com/office/officeart/2005/8/layout/vList3"/>
    <dgm:cxn modelId="{80317D35-FE90-46D6-966F-353700193F3C}" type="presParOf" srcId="{FDB2AEC8-89D7-4AB9-8115-1A3D0CC1AFF2}" destId="{A2AA9D0E-A41F-4387-B1BA-95EF31018D51}" srcOrd="0" destOrd="0" presId="urn:microsoft.com/office/officeart/2005/8/layout/vList3"/>
    <dgm:cxn modelId="{854FE9D8-CC01-4F1F-B8EF-14CCFE41E2B3}" type="presParOf" srcId="{FDB2AEC8-89D7-4AB9-8115-1A3D0CC1AFF2}" destId="{D7D809F5-51B3-4731-B77E-9749ED641E13}" srcOrd="1" destOrd="0" presId="urn:microsoft.com/office/officeart/2005/8/layout/vList3"/>
    <dgm:cxn modelId="{D5AC3D77-47E9-4467-A2DE-FE0DC95EC43E}" type="presParOf" srcId="{10457836-529D-4C34-A1E4-4BC0AE7C4F2F}" destId="{6F1CFD89-0BF0-4A46-B0C9-A38C8DA8733F}" srcOrd="3" destOrd="0" presId="urn:microsoft.com/office/officeart/2005/8/layout/vList3"/>
    <dgm:cxn modelId="{A87363FB-CDE9-4B7B-87E8-0601265F28BE}" type="presParOf" srcId="{10457836-529D-4C34-A1E4-4BC0AE7C4F2F}" destId="{42FD9827-0454-4752-8D00-6F27DC47F83D}" srcOrd="4" destOrd="0" presId="urn:microsoft.com/office/officeart/2005/8/layout/vList3"/>
    <dgm:cxn modelId="{0E65465F-5160-4404-BECE-610930B45D80}" type="presParOf" srcId="{42FD9827-0454-4752-8D00-6F27DC47F83D}" destId="{8C5D648A-8FD1-4D37-B6C3-A7C7C16704D7}" srcOrd="0" destOrd="0" presId="urn:microsoft.com/office/officeart/2005/8/layout/vList3"/>
    <dgm:cxn modelId="{44108490-3A09-4205-B67B-89B40D29A05C}" type="presParOf" srcId="{42FD9827-0454-4752-8D00-6F27DC47F83D}" destId="{414F6952-8FC7-4A3D-B467-6297364CEA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57792-CE7C-454C-98B1-999188E42A44}">
      <dsp:nvSpPr>
        <dsp:cNvPr id="0" name=""/>
        <dsp:cNvSpPr/>
      </dsp:nvSpPr>
      <dsp:spPr>
        <a:xfrm>
          <a:off x="3593225" y="4002622"/>
          <a:ext cx="2827315" cy="243763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Виртуальная экскурсия «Город-труженик, город-воин»</a:t>
          </a:r>
          <a:endParaRPr lang="ru-RU" sz="1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1971" y="4380898"/>
        <a:ext cx="1949823" cy="1681087"/>
      </dsp:txXfrm>
    </dsp:sp>
    <dsp:sp modelId="{473F54D0-919C-4BA1-B8B1-EA5901184D2C}">
      <dsp:nvSpPr>
        <dsp:cNvPr id="0" name=""/>
        <dsp:cNvSpPr/>
      </dsp:nvSpPr>
      <dsp:spPr>
        <a:xfrm>
          <a:off x="3666675" y="5078790"/>
          <a:ext cx="331027" cy="2853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74B24-0040-409E-B920-0C7BBF10AA22}">
      <dsp:nvSpPr>
        <dsp:cNvPr id="0" name=""/>
        <dsp:cNvSpPr/>
      </dsp:nvSpPr>
      <dsp:spPr>
        <a:xfrm>
          <a:off x="1176423" y="2693317"/>
          <a:ext cx="2827315" cy="243763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tretch>
            <a:fillRect l="-25000" t="-2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4BEBA-3209-49FD-B8B4-E08358C65437}">
      <dsp:nvSpPr>
        <dsp:cNvPr id="0" name=""/>
        <dsp:cNvSpPr/>
      </dsp:nvSpPr>
      <dsp:spPr>
        <a:xfrm>
          <a:off x="3101211" y="4808943"/>
          <a:ext cx="331027" cy="2853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42120"/>
              <a:satOff val="20000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76E2E-A7BE-4AC9-8DF6-9201F1E6ED69}">
      <dsp:nvSpPr>
        <dsp:cNvPr id="0" name=""/>
        <dsp:cNvSpPr/>
      </dsp:nvSpPr>
      <dsp:spPr>
        <a:xfrm>
          <a:off x="6001977" y="2664336"/>
          <a:ext cx="2827315" cy="243763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Плей</a:t>
          </a:r>
          <a:r>
            <a:rPr lang="ru-RU" sz="1200" b="1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-лист «Старый Оскол в годы Великой Отечественной войны»</a:t>
          </a:r>
          <a:endParaRPr lang="ru-RU" sz="1200" b="1" kern="1200" dirty="0">
            <a:solidFill>
              <a:schemeClr val="accent1">
                <a:lumMod val="60000"/>
                <a:lumOff val="4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40723" y="3042612"/>
        <a:ext cx="1949823" cy="1681087"/>
      </dsp:txXfrm>
    </dsp:sp>
    <dsp:sp modelId="{5A964111-2386-43C1-8462-229E23E2E7F6}">
      <dsp:nvSpPr>
        <dsp:cNvPr id="0" name=""/>
        <dsp:cNvSpPr/>
      </dsp:nvSpPr>
      <dsp:spPr>
        <a:xfrm>
          <a:off x="7934814" y="4777386"/>
          <a:ext cx="331027" cy="2853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84240"/>
              <a:satOff val="40000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526F7-E342-4F6D-A2B2-70D02313D285}">
      <dsp:nvSpPr>
        <dsp:cNvPr id="0" name=""/>
        <dsp:cNvSpPr/>
      </dsp:nvSpPr>
      <dsp:spPr>
        <a:xfrm>
          <a:off x="8410729" y="4002622"/>
          <a:ext cx="2827315" cy="243763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tretch>
            <a:fillRect l="-25000" t="-28000"/>
          </a:stretch>
        </a:blip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558AF-25FA-4B22-8111-D02A00127FCF}">
      <dsp:nvSpPr>
        <dsp:cNvPr id="0" name=""/>
        <dsp:cNvSpPr/>
      </dsp:nvSpPr>
      <dsp:spPr>
        <a:xfrm>
          <a:off x="8484179" y="5078790"/>
          <a:ext cx="331027" cy="2853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626359"/>
              <a:satOff val="60000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3E0B8-DFC8-41E8-BCBA-8DFFCAB1D5D2}">
      <dsp:nvSpPr>
        <dsp:cNvPr id="0" name=""/>
        <dsp:cNvSpPr/>
      </dsp:nvSpPr>
      <dsp:spPr>
        <a:xfrm>
          <a:off x="3593225" y="1331846"/>
          <a:ext cx="2827315" cy="243763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Викторина </a:t>
          </a:r>
          <a:endParaRPr lang="ru-RU" sz="1800" b="1" kern="1200" dirty="0">
            <a:solidFill>
              <a:schemeClr val="accent1">
                <a:lumMod val="60000"/>
                <a:lumOff val="4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1971" y="1710122"/>
        <a:ext cx="1949823" cy="1681087"/>
      </dsp:txXfrm>
    </dsp:sp>
    <dsp:sp modelId="{492F4C2F-17B3-43D5-9B0E-3D32C67A2BD5}">
      <dsp:nvSpPr>
        <dsp:cNvPr id="0" name=""/>
        <dsp:cNvSpPr/>
      </dsp:nvSpPr>
      <dsp:spPr>
        <a:xfrm>
          <a:off x="5509964" y="1384656"/>
          <a:ext cx="331027" cy="2853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68479"/>
              <a:satOff val="80000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3DF8F-8EE8-4D23-8521-F7ECAEE9C2C8}">
      <dsp:nvSpPr>
        <dsp:cNvPr id="0" name=""/>
        <dsp:cNvSpPr/>
      </dsp:nvSpPr>
      <dsp:spPr>
        <a:xfrm>
          <a:off x="6001977" y="0"/>
          <a:ext cx="2827315" cy="243763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6E474-4EA2-4058-8F24-29AF87DF3D42}">
      <dsp:nvSpPr>
        <dsp:cNvPr id="0" name=""/>
        <dsp:cNvSpPr/>
      </dsp:nvSpPr>
      <dsp:spPr>
        <a:xfrm>
          <a:off x="6085488" y="1070371"/>
          <a:ext cx="331027" cy="2853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F775B-668C-423C-B0D4-02E71FB88617}">
      <dsp:nvSpPr>
        <dsp:cNvPr id="0" name=""/>
        <dsp:cNvSpPr/>
      </dsp:nvSpPr>
      <dsp:spPr>
        <a:xfrm rot="10800000">
          <a:off x="2075032" y="2194"/>
          <a:ext cx="7038721" cy="120848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10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Духовные ключи. По улицам прошлого. Отзвуки ушедшей войны.</a:t>
          </a:r>
          <a:endParaRPr lang="ru-RU" sz="2400" kern="1200" dirty="0"/>
        </a:p>
      </dsp:txBody>
      <dsp:txXfrm rot="10800000">
        <a:off x="2377154" y="2194"/>
        <a:ext cx="6736599" cy="1208488"/>
      </dsp:txXfrm>
    </dsp:sp>
    <dsp:sp modelId="{2B930C6D-947A-4C37-9C64-6EB87EEFB968}">
      <dsp:nvSpPr>
        <dsp:cNvPr id="0" name=""/>
        <dsp:cNvSpPr/>
      </dsp:nvSpPr>
      <dsp:spPr>
        <a:xfrm>
          <a:off x="1470788" y="2194"/>
          <a:ext cx="1208488" cy="120848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809F5-51B3-4731-B77E-9749ED641E13}">
      <dsp:nvSpPr>
        <dsp:cNvPr id="0" name=""/>
        <dsp:cNvSpPr/>
      </dsp:nvSpPr>
      <dsp:spPr>
        <a:xfrm rot="10800000">
          <a:off x="2075032" y="1571424"/>
          <a:ext cx="7038721" cy="1208488"/>
        </a:xfrm>
        <a:prstGeom prst="homePlat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10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Документальный фильм «Во имя жизни» - к освобождению Старого Оскола</a:t>
          </a:r>
          <a:endParaRPr lang="ru-RU" sz="2400" kern="1200" dirty="0"/>
        </a:p>
      </dsp:txBody>
      <dsp:txXfrm rot="10800000">
        <a:off x="2377154" y="1571424"/>
        <a:ext cx="6736599" cy="1208488"/>
      </dsp:txXfrm>
    </dsp:sp>
    <dsp:sp modelId="{A2AA9D0E-A41F-4387-B1BA-95EF31018D51}">
      <dsp:nvSpPr>
        <dsp:cNvPr id="0" name=""/>
        <dsp:cNvSpPr/>
      </dsp:nvSpPr>
      <dsp:spPr>
        <a:xfrm>
          <a:off x="1470788" y="1571424"/>
          <a:ext cx="1208488" cy="120848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F6952-8FC7-4A3D-B467-6297364CEA45}">
      <dsp:nvSpPr>
        <dsp:cNvPr id="0" name=""/>
        <dsp:cNvSpPr/>
      </dsp:nvSpPr>
      <dsp:spPr>
        <a:xfrm rot="10800000">
          <a:off x="2075032" y="3140655"/>
          <a:ext cx="7038721" cy="1208488"/>
        </a:xfrm>
        <a:prstGeom prst="homePlat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10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Проект "Первого канала" к 70-летию победы в Великой Отечественной войне «Города победы. Старый Оскол»</a:t>
          </a:r>
          <a:endParaRPr lang="ru-RU" sz="2400" kern="1200"/>
        </a:p>
      </dsp:txBody>
      <dsp:txXfrm rot="10800000">
        <a:off x="2377154" y="3140655"/>
        <a:ext cx="6736599" cy="1208488"/>
      </dsp:txXfrm>
    </dsp:sp>
    <dsp:sp modelId="{8C5D648A-8FD1-4D37-B6C3-A7C7C16704D7}">
      <dsp:nvSpPr>
        <dsp:cNvPr id="0" name=""/>
        <dsp:cNvSpPr/>
      </dsp:nvSpPr>
      <dsp:spPr>
        <a:xfrm>
          <a:off x="1470788" y="3140655"/>
          <a:ext cx="1208488" cy="120848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28328-9E41-49C5-9756-2498DB4AD71F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BE946-B7DC-4DF1-83A4-01EEBCEE4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2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18E7A-E9B9-45AF-A49E-7BA9D15CA31B}" type="slidenum">
              <a:rPr lang="ru-RU" smtClean="0"/>
              <a:pPr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07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8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64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92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0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7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74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8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1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23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265E-84F2-4B7E-9C10-A3B99F579BF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7128F-85E0-44D2-90D1-FB30E497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1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14.xml"/><Relationship Id="rId7" Type="http://schemas.openxmlformats.org/officeDocument/2006/relationships/slide" Target="slide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17.xml"/><Relationship Id="rId7" Type="http://schemas.openxmlformats.org/officeDocument/2006/relationships/slide" Target="slide1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4.xml"/><Relationship Id="rId7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image" Target="../media/image4.jpeg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slide" Target="slide36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39.xml"/><Relationship Id="rId7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10" Type="http://schemas.openxmlformats.org/officeDocument/2006/relationships/image" Target="../media/image4.jpeg"/><Relationship Id="rId4" Type="http://schemas.openxmlformats.org/officeDocument/2006/relationships/slide" Target="slide41.xml"/><Relationship Id="rId9" Type="http://schemas.openxmlformats.org/officeDocument/2006/relationships/slide" Target="slide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slide" Target="slide3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38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46.xml"/><Relationship Id="rId7" Type="http://schemas.openxmlformats.org/officeDocument/2006/relationships/slide" Target="slide47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4" Type="http://schemas.openxmlformats.org/officeDocument/2006/relationships/slide" Target="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51.xml"/><Relationship Id="rId7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image" Target="../media/image4.jpeg"/><Relationship Id="rId4" Type="http://schemas.openxmlformats.org/officeDocument/2006/relationships/slide" Target="slide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208213" y="2816458"/>
            <a:ext cx="7772400" cy="1470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200" b="1" i="1" dirty="0">
                <a:ln>
                  <a:solidFill>
                    <a:srgbClr val="FF0000"/>
                  </a:solidFill>
                </a:ln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Электронный образовательный ресурс</a:t>
            </a:r>
            <a:br>
              <a:rPr lang="ru-RU" sz="3200" b="1" i="1" dirty="0">
                <a:ln>
                  <a:solidFill>
                    <a:srgbClr val="FF0000"/>
                  </a:solidFill>
                </a:ln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n>
                  <a:solidFill>
                    <a:srgbClr val="FF0000"/>
                  </a:solidFill>
                </a:ln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«Город-труженик</a:t>
            </a:r>
            <a:r>
              <a:rPr lang="en-US" sz="3600" b="1" i="1" dirty="0">
                <a:ln>
                  <a:solidFill>
                    <a:srgbClr val="FF0000"/>
                  </a:solidFill>
                </a:ln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600" b="1" i="1" dirty="0" smtClean="0">
                <a:ln>
                  <a:solidFill>
                    <a:srgbClr val="FF0000"/>
                  </a:solidFill>
                </a:ln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город-воин»</a:t>
            </a:r>
            <a:endParaRPr lang="ru-RU" sz="3600" b="1" i="1" dirty="0">
              <a:ln>
                <a:solidFill>
                  <a:srgbClr val="FF0000"/>
                </a:solidFill>
              </a:ln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071814" y="476251"/>
            <a:ext cx="6048375" cy="28892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</a:t>
            </a: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дополнительного образования «Одаренность»</a:t>
            </a:r>
          </a:p>
          <a:p>
            <a:pPr eaLnBrk="1" hangingPunct="1"/>
            <a:endParaRPr lang="ru-RU" alt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ресурсов «Учитель – учителю» </a:t>
            </a:r>
            <a:endParaRPr lang="ru-RU" alt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Подзаголовок 4"/>
          <p:cNvSpPr txBox="1">
            <a:spLocks/>
          </p:cNvSpPr>
          <p:nvPr/>
        </p:nvSpPr>
        <p:spPr bwMode="auto">
          <a:xfrm>
            <a:off x="5057776" y="4681538"/>
            <a:ext cx="66595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Фаустова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Олеговна,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Шайхуллина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Николаевна, педагог-организатор</a:t>
            </a:r>
          </a:p>
        </p:txBody>
      </p:sp>
      <p:sp>
        <p:nvSpPr>
          <p:cNvPr id="3077" name="TextBox 7"/>
          <p:cNvSpPr txBox="1">
            <a:spLocks noChangeArrowheads="1"/>
          </p:cNvSpPr>
          <p:nvPr/>
        </p:nvSpPr>
        <p:spPr bwMode="auto">
          <a:xfrm>
            <a:off x="4872038" y="6308725"/>
            <a:ext cx="2049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Старый Оскол – 2021</a:t>
            </a:r>
          </a:p>
        </p:txBody>
      </p:sp>
      <p:grpSp>
        <p:nvGrpSpPr>
          <p:cNvPr id="3078" name="Группа 6"/>
          <p:cNvGrpSpPr>
            <a:grpSpLocks/>
          </p:cNvGrpSpPr>
          <p:nvPr/>
        </p:nvGrpSpPr>
        <p:grpSpPr bwMode="auto">
          <a:xfrm>
            <a:off x="10699750" y="80963"/>
            <a:ext cx="1368425" cy="1368425"/>
            <a:chOff x="-1552575" y="1509167"/>
            <a:chExt cx="1476375" cy="1498600"/>
          </a:xfrm>
        </p:grpSpPr>
        <p:sp>
          <p:nvSpPr>
            <p:cNvPr id="8" name="Овал 7"/>
            <p:cNvSpPr/>
            <p:nvPr/>
          </p:nvSpPr>
          <p:spPr>
            <a:xfrm>
              <a:off x="-1549150" y="1514382"/>
              <a:ext cx="1454110" cy="14673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pic>
          <p:nvPicPr>
            <p:cNvPr id="308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2575" y="1509167"/>
              <a:ext cx="1476375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89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620689"/>
            <a:ext cx="7704856" cy="244827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Ушедших на фронт мужчин заменили женщины и подростки.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работу вышли даже те, кому было 11-13 лет. Работали по 12 часов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сутки без праздников и выходных. Каждый старался не только выполнить, но и перевыполнить производственную норму. 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Многие рабочие канатной фабрики, механического завода, мебельной фабрики выполняли дневную норму на 200 и больше процентов.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722637"/>
            <a:ext cx="5688632" cy="35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620688"/>
            <a:ext cx="7704856" cy="59766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Особенно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яжело приходилось </a:t>
            </a:r>
            <a:r>
              <a:rPr lang="ru-RU" sz="1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старооскольским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железнодорожникам.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Они работали не прерывно, в темноте, под бомбежками вражеской авиации. Но их труд был особенно важен стране: поезда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оставляли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 фронту боеприпасы, эвакуировали население. 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Именно поэтому немцы так яро стремились разрушить железнодорожный узел, сбросив на него внушительное количество бомб – 541.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Сгоревший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  на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разрушенной</a:t>
            </a:r>
            <a:b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железнодорожной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в Старом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Оскол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pPr marL="0" indent="0" algn="just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719421"/>
            <a:ext cx="5904656" cy="301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548680"/>
            <a:ext cx="7704856" cy="2448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900" b="1" dirty="0" err="1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Старооскольцы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 всеми силами старались помочь фронту. </a:t>
            </a:r>
          </a:p>
          <a:p>
            <a:pPr marL="0" indent="365125" algn="just">
              <a:buNone/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По инициативе колхозников в районе развернулось патриотическое движение по сбору средств на строительство танковой колонны. </a:t>
            </a:r>
            <a:b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</a:b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Эта инициатива была подхвачена всеми трудящимися района, из своих сбережений они сдали 230 тысяч рублей. В то время это была очень крупная сумма, и весомая помощь.</a:t>
            </a:r>
          </a:p>
          <a:p>
            <a:pPr marL="0" indent="365125" algn="just">
              <a:buNone/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А перед новым годом жители района отправили на фронт 16 тонн подарков: полушубки, валенки, бурки, шапки и варежки, с заботой связанные  женщинами,  согревали солдат в морозную зиму.</a:t>
            </a:r>
            <a:endParaRPr lang="ru-RU" sz="1700" b="1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852937"/>
            <a:ext cx="5976664" cy="341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548681"/>
            <a:ext cx="7704856" cy="55774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Великая </a:t>
            </a: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победа вместила в себя все, и большие, и малые </a:t>
            </a: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подвиги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Дети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тоже оказывали фронту посильную помощь.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2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апреля 1942 года в Старооскольском доме пионеров собралось свыше 300 ребят. Они говорили, что хотят помочь Красной Армии, и обратились ко всем школьникам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области с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призывом начать сбор средств на строительство танка «Курский школьник».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течение нескольких часов после собрания ученики Пушкарской, Казацкой,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Старооскольской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школ внесли первый взнос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– около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трёх тысяч рублей.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Обращение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быстро нашло отклик во всех школах области.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25" y="4060818"/>
            <a:ext cx="4986187" cy="222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7659357" y="3789041"/>
            <a:ext cx="2952328" cy="883195"/>
            <a:chOff x="6228184" y="3625925"/>
            <a:chExt cx="2664296" cy="1027211"/>
          </a:xfrm>
        </p:grpSpPr>
        <p:sp>
          <p:nvSpPr>
            <p:cNvPr id="9" name="Овал 8">
              <a:hlinkClick r:id="rId3" action="ppaction://hlinksldjump"/>
            </p:cNvPr>
            <p:cNvSpPr/>
            <p:nvPr/>
          </p:nvSpPr>
          <p:spPr>
            <a:xfrm>
              <a:off x="6228184" y="3625925"/>
              <a:ext cx="2376265" cy="80141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rgbClr val="C00000"/>
                  </a:solidFill>
                  <a:latin typeface="Georgia" pitchFamily="18" charset="0"/>
                </a:rPr>
                <a:t>Современный </a:t>
              </a:r>
            </a:p>
            <a:p>
              <a:pPr algn="ctr"/>
              <a:r>
                <a:rPr lang="ru-RU" sz="1200" b="1" dirty="0">
                  <a:solidFill>
                    <a:srgbClr val="C00000"/>
                  </a:solidFill>
                  <a:latin typeface="Georgia" pitchFamily="18" charset="0"/>
                </a:rPr>
                <a:t>вид </a:t>
              </a:r>
            </a:p>
            <a:p>
              <a:pPr algn="ctr"/>
              <a:r>
                <a:rPr lang="ru-RU" sz="1200" b="1" dirty="0">
                  <a:solidFill>
                    <a:srgbClr val="C00000"/>
                  </a:solidFill>
                  <a:latin typeface="Georgia" pitchFamily="18" charset="0"/>
                </a:rPr>
                <a:t>Дома пионеров</a:t>
              </a:r>
              <a:endParaRPr lang="ru-RU" sz="1200" b="1" dirty="0">
                <a:solidFill>
                  <a:srgbClr val="C00000"/>
                </a:solidFill>
                <a:latin typeface="Georgia" pitchFamily="18" charset="0"/>
              </a:endParaRPr>
            </a:p>
          </p:txBody>
        </p:sp>
        <p:pic>
          <p:nvPicPr>
            <p:cNvPr id="10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22910"/>
                </a:clrFrom>
                <a:clrTo>
                  <a:srgbClr val="F2291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094" y="3923280"/>
              <a:ext cx="938386" cy="729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Управляющая кнопка: далее 11">
            <a:hlinkClick r:id="rId7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51584" y="548681"/>
            <a:ext cx="7920880" cy="557748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solidFill>
                  <a:srgbClr val="C00000"/>
                </a:solidFill>
                <a:latin typeface="Franklin Gothic Medium" pitchFamily="34" charset="0"/>
                <a:cs typeface="Times New Roman" panose="02020603050405020304" pitchFamily="18" charset="0"/>
              </a:rPr>
              <a:t>Пионерский дом в годы войны находился </a:t>
            </a:r>
            <a:br>
              <a:rPr lang="ru-RU" sz="2000" dirty="0">
                <a:solidFill>
                  <a:srgbClr val="C00000"/>
                </a:solidFill>
                <a:latin typeface="Franklin Gothic Medium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Franklin Gothic Medium" pitchFamily="34" charset="0"/>
                <a:cs typeface="Times New Roman" panose="02020603050405020304" pitchFamily="18" charset="0"/>
              </a:rPr>
              <a:t>на улице Комсомольской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800" dirty="0">
              <a:solidFill>
                <a:srgbClr val="C00000"/>
              </a:solidFill>
              <a:latin typeface="Franklin Gothic Medium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Times New Roman" panose="02020603050405020304" pitchFamily="18" charset="0"/>
              </a:rPr>
              <a:t>В настоящее время в этом здании работает банк,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Times New Roman" panose="02020603050405020304" pitchFamily="18" charset="0"/>
              </a:rPr>
              <a:t>а рядом расположен вход в парк Воинской Славы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861049"/>
            <a:ext cx="4038600" cy="22651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7" y="2132857"/>
            <a:ext cx="6009717" cy="389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8328248" y="5476794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086" y="5733256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4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67608" y="548681"/>
            <a:ext cx="7632848" cy="1800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900" dirty="0"/>
              <a:t>       </a:t>
            </a:r>
            <a:r>
              <a:rPr lang="ru-RU" sz="20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Старооскольцы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участвовали в строительстве танковых колонн </a:t>
            </a:r>
            <a:b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на протяжении всей войны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Интересно, что именно эта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оевая машина, спустя годы символично стала надежным стражем города.  У въезда в Старый Оскол занял место на постаменте легендарный советский танк. 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Наверняка всем вам знакома это мемориальная установка, расположенная на окраине города вблизи микрорайона Хмелева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3335676"/>
            <a:ext cx="511666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1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548680"/>
            <a:ext cx="7704856" cy="29523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К началу войны в Старом Осколе </a:t>
            </a:r>
            <a:b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находилось три эвакуационных госпиталя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Один из них, который размещался в старом здании школы №5,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начал работать фактически на следующий день после начала войны.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Жители по своей инициативе несли в госпиталь все, что имели: подушки, одеяла, простыни, посуду. Особенно госпиталь нуждался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одеялах, которые использовали и </a:t>
            </a: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для светомаскировки,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обязательной в то время.</a:t>
            </a:r>
            <a:endParaRPr lang="ru-RU" sz="18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221089"/>
            <a:ext cx="4038600" cy="190507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/>
          <a:stretch>
            <a:fillRect/>
          </a:stretch>
        </p:blipFill>
        <p:spPr bwMode="auto">
          <a:xfrm>
            <a:off x="3036233" y="3516366"/>
            <a:ext cx="629784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7293357" y="3230300"/>
            <a:ext cx="3240361" cy="7200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b="1" dirty="0">
                <a:solidFill>
                  <a:srgbClr val="C00000"/>
                </a:solidFill>
                <a:latin typeface="Book Antiqua" pitchFamily="18" charset="0"/>
              </a:rPr>
              <a:t>Светомаскировка –  это…?  </a:t>
            </a:r>
          </a:p>
          <a:p>
            <a:pPr algn="ctr"/>
            <a:r>
              <a:rPr lang="ru-RU" sz="1250" b="1" dirty="0">
                <a:solidFill>
                  <a:srgbClr val="C00000"/>
                </a:solidFill>
                <a:latin typeface="Book Antiqua" pitchFamily="18" charset="0"/>
              </a:rPr>
              <a:t>Для чего нужна?</a:t>
            </a:r>
            <a:endParaRPr lang="ru-RU" sz="1250" b="1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330" y="3518332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47728" y="6268029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школа №5, в которой располагался госпиталь</a:t>
            </a:r>
          </a:p>
        </p:txBody>
      </p:sp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9616" y="1556792"/>
            <a:ext cx="7560840" cy="331236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Светомаскиро́вка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 (световая маскировка)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— </a:t>
            </a:r>
          </a:p>
          <a:p>
            <a:pPr marL="0" indent="0" algn="just">
              <a:buNone/>
            </a:pPr>
            <a:r>
              <a:rPr lang="ru-RU" sz="2300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скрытие от наблюдения вражеской авиации световых признаков войск, военных объектов, промышленных районов и населённых пунктов. </a:t>
            </a:r>
          </a:p>
          <a:p>
            <a:pPr marL="0" indent="182563" algn="just">
              <a:buNone/>
            </a:pPr>
            <a:r>
              <a:rPr lang="ru-RU" sz="2300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Светомаскировка должна обеспечивать бесперебойную работу предприятий и безопасность передвижения, скрывая объекты от врага и тем самым защищая их от попаданий вражеских бомб.</a:t>
            </a:r>
            <a:endParaRPr lang="ru-RU" sz="2300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0" name="Овал 9">
            <a:hlinkClick r:id="rId2" action="ppaction://hlinksldjump"/>
          </p:cNvPr>
          <p:cNvSpPr/>
          <p:nvPr/>
        </p:nvSpPr>
        <p:spPr>
          <a:xfrm>
            <a:off x="8256240" y="5404786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078" y="5661248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23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548680"/>
            <a:ext cx="7704856" cy="2448272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Тем временем, положение на фронте становилось все тревожнее</a:t>
            </a:r>
          </a:p>
          <a:p>
            <a:pPr marL="0" indent="365125" algn="just">
              <a:spcBef>
                <a:spcPts val="0"/>
              </a:spcBef>
              <a:buNone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сентябре 1941 года наш край оказался в прифронтовой зоне.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Местные жители позже вспоминали: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«Все леса в это время оказались забитыми отступающими войсками. Солдаты были угрюмыми,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не бритыми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…»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Через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город и район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проходили десятки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тысяч беженцев, получивших здесь отдых, ночлег,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питание от добродушных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endParaRPr lang="ru-RU" sz="2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581129"/>
            <a:ext cx="4038600" cy="154503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2892812"/>
            <a:ext cx="6408712" cy="337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1412776"/>
            <a:ext cx="7632848" cy="48245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5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Началось усиленное строительство полевых оборонительных сооружений на подступах к городу и на территории района.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стройках работали около восьми тысяч человек. </a:t>
            </a:r>
          </a:p>
          <a:p>
            <a:pPr marL="0" indent="365125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Руками жителей города было вырыто более 300 километров окопов. Формировались батальоны рабочего ополчения.</a:t>
            </a:r>
          </a:p>
          <a:p>
            <a:pPr marL="0" indent="365125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Ополченцы приносили с собой собственные охотничьи ружья, изготавливали самодельные бомбы, бутылки с горячей смесью. Всего было сформировано четыре батальона ополчения: два в городе, один на железнодорожном узле, и один в рабочем поселке имени Губкина. Из них сформировался полк. </a:t>
            </a:r>
          </a:p>
          <a:p>
            <a:pPr marL="0" indent="365125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Также на территории района был сформирован истребительный батальон для борьбы с диверсионными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группами врага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552384" y="5877272"/>
            <a:ext cx="648072" cy="404664"/>
          </a:xfrm>
          <a:prstGeom prst="actionButtonForwardNex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47728" y="694438"/>
            <a:ext cx="5472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С середины октября 1941 года</a:t>
            </a:r>
            <a:b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Старый Оскол начал готовиться к обороне</a:t>
            </a:r>
          </a:p>
        </p:txBody>
      </p:sp>
    </p:spTree>
    <p:extLst>
      <p:ext uri="{BB962C8B-B14F-4D97-AF65-F5344CB8AC3E}">
        <p14:creationId xmlns:p14="http://schemas.microsoft.com/office/powerpoint/2010/main" val="344605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solidFill>
            <a:schemeClr val="accent2">
              <a:hueOff val="0"/>
              <a:satOff val="0"/>
              <a:lumOff val="0"/>
              <a:alpha val="84000"/>
            </a:schemeClr>
          </a:solidFill>
        </p:spPr>
        <p:txBody>
          <a:bodyPr/>
          <a:lstStyle/>
          <a:p>
            <a:pPr algn="ctr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использованию ЭОР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2500313" y="1789113"/>
            <a:ext cx="8229600" cy="5068887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buFontTx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необходимого оборудования: персональный компьютер, мультимедийный проектор.</a:t>
            </a:r>
          </a:p>
          <a:p>
            <a:pPr algn="just">
              <a:lnSpc>
                <a:spcPct val="80000"/>
              </a:lnSpc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необходимого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програмного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обеспечения: операционная система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XP/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/7/8,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Offiсe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2007, подключение к сети Интернет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(минимальные требования).</a:t>
            </a:r>
          </a:p>
          <a:p>
            <a:pPr algn="just">
              <a:lnSpc>
                <a:spcPct val="80000"/>
              </a:lnSpc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ресурс можно в двух вариантах: индивидуально (учащийся самостоятельно работает с ресурсом) и фронтально (демонстрация осуществляется для всей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аудитории педагогом).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два варианта просмотра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ЭОР: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 (без использования гиперссылок) и выборочно (с использованием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гиперрсылок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расположенных на карте маршрута экскурсии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в ЭОР представлены документальные фильмы, посвященные истории Старого Оскола в годы Великой Отечественной войны.</a:t>
            </a:r>
          </a:p>
          <a:p>
            <a:pPr algn="just">
              <a:lnSpc>
                <a:spcPct val="80000"/>
              </a:lnSpc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 экскурсии вы сможете проверить свои знания в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викторине,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выбрав раздел в меню.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0993760" y="6168121"/>
            <a:ext cx="720080" cy="476672"/>
          </a:xfrm>
          <a:prstGeom prst="actionButtonForwardNex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7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1340768"/>
            <a:ext cx="4032448" cy="4896544"/>
          </a:xfrm>
        </p:spPr>
        <p:txBody>
          <a:bodyPr>
            <a:noAutofit/>
          </a:bodyPr>
          <a:lstStyle/>
          <a:p>
            <a:pPr marL="0" indent="26670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«Я был ещё подростком, окончил семь классов Ямской школы и учился на курсах трактористов. Мы были не </a:t>
            </a:r>
            <a:b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столько взрослыми, чтобы идти </a:t>
            </a:r>
            <a:b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фронт, но не настолько маленькими, чтобы не помогать своей стране. </a:t>
            </a:r>
          </a:p>
          <a:p>
            <a:pPr marL="0" indent="26670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нашем районе был создан истребительный батальон. Батальон этот ловил перебежчиков, парашютистов, всяких темных людей. Взяли туда и меня, дали винтовку. В это время я работал на водоканале, а после смены ходил с патрулем по городу.  Один раз мне пришлось участвовать в перестрелке во время поимки парашютиста.»</a:t>
            </a:r>
            <a:endParaRPr lang="ru-RU" sz="1700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76" y="1340768"/>
            <a:ext cx="333566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904656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83632" y="652626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Из рассказа коренного </a:t>
            </a:r>
            <a:r>
              <a:rPr lang="ru-RU" sz="20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старооскольца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, краеведа А.И. Агеева: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03042" y="5907427"/>
            <a:ext cx="1759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А.И. Агеев</a:t>
            </a:r>
          </a:p>
        </p:txBody>
      </p:sp>
    </p:spTree>
    <p:extLst>
      <p:ext uri="{BB962C8B-B14F-4D97-AF65-F5344CB8AC3E}">
        <p14:creationId xmlns:p14="http://schemas.microsoft.com/office/powerpoint/2010/main" val="347360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692697"/>
            <a:ext cx="7704856" cy="4093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dirty="0">
                <a:solidFill>
                  <a:srgbClr val="C00000"/>
                </a:solidFill>
                <a:latin typeface="Monotype Corsiva" panose="03010101010201010101" pitchFamily="66" charset="0"/>
              </a:rPr>
              <a:t>  </a:t>
            </a:r>
            <a:r>
              <a:rPr lang="ru-RU" sz="2100" dirty="0">
                <a:solidFill>
                  <a:srgbClr val="C00000"/>
                </a:solidFill>
                <a:latin typeface="Monotype Corsiva" panose="03010101010201010101" pitchFamily="66" charset="0"/>
              </a:rPr>
              <a:t>   </a:t>
            </a: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На войне невыносимо трудно всем… </a:t>
            </a:r>
          </a:p>
          <a:p>
            <a:pPr marL="0" indent="0" algn="just"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… и старым, и малым, и солдатам и тыловикам. Но особенно страдали </a:t>
            </a:r>
            <a:b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военное время дети. Страдали от голода и холода, от страшного ада бомбежек, непосильного труда в тылу, потери родных и близких. </a:t>
            </a:r>
            <a:endParaRPr lang="ru-RU" sz="19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20136" y="3140969"/>
            <a:ext cx="2890664" cy="2985195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17" y="2739654"/>
            <a:ext cx="614201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9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39616" y="620688"/>
            <a:ext cx="7571184" cy="21602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Абсурдность совместимости детства и войны отражена в композиции </a:t>
            </a: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памятника детям войны «Качели»,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который был торжественно открыт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микрорайоне Макаренко 11 июля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2014 года.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Проект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памятника выбран по результатам конкурса.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Авторы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– творческий коллектив из города Жуковского: 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скульпторы Захар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Карамян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Денис Мельников, 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архитекторы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– Андрей Шипунов, Константин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Ашихмин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92" y="3068960"/>
            <a:ext cx="540776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2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116632"/>
            <a:ext cx="8229600" cy="1580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1200" y="476672"/>
            <a:ext cx="8075240" cy="45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 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95600" y="620689"/>
            <a:ext cx="7715200" cy="5505475"/>
          </a:xfrm>
        </p:spPr>
        <p:txBody>
          <a:bodyPr>
            <a:normAutofit/>
          </a:bodyPr>
          <a:lstStyle/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Скульптурная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композиция представлена в реалистичной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манере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направлена на ощущение сопричастности детских мгновений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нелегкое военное время.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Памятник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выполнен в виде качелей, привязанных к дулу искорёженной пушки. На них качается мальчик, а рядом стоит девочка в не по размеру большой и истрёпанной одежде.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2816197"/>
            <a:ext cx="5832648" cy="339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49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548680"/>
            <a:ext cx="7632848" cy="61926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Врагу  все-таки  удалось взять  город</a:t>
            </a:r>
          </a:p>
          <a:p>
            <a:pPr marL="0" indent="0" algn="ctr">
              <a:buNone/>
            </a:pPr>
            <a:endParaRPr lang="ru-RU" sz="3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lnSpc>
                <a:spcPct val="97000"/>
              </a:lnSpc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Но не смотря на титанический слаженный труд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 отчаянную оборону бойцов Красной армии и  наших земляков,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хорошо подготовленному врагу все таки  удалось взять  город. </a:t>
            </a:r>
          </a:p>
          <a:p>
            <a:pPr marL="0" indent="365125" algn="just">
              <a:lnSpc>
                <a:spcPct val="97000"/>
              </a:lnSpc>
              <a:buNone/>
            </a:pP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Утром 3 июля 1942 года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в Старый Оскол вошли передовые части ненавистных фашистов. </a:t>
            </a:r>
          </a:p>
          <a:p>
            <a:pPr marL="0" indent="365125" algn="just">
              <a:lnSpc>
                <a:spcPct val="97000"/>
              </a:lnSpc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Однако в лесах ещё продолжались бои в течении недели…</a:t>
            </a: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1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Старый Оскол во время оккупации немецко-фашистскими войсками</a:t>
            </a: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212977"/>
            <a:ext cx="4038600" cy="2913187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47" y="2746490"/>
            <a:ext cx="5309571" cy="305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3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9"/>
            <a:ext cx="7632848" cy="583264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</a:t>
            </a: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Начались тяжелые дни оккупации</a:t>
            </a:r>
          </a:p>
          <a:p>
            <a:pPr marL="0" indent="0" algn="ctr">
              <a:buNone/>
            </a:pPr>
            <a:endParaRPr lang="ru-RU" sz="5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Местному населению приходилось очень трудно. 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Работающим в каторжных условиях людям не всегда выдавали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даже триста грамм хлеба. 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Все что собирали на полях отправляли в Германию.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Старый Оскол во время оккупации немецко-фашистскими войсками</a:t>
            </a: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869161"/>
            <a:ext cx="1940024" cy="1257003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347756"/>
            <a:ext cx="6264696" cy="34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6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9"/>
            <a:ext cx="7632848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Отправляли в Германию и людей…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За время оккупации фашисты угнали из Старого Оскола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2737 юношей и девушек.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755360"/>
            <a:ext cx="6912768" cy="404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7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92696"/>
            <a:ext cx="7704856" cy="5760640"/>
          </a:xfrm>
        </p:spPr>
        <p:txBody>
          <a:bodyPr>
            <a:normAutofit lnSpcReduction="10000"/>
          </a:bodyPr>
          <a:lstStyle/>
          <a:p>
            <a:pPr marL="0" indent="365125" algn="just"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Заняв город, оккупанты стали устанавливать новый порядок. </a:t>
            </a:r>
          </a:p>
          <a:p>
            <a:pPr marL="0" indent="365125" algn="just"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Жителей арестовывали, расстреливали за малейшую провинность.</a:t>
            </a:r>
          </a:p>
          <a:p>
            <a:pPr marL="0" indent="365125" algn="just"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Всего за семь месяцев, пока на нашей земле лютовал враг, </a:t>
            </a:r>
            <a:b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погибло 506  ни в чем неповинных </a:t>
            </a:r>
            <a:r>
              <a:rPr lang="ru-RU" sz="1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Старый Оскол во время оккупации немецко-фашистскими захватчиками</a:t>
            </a:r>
            <a:endParaRPr lang="ru-RU" sz="1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643275"/>
            <a:ext cx="6480720" cy="34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26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67608" y="620688"/>
            <a:ext cx="7560840" cy="2016224"/>
          </a:xfrm>
        </p:spPr>
        <p:txBody>
          <a:bodyPr>
            <a:noAutofit/>
          </a:bodyPr>
          <a:lstStyle/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Спустя годы на месте массового расстрела мирных жителей фашистскими захватчиками был установлен </a:t>
            </a: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Памятный знак жертвам фашизма с изображением лица скорбящей матери.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Слева от памятника находится братская могила 12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расстрелянных  оккупантами в 1943 году, перед самым освобождением города.  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Это место находится в парке Воинской славы на улице Ленина.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0"/>
          <a:stretch/>
        </p:blipFill>
        <p:spPr bwMode="auto">
          <a:xfrm>
            <a:off x="3431704" y="2909277"/>
            <a:ext cx="5616624" cy="326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9"/>
            <a:ext cx="7560840" cy="5505475"/>
          </a:xfrm>
        </p:spPr>
        <p:txBody>
          <a:bodyPr>
            <a:normAutofit/>
          </a:bodyPr>
          <a:lstStyle/>
          <a:p>
            <a:pPr marL="0" indent="365125">
              <a:buNone/>
            </a:pPr>
            <a:r>
              <a:rPr lang="ru-RU" sz="1800" b="1" dirty="0">
                <a:solidFill>
                  <a:srgbClr val="990033"/>
                </a:solidFill>
                <a:latin typeface="Franklin Gothic Book" panose="020B0503020102020204" pitchFamily="34" charset="0"/>
              </a:rPr>
              <a:t>Обратите </a:t>
            </a:r>
            <a:r>
              <a:rPr lang="ru-RU" sz="1800" b="1" dirty="0">
                <a:solidFill>
                  <a:srgbClr val="990033"/>
                </a:solidFill>
                <a:latin typeface="Franklin Gothic Book" panose="020B0503020102020204" pitchFamily="34" charset="0"/>
              </a:rPr>
              <a:t>внимание на </a:t>
            </a:r>
            <a:r>
              <a:rPr lang="ru-RU" sz="1800" b="1" dirty="0">
                <a:solidFill>
                  <a:srgbClr val="990033"/>
                </a:solidFill>
                <a:latin typeface="Franklin Gothic Book" panose="020B0503020102020204" pitchFamily="34" charset="0"/>
              </a:rPr>
              <a:t>скульптуру…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кирпичной стене в черном проеме расположены большие натруженные руки женщины, закрывающие лицо.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Это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символ скорби, неутешного горя, обобщенный образ матери, оплакивающей своих детей.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  <a:p>
            <a:pPr marL="0" indent="365125" algn="ctr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Скульпторы памятника – </a:t>
            </a:r>
            <a:r>
              <a:rPr lang="ru-RU" sz="1700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старооскольские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художники</a:t>
            </a:r>
            <a:b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Голышев В.В. и Шляпников В.С. </a:t>
            </a:r>
          </a:p>
          <a:p>
            <a:pPr marL="0" indent="365125" algn="ctr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Торжественное открытие состоялось 9 мая  1998 года.</a:t>
            </a:r>
            <a:endParaRPr lang="ru-RU" sz="1700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996953"/>
            <a:ext cx="4038600" cy="3129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895008"/>
            <a:ext cx="5832648" cy="334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64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467499"/>
              </p:ext>
            </p:extLst>
          </p:nvPr>
        </p:nvGraphicFramePr>
        <p:xfrm>
          <a:off x="292538" y="197021"/>
          <a:ext cx="12414469" cy="644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3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764705"/>
            <a:ext cx="7632848" cy="5328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Немецко-фашистские захватчики </a:t>
            </a:r>
            <a:b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не смогли сломить дух </a:t>
            </a:r>
            <a:r>
              <a:rPr lang="ru-RU" sz="21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 </a:t>
            </a:r>
          </a:p>
          <a:p>
            <a:pPr marL="0" indent="0" algn="ctr">
              <a:buNone/>
            </a:pPr>
            <a:endParaRPr lang="ru-RU" sz="21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Изо дня в день жители, рискуя своей жизнью, проявляли мужество. </a:t>
            </a:r>
          </a:p>
          <a:p>
            <a:pPr marL="0" indent="365125" algn="just"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Память ветеранов и очевидцев сохранила свидетельства героизма гражданского населения. </a:t>
            </a:r>
          </a:p>
          <a:p>
            <a:pPr marL="0" indent="365125" algn="just"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Ежедневно местные жители собирали тела убитых, организовывали захоронения. </a:t>
            </a:r>
          </a:p>
          <a:p>
            <a:pPr marL="0" indent="365125" algn="just"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Варвара Кузьминична Кочеткова и другие жительницы села фактически на глазах у немцев устроили полевой госпиталь для бойцов и командиров, который находился на отшибе в колхозном гараже.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15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548680"/>
            <a:ext cx="7632848" cy="6192688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окрестностях Старого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скола немцы содержали несколько лагерей для пленных советских воинов.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Оскольчанки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рискуя быть замеченными, тайком проносили еду узникам, которых враг зачастую оставлял совсем без пропитания.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Часто женщины выдавали пленных за своих мужей и женихов. Немцы таких отпускали и солдаты таким образом оказывались спасенными от голодной смерти. </a:t>
            </a: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Колонна советских военнопленных</a:t>
            </a: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935694"/>
            <a:ext cx="5616624" cy="301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5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23592" y="620689"/>
            <a:ext cx="7776864" cy="5832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67608" y="620688"/>
            <a:ext cx="7632848" cy="568863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C00000"/>
                </a:solidFill>
              </a:rPr>
              <a:t>    </a:t>
            </a:r>
            <a:r>
              <a:rPr lang="ru-RU" sz="22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Рискуя жизнями, </a:t>
            </a:r>
          </a:p>
          <a:p>
            <a:pPr marL="0" indent="0" algn="just">
              <a:buNone/>
            </a:pP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одну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за другой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проводили диверсии бойцы партизанского отряда, действовавшего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территории района. </a:t>
            </a:r>
            <a:endParaRPr lang="ru-RU" sz="21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buNone/>
            </a:pP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Отряд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во главе с командиром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К.П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ru-RU" sz="21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Кожедубом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никак не хотел мириться  с захватом врагом родной земли, регулярно наносил гитлеровцам неожиданные удары, в результате которых последние несли серьезные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личные потери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  <a:endParaRPr lang="ru-RU" sz="21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buNone/>
            </a:pP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За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время своей деятельности бойцы уничтожили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28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немецких машин, 1 поезд и 1 мост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Старый Оскол в о время оккупации  немецко-фашистскими войсками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850614"/>
            <a:ext cx="6264696" cy="309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620689"/>
            <a:ext cx="7776864" cy="583264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В конце января 1943 года </a:t>
            </a:r>
            <a:br>
              <a:rPr lang="ru-RU" sz="22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2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красноармейцы были уже на подступах к городу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Недолго оставалось немцам хозяйничать на нашей земле. 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Операция, в результате которой был освобожден Старый Оскол называлась </a:t>
            </a:r>
            <a:r>
              <a:rPr lang="ru-RU" sz="1800" b="1" u="sng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Воронежско-Касторненской</a:t>
            </a: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Стремительно наши войска окружили немцев, но враг давал отчаянное сопротивление, боролся за каждый квадратный метр.</a:t>
            </a:r>
          </a:p>
          <a:p>
            <a:pPr marL="0" indent="0" algn="just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Старого Оскола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32304" y="4401109"/>
            <a:ext cx="1378496" cy="1725055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11266" name="Picture 2" descr="C:\Users\Привет\Desktop\шаблон\День Победы\ok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52" y="2564904"/>
            <a:ext cx="6345125" cy="344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7194898" y="2348881"/>
            <a:ext cx="3005558" cy="7944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rgbClr val="C00000"/>
                </a:solidFill>
                <a:latin typeface="Book Antiqua" pitchFamily="18" charset="0"/>
              </a:rPr>
              <a:t>Воронежско</a:t>
            </a:r>
            <a:r>
              <a:rPr lang="ru-RU" sz="1200" b="1" dirty="0">
                <a:solidFill>
                  <a:srgbClr val="C00000"/>
                </a:solidFill>
                <a:latin typeface="Book Antiqua" pitchFamily="18" charset="0"/>
              </a:rPr>
              <a:t>-</a:t>
            </a:r>
          </a:p>
          <a:p>
            <a:pPr algn="ctr"/>
            <a:r>
              <a:rPr lang="ru-RU" sz="1200" b="1" dirty="0" err="1">
                <a:solidFill>
                  <a:srgbClr val="C00000"/>
                </a:solidFill>
                <a:latin typeface="Book Antiqua" pitchFamily="18" charset="0"/>
              </a:rPr>
              <a:t>Касторненская</a:t>
            </a:r>
            <a:r>
              <a:rPr lang="ru-RU" sz="1200" b="1" dirty="0">
                <a:solidFill>
                  <a:srgbClr val="C00000"/>
                </a:solidFill>
                <a:latin typeface="Book Antiqua" pitchFamily="18" charset="0"/>
              </a:rPr>
              <a:t> операция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Book Antiqua" pitchFamily="18" charset="0"/>
              </a:rPr>
              <a:t>подробнее…</a:t>
            </a:r>
            <a:endParaRPr lang="ru-RU" sz="12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0" name="Управляющая кнопка: далее 9">
            <a:hlinkClick r:id="rId4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708920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6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0"/>
            <a:ext cx="8229600" cy="2746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1628800"/>
            <a:ext cx="7632848" cy="47525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фронтовая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наступательная операция вооружённых сил СССР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против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войск Германии и Венгрии в ходе Великой Отечественной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войны, часть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Воронежско-Харьковской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стратегической наступательной операции.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результате операции была разгромлена крупная группировка вермахта и освобождена большая часть Воронежской и Курской областей, в частности города Старый Оскол и Воронеж.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Немецкий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фронт на данном направлении рухнул, в нём образовалась 400-километровая брешь от Ливен до Купянска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  <a:p>
            <a:pPr marL="0" indent="365125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Немецкие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 венгерские войска потеряли только пленными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86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тыс.человек [3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].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Кроме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того, успешное окружение войск противника позволило сравнительно легко освободить Курск и Белгород.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10" name="Овал 9">
            <a:hlinkClick r:id="rId2" action="ppaction://hlinksldjump"/>
          </p:cNvPr>
          <p:cNvSpPr/>
          <p:nvPr/>
        </p:nvSpPr>
        <p:spPr>
          <a:xfrm>
            <a:off x="8554616" y="5888659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462" y="6145121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87688" y="653788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Воронежско-Касторненская</a:t>
            </a:r>
            <a:r>
              <a:rPr lang="ru-RU" sz="2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операция </a:t>
            </a:r>
            <a:br>
              <a:rPr lang="ru-RU" sz="2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(24 января - 17 февраля 1943) 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— </a:t>
            </a:r>
          </a:p>
        </p:txBody>
      </p:sp>
    </p:spTree>
    <p:extLst>
      <p:ext uri="{BB962C8B-B14F-4D97-AF65-F5344CB8AC3E}">
        <p14:creationId xmlns:p14="http://schemas.microsoft.com/office/powerpoint/2010/main" val="16607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8"/>
            <a:ext cx="7560840" cy="237626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Тяжелый и героический бой </a:t>
            </a:r>
            <a:b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выдался у разъезда </a:t>
            </a:r>
            <a:r>
              <a:rPr lang="ru-RU" sz="20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Набокино</a:t>
            </a:r>
            <a:endParaRPr lang="ru-RU" sz="20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8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Это сражение известно как  </a:t>
            </a: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подвиг 17 воинов-бронебойщиков.</a:t>
            </a:r>
          </a:p>
          <a:p>
            <a:pPr marL="0" indent="365125" algn="just">
              <a:spcBef>
                <a:spcPts val="0"/>
              </a:spcBef>
              <a:buNone/>
            </a:pPr>
            <a:endParaRPr lang="ru-RU" sz="500" b="1" u="sng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31 января 1943 года эта группа самоотверженно преградила путь большому вражескому подразделению на железнодорожном переезде у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Майсюковой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будки. </a:t>
            </a:r>
          </a:p>
        </p:txBody>
      </p:sp>
      <p:sp>
        <p:nvSpPr>
          <p:cNvPr id="6" name="Управляющая кнопка: далее 5">
            <a:hlinkClick r:id="rId2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2988259"/>
            <a:ext cx="5090979" cy="31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99856" y="6073552"/>
            <a:ext cx="3354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Майсюкова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будка у разъезда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Набокино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>
            <a:hlinkClick r:id="rId5" action="ppaction://hlinksldjump"/>
          </p:cNvPr>
          <p:cNvSpPr/>
          <p:nvPr/>
        </p:nvSpPr>
        <p:spPr>
          <a:xfrm>
            <a:off x="7571771" y="3002717"/>
            <a:ext cx="2592288" cy="7200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rgbClr val="C00000"/>
                </a:solidFill>
                <a:latin typeface="Book Antiqua" pitchFamily="18" charset="0"/>
              </a:rPr>
              <a:t>Майсюкова</a:t>
            </a:r>
            <a:r>
              <a:rPr lang="ru-RU" sz="1200" b="1" dirty="0">
                <a:solidFill>
                  <a:srgbClr val="C00000"/>
                </a:solidFill>
                <a:latin typeface="Book Antiqua" pitchFamily="18" charset="0"/>
              </a:rPr>
              <a:t> будка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Book Antiqua" pitchFamily="18" charset="0"/>
              </a:rPr>
              <a:t>в настоящее время</a:t>
            </a:r>
            <a:endParaRPr lang="ru-RU" sz="12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5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83" y="3409415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8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341784"/>
            <a:ext cx="7725544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Franklin Gothic Book" pitchFamily="34" charset="0"/>
              </a:rPr>
              <a:t>Развалины </a:t>
            </a:r>
            <a:r>
              <a:rPr lang="ru-RU" sz="2800" b="1" dirty="0" err="1">
                <a:solidFill>
                  <a:srgbClr val="C00000"/>
                </a:solidFill>
                <a:latin typeface="Franklin Gothic Book" pitchFamily="34" charset="0"/>
              </a:rPr>
              <a:t>Майсюковой</a:t>
            </a:r>
            <a:r>
              <a:rPr lang="ru-RU" sz="2800" b="1" dirty="0">
                <a:solidFill>
                  <a:srgbClr val="C00000"/>
                </a:solidFill>
                <a:latin typeface="Franklin Gothic Book" pitchFamily="34" charset="0"/>
              </a:rPr>
              <a:t> будки</a:t>
            </a:r>
            <a:endParaRPr lang="ru-RU" sz="2800" b="1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36" y="1268760"/>
            <a:ext cx="676757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>
            <a:hlinkClick r:id="rId3" action="ppaction://hlinksldjump"/>
          </p:cNvPr>
          <p:cNvSpPr/>
          <p:nvPr/>
        </p:nvSpPr>
        <p:spPr>
          <a:xfrm>
            <a:off x="8256240" y="5476794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086" y="5661248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4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639616" y="2119821"/>
            <a:ext cx="756084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>
              <a:lnSpc>
                <a:spcPct val="90000"/>
              </a:lnSpc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Это понимали 15 бойцов и 2 командира. Они заняли рубеж </a:t>
            </a:r>
            <a:b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 в смертельной хватке сдерживали отряд гитлеровцев численностью  500 человек. </a:t>
            </a:r>
          </a:p>
          <a:p>
            <a:pPr indent="365125" algn="just">
              <a:lnSpc>
                <a:spcPct val="90000"/>
              </a:lnSpc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Немцы не смогли прорваться в город и скоро были разгромлены подоспевшим подкреплением. </a:t>
            </a:r>
            <a:endParaRPr lang="ru-RU" sz="17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7890" name="Picture 2" descr="http://4725.ru/imgs/news3/orig/u11140_18688.jpg"/>
          <p:cNvPicPr>
            <a:picLocks noChangeAspect="1" noChangeArrowheads="1"/>
          </p:cNvPicPr>
          <p:nvPr/>
        </p:nvPicPr>
        <p:blipFill>
          <a:blip r:embed="rId2" cstate="print"/>
          <a:srcRect b="9373"/>
          <a:stretch>
            <a:fillRect/>
          </a:stretch>
        </p:blipFill>
        <p:spPr bwMode="auto">
          <a:xfrm>
            <a:off x="4367808" y="3339506"/>
            <a:ext cx="4392488" cy="268178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7608" y="949754"/>
            <a:ext cx="7632848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>
              <a:lnSpc>
                <a:spcPct val="90000"/>
              </a:lnSpc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Немецкое командование ожидало крупное подкрепление, </a:t>
            </a:r>
            <a:b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которое должно было прорваться в город со стороны железнодорожного разъезда села </a:t>
            </a:r>
            <a:r>
              <a:rPr lang="ru-RU" sz="17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Набокино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Осуществление этого замысла могло значительно усилить  оборону  противника и обеспечить затягивание боев за Старый Оскол. </a:t>
            </a:r>
          </a:p>
          <a:p>
            <a:pPr indent="365125" algn="just">
              <a:lnSpc>
                <a:spcPct val="90000"/>
              </a:lnSpc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endParaRPr lang="ru-RU" sz="17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67808" y="548680"/>
            <a:ext cx="4680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Подвиг  17 воинов-бронебойщиков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07768" y="6016932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боя у разъезда села </a:t>
            </a:r>
            <a:r>
              <a:rPr lang="ru-RU" sz="1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Набокино</a:t>
            </a:r>
            <a:endParaRPr lang="ru-RU" sz="1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9616" y="1124744"/>
            <a:ext cx="4032448" cy="4248472"/>
          </a:xfrm>
        </p:spPr>
        <p:txBody>
          <a:bodyPr>
            <a:normAutofit/>
          </a:bodyPr>
          <a:lstStyle/>
          <a:p>
            <a:pPr marL="0" indent="365125" algn="just">
              <a:spcBef>
                <a:spcPts val="0"/>
              </a:spcBef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В том бою из семнадцати смельчаков, остались в живых  четверо. Тринадцать пали смертью храбрых.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После освобождения города </a:t>
            </a:r>
            <a:b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от гитлеровцев они были похоронены с воинскими почестями.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Все семнадцать воинов отмечены правительственными наградами.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Одна из улиц города названа именем 17-ти героев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. </a:t>
            </a:r>
            <a:endParaRPr lang="ru-RU" sz="175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В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восьми километрах от станции Старый Оскол, на 604 км, в 1968 году установлен памятник 17-ти героям-освободителям.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2"/>
          <a:stretch>
            <a:fillRect/>
          </a:stretch>
        </p:blipFill>
        <p:spPr bwMode="auto">
          <a:xfrm>
            <a:off x="6744072" y="2420889"/>
            <a:ext cx="2880320" cy="3600005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55640" y="620688"/>
            <a:ext cx="71287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Franklin Gothic Book" pitchFamily="34" charset="0"/>
              </a:rPr>
              <a:t>Из семнадцати остались в живых четверо</a:t>
            </a:r>
            <a:endParaRPr lang="ru-RU" sz="2300" b="1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04520" y="5949280"/>
            <a:ext cx="39239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погибшим героям</a:t>
            </a:r>
          </a:p>
        </p:txBody>
      </p:sp>
      <p:sp>
        <p:nvSpPr>
          <p:cNvPr id="13" name="Овал 12">
            <a:hlinkClick r:id="rId3" action="ppaction://hlinksldjump"/>
          </p:cNvPr>
          <p:cNvSpPr/>
          <p:nvPr/>
        </p:nvSpPr>
        <p:spPr>
          <a:xfrm>
            <a:off x="6816080" y="1196752"/>
            <a:ext cx="3096344" cy="4942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Book Antiqua" pitchFamily="18" charset="0"/>
              </a:rPr>
              <a:t>Фотографии Героев</a:t>
            </a:r>
            <a:endParaRPr lang="ru-RU" sz="1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4" name="Овал 13">
            <a:hlinkClick r:id="rId4" action="ppaction://hlinksldjump"/>
          </p:cNvPr>
          <p:cNvSpPr/>
          <p:nvPr/>
        </p:nvSpPr>
        <p:spPr>
          <a:xfrm>
            <a:off x="3143672" y="5517233"/>
            <a:ext cx="3096344" cy="6174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Book Antiqua" pitchFamily="18" charset="0"/>
              </a:rPr>
              <a:t>Участники боя </a:t>
            </a:r>
          </a:p>
          <a:p>
            <a:pPr algn="ctr"/>
            <a:r>
              <a:rPr lang="ru-RU" sz="1300" b="1" dirty="0">
                <a:solidFill>
                  <a:srgbClr val="C00000"/>
                </a:solidFill>
                <a:latin typeface="Book Antiqua" pitchFamily="18" charset="0"/>
              </a:rPr>
              <a:t>на открытии памятника</a:t>
            </a:r>
            <a:endParaRPr lang="ru-RU" sz="13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5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54" y="5661248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>
            <a:hlinkClick r:id="rId8" action="ppaction://hlinksldjump"/>
          </p:cNvPr>
          <p:cNvSpPr/>
          <p:nvPr/>
        </p:nvSpPr>
        <p:spPr>
          <a:xfrm>
            <a:off x="6816080" y="1854600"/>
            <a:ext cx="3096344" cy="4942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Book Antiqua" pitchFamily="18" charset="0"/>
              </a:rPr>
              <a:t>Имена  17-ти  героев</a:t>
            </a:r>
            <a:endParaRPr lang="ru-RU" sz="1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7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258984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907056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Управляющая кнопка: далее 18">
            <a:hlinkClick r:id="rId9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10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7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3" grpId="0" animBg="1"/>
      <p:bldP spid="14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1981200" y="188640"/>
            <a:ext cx="8229600" cy="1426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2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17 Героев-бронебойщиков, </a:t>
            </a:r>
            <a:br>
              <a:rPr lang="ru-RU" sz="22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2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сражавшихся у </a:t>
            </a:r>
            <a:r>
              <a:rPr lang="ru-RU" sz="2200" b="1" dirty="0" err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Майсюковой</a:t>
            </a:r>
            <a:r>
              <a:rPr lang="ru-RU" sz="22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 будки</a:t>
            </a:r>
            <a:endParaRPr lang="ru-RU" sz="22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"/>
          <a:stretch>
            <a:fillRect/>
          </a:stretch>
        </p:blipFill>
        <p:spPr bwMode="auto">
          <a:xfrm>
            <a:off x="2639617" y="1484784"/>
            <a:ext cx="61983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вал 16">
            <a:hlinkClick r:id="rId3" action="ppaction://hlinksldjump"/>
          </p:cNvPr>
          <p:cNvSpPr/>
          <p:nvPr/>
        </p:nvSpPr>
        <p:spPr>
          <a:xfrm>
            <a:off x="7464153" y="1373600"/>
            <a:ext cx="2782215" cy="5432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Book Antiqua" pitchFamily="18" charset="0"/>
              </a:rPr>
              <a:t>Имена 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Book Antiqua" pitchFamily="18" charset="0"/>
              </a:rPr>
              <a:t>17-ти  героев</a:t>
            </a:r>
            <a:endParaRPr lang="ru-RU" sz="14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8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475008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вал 18">
            <a:hlinkClick r:id="rId7" action="ppaction://hlinksldjump"/>
          </p:cNvPr>
          <p:cNvSpPr/>
          <p:nvPr/>
        </p:nvSpPr>
        <p:spPr>
          <a:xfrm>
            <a:off x="8328248" y="5517233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94" y="5733256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6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01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495600" y="743301"/>
            <a:ext cx="7715200" cy="60095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9 мая в </a:t>
            </a: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1945 году </a:t>
            </a: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советский </a:t>
            </a: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народ </a:t>
            </a: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одержал Великую Победу </a:t>
            </a:r>
            <a:r>
              <a:rPr lang="ru-RU" sz="1950" b="1" dirty="0" smtClean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в </a:t>
            </a: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самой кровопролитной войне </a:t>
            </a: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за всю историю человечества.</a:t>
            </a:r>
          </a:p>
          <a:p>
            <a:pPr marL="0" indent="0" algn="ctr">
              <a:buNone/>
            </a:pP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Огромный вклад в Победу над фашизмом внесли и наши земляки – </a:t>
            </a:r>
            <a:r>
              <a:rPr lang="ru-RU" sz="1950" b="1" dirty="0" err="1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старооскольцы</a:t>
            </a: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.</a:t>
            </a: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 Тяжелым кровавым трудом на фронте и в тылу, </a:t>
            </a:r>
            <a:b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</a:b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день за днем приближали они долгожданный </a:t>
            </a:r>
            <a:b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</a:br>
            <a:r>
              <a:rPr lang="ru-RU" sz="1950" b="1" dirty="0">
                <a:solidFill>
                  <a:srgbClr val="990033"/>
                </a:solidFill>
                <a:latin typeface="Franklin Gothic Book" pitchFamily="34" charset="0"/>
                <a:cs typeface="Arial" pitchFamily="34" charset="0"/>
              </a:rPr>
              <a:t>девятый день победного мая!</a:t>
            </a:r>
          </a:p>
          <a:p>
            <a:pPr marL="0" indent="0" algn="ctr">
              <a:buNone/>
            </a:pPr>
            <a:endParaRPr lang="ru-RU" sz="1100" b="1" dirty="0">
              <a:solidFill>
                <a:srgbClr val="990033"/>
              </a:solidFill>
              <a:latin typeface="Franklin Gothic Book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  <a:cs typeface="Arial" pitchFamily="34" charset="0"/>
              </a:rPr>
              <a:t>Приглашаем совершить виртуальную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  <a:cs typeface="Arial" pitchFamily="34" charset="0"/>
              </a:rPr>
              <a:t>экскурсию </a:t>
            </a: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cs typeface="Arial" pitchFamily="34" charset="0"/>
              </a:rPr>
              <a:t>«Старый Оскол — город -труженик, город-воин!»,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  <a:cs typeface="Arial" pitchFamily="34" charset="0"/>
              </a:rPr>
              <a:t>ознакомиться с самоотверженностью и боевой славой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  <a:cs typeface="Arial" pitchFamily="34" charset="0"/>
              </a:rPr>
              <a:t>наших земляков в стремлении  к Победе!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2" name="Овал 1">
            <a:hlinkClick r:id="rId2" action="ppaction://hlinksldjump"/>
          </p:cNvPr>
          <p:cNvSpPr/>
          <p:nvPr/>
        </p:nvSpPr>
        <p:spPr>
          <a:xfrm>
            <a:off x="5303912" y="5806952"/>
            <a:ext cx="2016224" cy="64807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НАЧАТЬ ЭКСКУРСИЮ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6022976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3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1268760"/>
            <a:ext cx="7704856" cy="51125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Плотников В.А., </a:t>
            </a:r>
            <a:r>
              <a:rPr lang="ru-RU" sz="165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заместитель командира роты по политчасти, старший лейтенант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Бондаренко В.Л.,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командир взвода, младший лейтенант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Бабков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Т.П.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(остался в живых после боя, погиб в последующих боях)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Башев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С.А.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Бутваев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А.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(остался в живых после боя, погиб в последующих боях)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Виноградов П.И.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Дроздов М.Ф.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Золотарев А.Е.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Кукушкин В.И.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(остался в живых после боя)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Литвинов Н.М.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Николаев П.В.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Опарин Г.Е.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Рябушкин П.Е.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(остался в живых после боя)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Савин Т.А.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Толмачев П.П.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Чажабаев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У.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Яблоков М.С. </a:t>
            </a:r>
          </a:p>
          <a:p>
            <a:pPr marL="0" indent="0">
              <a:spcBef>
                <a:spcPts val="0"/>
              </a:spcBef>
              <a:buNone/>
            </a:pPr>
            <a:endParaRPr lang="ru-RU" sz="1900" dirty="0"/>
          </a:p>
        </p:txBody>
      </p:sp>
      <p:sp>
        <p:nvSpPr>
          <p:cNvPr id="8" name="Овал 7">
            <a:hlinkClick r:id="rId2" action="ppaction://hlinksldjump"/>
          </p:cNvPr>
          <p:cNvSpPr/>
          <p:nvPr/>
        </p:nvSpPr>
        <p:spPr>
          <a:xfrm>
            <a:off x="6888088" y="3140968"/>
            <a:ext cx="3096344" cy="5760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Book Antiqua" pitchFamily="18" charset="0"/>
              </a:rPr>
              <a:t>Фотографии Героев</a:t>
            </a:r>
            <a:endParaRPr lang="ru-RU" sz="13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9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3275208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>
            <a:hlinkClick r:id="rId6" action="ppaction://hlinksldjump"/>
          </p:cNvPr>
          <p:cNvSpPr/>
          <p:nvPr/>
        </p:nvSpPr>
        <p:spPr>
          <a:xfrm>
            <a:off x="6888088" y="4139305"/>
            <a:ext cx="3096344" cy="6174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Book Antiqua" pitchFamily="18" charset="0"/>
              </a:rPr>
              <a:t>Участники боя </a:t>
            </a:r>
          </a:p>
          <a:p>
            <a:pPr algn="ctr"/>
            <a:r>
              <a:rPr lang="ru-RU" sz="1300" b="1" dirty="0">
                <a:solidFill>
                  <a:srgbClr val="C00000"/>
                </a:solidFill>
                <a:latin typeface="Book Antiqua" pitchFamily="18" charset="0"/>
              </a:rPr>
              <a:t>на открытии памятника</a:t>
            </a:r>
            <a:endParaRPr lang="ru-RU" sz="13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11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070" y="4283320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 11">
            <a:hlinkClick r:id="rId7" action="ppaction://hlinksldjump"/>
          </p:cNvPr>
          <p:cNvSpPr/>
          <p:nvPr/>
        </p:nvSpPr>
        <p:spPr>
          <a:xfrm>
            <a:off x="8328248" y="5517233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            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3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723480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981200" y="188640"/>
            <a:ext cx="8229600" cy="1426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2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17 Героев-бронебойщиков, </a:t>
            </a:r>
            <a:br>
              <a:rPr lang="ru-RU" sz="22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2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сражавшихся у </a:t>
            </a:r>
            <a:r>
              <a:rPr lang="ru-RU" sz="2200" b="1" dirty="0" err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Майсюковой</a:t>
            </a:r>
            <a:r>
              <a:rPr lang="ru-RU" sz="22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 будки</a:t>
            </a:r>
            <a:endParaRPr lang="ru-RU" sz="22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868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0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274638"/>
            <a:ext cx="7643192" cy="1642194"/>
          </a:xfrm>
        </p:spPr>
        <p:txBody>
          <a:bodyPr>
            <a:normAutofit/>
          </a:bodyPr>
          <a:lstStyle/>
          <a:p>
            <a:endParaRPr lang="ru-RU" sz="2000" b="1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20336" y="5445225"/>
            <a:ext cx="1090464" cy="6809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764705"/>
            <a:ext cx="3477501" cy="500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>
            <a:hlinkClick r:id="rId3" action="ppaction://hlinksldjump"/>
          </p:cNvPr>
          <p:cNvSpPr/>
          <p:nvPr/>
        </p:nvSpPr>
        <p:spPr>
          <a:xfrm>
            <a:off x="8400256" y="5548802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94" y="5733256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95600" y="57861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Павел Егорович Рябушкин и Василий Иванович Кукушкин</a:t>
            </a:r>
            <a:b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открытии памятника  погибшим героям у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Майсюковой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будки</a:t>
            </a:r>
          </a:p>
        </p:txBody>
      </p:sp>
    </p:spTree>
    <p:extLst>
      <p:ext uri="{BB962C8B-B14F-4D97-AF65-F5344CB8AC3E}">
        <p14:creationId xmlns:p14="http://schemas.microsoft.com/office/powerpoint/2010/main" val="1028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8"/>
            <a:ext cx="7560840" cy="5040560"/>
          </a:xfrm>
        </p:spPr>
        <p:txBody>
          <a:bodyPr>
            <a:normAutofit/>
          </a:bodyPr>
          <a:lstStyle/>
          <a:p>
            <a:pPr marL="0" indent="365125" algn="ctr">
              <a:buNone/>
            </a:pPr>
            <a:r>
              <a:rPr lang="ru-RU" sz="2200" b="1" u="sng" dirty="0">
                <a:solidFill>
                  <a:srgbClr val="C00000"/>
                </a:solidFill>
                <a:latin typeface="Franklin Gothic Book" panose="020B0503020102020204" pitchFamily="34" charset="0"/>
              </a:rPr>
              <a:t>5 февраля 1943 года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  <a:p>
            <a:pPr marL="0" indent="365125" algn="ctr">
              <a:buNone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бойцами Воронежского фронта Старый Оскол был освобожден </a:t>
            </a:r>
            <a:b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от гнета немецко-фашистских захватчиков. </a:t>
            </a:r>
          </a:p>
          <a:p>
            <a:pPr marL="0" indent="365125" algn="just"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башне почты старший сержант Медведев и </a:t>
            </a:r>
            <a:r>
              <a:rPr lang="ru-RU" sz="1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староосколец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разведчик Овсянников водрузили победное знамя</a:t>
            </a: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ru-RU" sz="1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90" y="2961696"/>
            <a:ext cx="5472608" cy="307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59438" y="6021289"/>
            <a:ext cx="2704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Старого Оскола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513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67608" y="908720"/>
            <a:ext cx="7560840" cy="2690940"/>
          </a:xfrm>
        </p:spPr>
        <p:txBody>
          <a:bodyPr>
            <a:noAutofit/>
          </a:bodyPr>
          <a:lstStyle/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Одним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из самых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известных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памятников Старого Оскола является братская могила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№31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советских воинов,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погибших в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боях с фашистскими захватчиками, расположенная на юго-западной окраине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города,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у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Атаманского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леса.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Это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самая большая братская могила на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Белгородчине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Здесь покоятся около 2000 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человек,  участников 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Воронежско-Касторненской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операции, в ходе которой был освобожден город.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284985"/>
            <a:ext cx="4658466" cy="279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87688" y="548680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Самая большая братская могила на </a:t>
            </a:r>
            <a:r>
              <a:rPr lang="ru-RU" sz="20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Белгородчине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9"/>
            <a:ext cx="7632848" cy="30963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1980 году на братской могиле был открыт мемориал. </a:t>
            </a:r>
            <a:endParaRPr lang="ru-RU" sz="20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9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Надгробие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представляет собой мемориальный комплекс, состоящий из двух бетонных пилонов высотой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25м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которые вверху соединяются металлическим макетом ордена Отечественной войны и горизонтальной бетонной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стелы.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У подножия пилонов – чаша с вечным огнём, позади – горизонтальная стела. Лицевая сторона стелы выполнена с рельефными выступами, на   которых   вырезано   изображение   Красной   звезды   и   надпись:</a:t>
            </a:r>
          </a:p>
          <a:p>
            <a:pPr marL="0" indent="365125" algn="ctr"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«Никто не забыт и ничто не забыто 1941-1945».</a:t>
            </a:r>
          </a:p>
          <a:p>
            <a:pPr marL="0" indent="365125" algn="ctr">
              <a:spcBef>
                <a:spcPts val="0"/>
              </a:spcBef>
              <a:buNone/>
            </a:pPr>
            <a:endParaRPr lang="ru-RU" sz="5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Авторы мемориала — скульпторы В. Д. Емельянов, М. Г. Волков, В. И. Тягунов.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  <a:p>
            <a:pPr marL="0" indent="365125" algn="just">
              <a:spcBef>
                <a:spcPts val="0"/>
              </a:spcBef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/>
          <a:stretch>
            <a:fillRect/>
          </a:stretch>
        </p:blipFill>
        <p:spPr bwMode="auto">
          <a:xfrm>
            <a:off x="3421001" y="3683597"/>
            <a:ext cx="5926063" cy="257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39616" y="620689"/>
            <a:ext cx="7488832" cy="55054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Семь месяцев под властью врага</a:t>
            </a:r>
            <a:endParaRPr lang="ru-RU" sz="21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находилась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Старооскольская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территория. За это время фашисты разрушили огромное количество городских построек.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Отступая гитлеровцы взрывали уцелевшие от бомбежек предприятия: были взорваны паровозное и вагонное депо, мелькомбинат.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городе были сожжены и разрушены учреждения культуры, медицинские учреждения, школы, детский дом, ясли и многие жилые дома.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861049"/>
            <a:ext cx="4038600" cy="226511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6386" name="Picture 2" descr="C:\Users\Привет\Desktop\шаблон\День Победы\0007-006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18" y="3624383"/>
            <a:ext cx="4968552" cy="263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7464152" y="3419224"/>
            <a:ext cx="2808312" cy="6480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Book Antiqua" pitchFamily="18" charset="0"/>
              </a:rPr>
              <a:t>Фото разрушенных зданий города</a:t>
            </a:r>
            <a:endParaRPr lang="ru-RU" sz="13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635248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9">
            <a:hlinkClick r:id="rId7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1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92" y="620689"/>
            <a:ext cx="4176464" cy="2855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74" y="2780929"/>
            <a:ext cx="3463326" cy="348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5"/>
          <p:cNvSpPr txBox="1">
            <a:spLocks/>
          </p:cNvSpPr>
          <p:nvPr/>
        </p:nvSpPr>
        <p:spPr>
          <a:xfrm flipH="1">
            <a:off x="2783632" y="1340770"/>
            <a:ext cx="3168352" cy="1008111"/>
          </a:xfrm>
          <a:prstGeom prst="leftArrow">
            <a:avLst>
              <a:gd name="adj1" fmla="val 72327"/>
              <a:gd name="adj2" fmla="val 31859"/>
            </a:avLst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Разрушенные в военное время Торговые ряды</a:t>
            </a:r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6384032" y="4077072"/>
            <a:ext cx="3528392" cy="1080120"/>
          </a:xfrm>
          <a:prstGeom prst="leftArrow">
            <a:avLst>
              <a:gd name="adj1" fmla="val 72327"/>
              <a:gd name="adj2" fmla="val 31859"/>
            </a:avLst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20000"/>
              </a:spcBef>
            </a:pPr>
            <a:r>
              <a:rPr lang="ru-RU" sz="1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Разрушенная в военное время </a:t>
            </a:r>
          </a:p>
          <a:p>
            <a:pPr algn="ctr">
              <a:spcBef>
                <a:spcPct val="20000"/>
              </a:spcBef>
            </a:pPr>
            <a:r>
              <a:rPr lang="ru-RU" sz="1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Свято-Никольская церковь </a:t>
            </a:r>
          </a:p>
          <a:p>
            <a:pPr algn="ctr">
              <a:spcBef>
                <a:spcPct val="20000"/>
              </a:spcBef>
            </a:pPr>
            <a:r>
              <a:rPr lang="ru-RU" sz="1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села </a:t>
            </a:r>
            <a:r>
              <a:rPr lang="ru-RU" sz="14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Соково</a:t>
            </a:r>
            <a:endParaRPr lang="ru-RU" sz="14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Овал 11">
            <a:hlinkClick r:id="rId4" action="ppaction://hlinksldjump"/>
          </p:cNvPr>
          <p:cNvSpPr/>
          <p:nvPr/>
        </p:nvSpPr>
        <p:spPr>
          <a:xfrm>
            <a:off x="8256240" y="5517233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            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3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086" y="5723480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77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allAtOnce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9"/>
            <a:ext cx="7560840" cy="5976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Велики были потери…  </a:t>
            </a:r>
          </a:p>
          <a:p>
            <a:pPr marL="0" indent="0" algn="ctr">
              <a:buNone/>
            </a:pPr>
            <a:endParaRPr lang="ru-RU" sz="5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… поэтому, не считаясь со временем и лишениями, население города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 района приступило к восстановлению разрушенного.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Население участвовало реставрации жилых домов, больниц, промышленных предприятий , а также в строительстве аэродромов.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755696"/>
            <a:ext cx="4968552" cy="300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67608" y="5858109"/>
            <a:ext cx="74705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Старооскольская</a:t>
            </a: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больница после оккупации. </a:t>
            </a:r>
            <a:b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больницы сохранилось до сих пор, располагается на улице Комсомольской</a:t>
            </a:r>
          </a:p>
        </p:txBody>
      </p:sp>
    </p:spTree>
    <p:extLst>
      <p:ext uri="{BB962C8B-B14F-4D97-AF65-F5344CB8AC3E}">
        <p14:creationId xmlns:p14="http://schemas.microsoft.com/office/powerpoint/2010/main" val="13531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ривет\Desktop\шаблон\День Победы\03_lkdjfn239f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2204864"/>
            <a:ext cx="7128792" cy="374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5949280"/>
            <a:ext cx="770485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Налеты вражеской авиации</a:t>
            </a: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1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1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1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1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endParaRPr lang="ru-RU" sz="1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67608" y="692696"/>
            <a:ext cx="76328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Уже в марте фашисты вновь начали бомбить город и железнодорожный узел. Воздушные налеты разрушали уже отстроенное  и людям вновь и вновь приходилось браться за лопаты, носилки, ведра и поднимать город из руин.</a:t>
            </a:r>
          </a:p>
        </p:txBody>
      </p:sp>
    </p:spTree>
    <p:extLst>
      <p:ext uri="{BB962C8B-B14F-4D97-AF65-F5344CB8AC3E}">
        <p14:creationId xmlns:p14="http://schemas.microsoft.com/office/powerpoint/2010/main" val="289245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692697"/>
            <a:ext cx="7704856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1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Вскоре </a:t>
            </a:r>
            <a:r>
              <a:rPr lang="ru-RU" sz="21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старооскольцы</a:t>
            </a: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совершили трудовой подвиг</a:t>
            </a:r>
            <a:endParaRPr lang="ru-RU" sz="21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184" y="1268761"/>
            <a:ext cx="6300192" cy="445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8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08012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  Накануне страшной войны…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567608" y="1124744"/>
            <a:ext cx="7560840" cy="280831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/>
              <a:t> </a:t>
            </a:r>
            <a:r>
              <a:rPr lang="ru-RU" sz="2000" dirty="0"/>
              <a:t>     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30-х – начале 40-х годов Старый Оскол представлял собой маленький, тихий, почти курортный городок. Десять тысяч населения – в самом городе, ещё десять в близлежащих слободах. Здесь, вдали от шума больших городов любили отдыхать москвичи и ленинградцы. Частные деревянные дома, всего лишь две главные мощенные улицы с несколькими каменными строениями. У входа в городской парк  располагался памятник Ленину. Многочисленные рыбаки и купальни на берегах Оскола и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Оскольца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…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08" y="3933056"/>
            <a:ext cx="460851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548682"/>
            <a:ext cx="7632848" cy="6309319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r>
              <a:rPr lang="ru-RU" sz="2100" b="1" dirty="0">
                <a:solidFill>
                  <a:srgbClr val="C00000"/>
                </a:solidFill>
                <a:latin typeface="Franklin Gothic Medium" pitchFamily="34" charset="0"/>
              </a:rPr>
              <a:t>«Старый Оскол – Ржава»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5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июле 1943 перед </a:t>
            </a:r>
            <a:r>
              <a:rPr lang="ru-RU" sz="175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старооскольцами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была поставлена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задача  строительства жизненно важной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для фронта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железной дороги </a:t>
            </a:r>
            <a:b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«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Старый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Оскол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– Ржава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».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Тяжкий труд лег на хрупкие плечи детей и женщин. 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Работы приходилось вести в невыносимых условиях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Голодным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обессиленным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только что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освободившимся от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оккупации, им приходилось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работать в 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изнуряющий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зной практически без отдыха.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тому же вражеская авиация регулярно совершала налеты на стройку</a:t>
            </a:r>
            <a:r>
              <a:rPr lang="ru-RU" sz="175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. </a:t>
            </a:r>
            <a:endParaRPr lang="ru-RU" sz="175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             Эту дорогу в последствии назовут </a:t>
            </a:r>
            <a:r>
              <a:rPr lang="ru-RU" sz="1750" b="1" dirty="0">
                <a:solidFill>
                  <a:srgbClr val="C00000"/>
                </a:solidFill>
                <a:latin typeface="Franklin Gothic Medium" pitchFamily="34" charset="0"/>
              </a:rPr>
              <a:t>Дорогой мужества</a:t>
            </a:r>
            <a:r>
              <a:rPr lang="ru-RU" sz="175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endParaRPr lang="ru-RU" sz="17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железной дороги Старый Оскол-Ржава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5553161"/>
            <a:ext cx="2660104" cy="57300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82" y="3419224"/>
            <a:ext cx="6014668" cy="28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7680176" y="3486614"/>
            <a:ext cx="2376264" cy="5904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Book Antiqua" pitchFamily="18" charset="0"/>
              </a:rPr>
              <a:t>Карта </a:t>
            </a:r>
          </a:p>
          <a:p>
            <a:pPr algn="ctr"/>
            <a:r>
              <a:rPr lang="ru-RU" sz="1300" b="1" dirty="0">
                <a:solidFill>
                  <a:srgbClr val="C00000"/>
                </a:solidFill>
                <a:latin typeface="Book Antiqua" pitchFamily="18" charset="0"/>
              </a:rPr>
              <a:t>Дороги мужества</a:t>
            </a:r>
            <a:endParaRPr lang="ru-RU" sz="13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635248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2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620688"/>
            <a:ext cx="757988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>
            <a:hlinkClick r:id="rId3" action="ppaction://hlinksldjump"/>
          </p:cNvPr>
          <p:cNvSpPr/>
          <p:nvPr/>
        </p:nvSpPr>
        <p:spPr>
          <a:xfrm>
            <a:off x="8256240" y="5517233"/>
            <a:ext cx="1656184" cy="6885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hlinkClick r:id="rId3" action="ppaction://hlinksldjump"/>
              </a:rPr>
              <a:t>Вернуться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             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086" y="5723480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916832"/>
            <a:ext cx="428714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2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9"/>
            <a:ext cx="7632848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Из воспоминаний </a:t>
            </a:r>
            <a:r>
              <a:rPr lang="ru-RU" sz="2000" b="1" u="sng" dirty="0">
                <a:solidFill>
                  <a:srgbClr val="C00000"/>
                </a:solidFill>
                <a:latin typeface="Franklin Gothic Book" panose="020B0503020102020204" pitchFamily="34" charset="0"/>
              </a:rPr>
              <a:t>Решетникова Михаила Егоровича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, </a:t>
            </a:r>
            <a:r>
              <a:rPr lang="ru-RU" sz="18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который 16-летним </a:t>
            </a:r>
            <a:r>
              <a:rPr lang="ru-RU" sz="18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юношей участвовал в строительстве </a:t>
            </a:r>
            <a:r>
              <a:rPr lang="ru-RU" sz="18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дороги </a:t>
            </a:r>
          </a:p>
          <a:p>
            <a:pPr marL="0" indent="0" algn="ctr">
              <a:buNone/>
            </a:pPr>
            <a:endParaRPr lang="ru-RU" sz="5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«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Однажды девушка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, -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пишет он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, - которая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несла носилки с песком, упала возле меня от усталости, Я кинулся к ней, чтобы помочь, но она охрипшим голосом сказала «Уходи. Делай своё дело. Чего стал? Сама поднимусь». 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И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действительно, полежав несколько минут на земле, она поднялась и пошла. А вскоре я увидел её с носилками. Она продолжала носить землю. Такие сцены здесь были не редкостью».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"/>
          <a:stretch>
            <a:fillRect/>
          </a:stretch>
        </p:blipFill>
        <p:spPr bwMode="auto">
          <a:xfrm>
            <a:off x="3193018" y="3284984"/>
            <a:ext cx="628735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6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92697"/>
            <a:ext cx="7560840" cy="564949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По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команде «Воздух» строители быстро прятались в выкопанные траншеи или за насыпь.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Выходили работать снова, как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опасность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минует. </a:t>
            </a:r>
          </a:p>
          <a:p>
            <a:pPr marL="0" indent="266700" algn="just"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Очевидцы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рассказывали, что иногда люди падали от бессилия, затем вновь поднимались и продолжали делать свое дело. 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endParaRPr lang="ru-RU" sz="19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140969"/>
            <a:ext cx="4038600" cy="298519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r="3297"/>
          <a:stretch>
            <a:fillRect/>
          </a:stretch>
        </p:blipFill>
        <p:spPr bwMode="auto">
          <a:xfrm>
            <a:off x="3431704" y="2507967"/>
            <a:ext cx="6048672" cy="36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1484784"/>
            <a:ext cx="7632848" cy="2520280"/>
          </a:xfrm>
        </p:spPr>
        <p:txBody>
          <a:bodyPr>
            <a:normAutofit/>
          </a:bodyPr>
          <a:lstStyle/>
          <a:p>
            <a:pPr marL="0" indent="365125" algn="just">
              <a:spcBef>
                <a:spcPts val="0"/>
              </a:spcBef>
              <a:buNone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 </a:t>
            </a:r>
            <a:r>
              <a:rPr lang="ru-RU" sz="18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распоряжении </a:t>
            </a:r>
            <a:r>
              <a:rPr lang="ru-RU" sz="18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работников были только лопаты да мотыги. Каждый старался перевыполнить план в 2-3 раза, и так длилось все</a:t>
            </a:r>
            <a:br>
              <a:rPr lang="ru-RU" sz="18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5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32 дня. </a:t>
            </a:r>
          </a:p>
          <a:p>
            <a:pPr marL="0" indent="365125" algn="just">
              <a:spcBef>
                <a:spcPts val="0"/>
              </a:spcBef>
              <a:buNone/>
            </a:pPr>
            <a:r>
              <a:rPr lang="ru-RU" sz="18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Это подвиг, который невозможно повторить даже сегодня                                     при современном уровне развития техники и технологий.</a:t>
            </a:r>
            <a:endParaRPr lang="ru-RU" sz="185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3385796"/>
            <a:ext cx="4752528" cy="285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https://i.ytimg.com/vi/sSguJSyuKmQ/maxresdefault.jpg"/>
          <p:cNvPicPr>
            <a:picLocks noChangeAspect="1" noChangeArrowheads="1"/>
          </p:cNvPicPr>
          <p:nvPr/>
        </p:nvPicPr>
        <p:blipFill>
          <a:blip r:embed="rId4" cstate="print"/>
          <a:srcRect l="-9636" t="15595" r="-10526" b="9552"/>
          <a:stretch>
            <a:fillRect/>
          </a:stretch>
        </p:blipFill>
        <p:spPr bwMode="auto">
          <a:xfrm>
            <a:off x="4079776" y="464456"/>
            <a:ext cx="4464496" cy="1236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05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283152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908720"/>
            <a:ext cx="7632848" cy="1728192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«</a:t>
            </a: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Вы здесь дорогу строили на </a:t>
            </a:r>
            <a:r>
              <a:rPr lang="ru-RU" sz="23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Ржаву</a:t>
            </a: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,  </a:t>
            </a:r>
            <a:endParaRPr lang="ru-RU" sz="23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 </a:t>
            </a: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подолах </a:t>
            </a: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пол-Земли перенесли.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К </a:t>
            </a: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сраженью подготовили </a:t>
            </a: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Державу.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 </a:t>
            </a: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 воинами Родину спасли</a:t>
            </a:r>
            <a:r>
              <a:rPr lang="ru-RU" sz="23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!» 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3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https://businka.org/uploads/images/00/00/14/2015/05/08/f8f3b6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609" y="944344"/>
            <a:ext cx="3551725" cy="5364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951984" y="3284985"/>
            <a:ext cx="4176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Franklin Gothic Medium" pitchFamily="34" charset="0"/>
              </a:rPr>
              <a:t>Эти слова белгородского поэта </a:t>
            </a:r>
            <a:br>
              <a:rPr lang="ru-RU" sz="2000" dirty="0">
                <a:solidFill>
                  <a:srgbClr val="F79646">
                    <a:lumMod val="50000"/>
                  </a:srgbClr>
                </a:solidFill>
                <a:latin typeface="Franklin Gothic Medium" pitchFamily="34" charset="0"/>
              </a:rPr>
            </a:br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Franklin Gothic Medium" pitchFamily="34" charset="0"/>
              </a:rPr>
              <a:t>В. Белова начертаны </a:t>
            </a:r>
            <a:br>
              <a:rPr lang="ru-RU" sz="2000" dirty="0">
                <a:solidFill>
                  <a:srgbClr val="F79646">
                    <a:lumMod val="50000"/>
                  </a:srgbClr>
                </a:solidFill>
                <a:latin typeface="Franklin Gothic Medium" pitchFamily="34" charset="0"/>
              </a:rPr>
            </a:br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Franklin Gothic Medium" pitchFamily="34" charset="0"/>
              </a:rPr>
              <a:t>на гранитной плите, </a:t>
            </a:r>
            <a:br>
              <a:rPr lang="ru-RU" sz="2000" dirty="0">
                <a:solidFill>
                  <a:srgbClr val="F79646">
                    <a:lumMod val="50000"/>
                  </a:srgbClr>
                </a:solidFill>
                <a:latin typeface="Franklin Gothic Medium" pitchFamily="34" charset="0"/>
              </a:rPr>
            </a:br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Franklin Gothic Medium" pitchFamily="34" charset="0"/>
              </a:rPr>
              <a:t>одном из компонентов </a:t>
            </a:r>
            <a:r>
              <a:rPr lang="ru-RU" sz="2000" dirty="0">
                <a:solidFill>
                  <a:srgbClr val="C00000"/>
                </a:solidFill>
                <a:latin typeface="Franklin Gothic Medium" pitchFamily="34" charset="0"/>
              </a:rPr>
              <a:t>мемориальной установки</a:t>
            </a:r>
          </a:p>
          <a:p>
            <a:pPr lvl="0" algn="ctr"/>
            <a:r>
              <a:rPr lang="ru-RU" sz="2000" b="1" dirty="0">
                <a:solidFill>
                  <a:srgbClr val="C00000"/>
                </a:solidFill>
                <a:latin typeface="Franklin Gothic Book" pitchFamily="34" charset="0"/>
              </a:rPr>
              <a:t>«Строителям железной дороги Старый </a:t>
            </a:r>
            <a:r>
              <a:rPr lang="ru-RU" sz="2000" b="1" dirty="0" err="1">
                <a:solidFill>
                  <a:srgbClr val="C00000"/>
                </a:solidFill>
                <a:latin typeface="Franklin Gothic Book" pitchFamily="34" charset="0"/>
              </a:rPr>
              <a:t>Оскол-Ржава</a:t>
            </a:r>
            <a:r>
              <a:rPr lang="ru-RU" sz="2000" b="1" dirty="0">
                <a:solidFill>
                  <a:srgbClr val="C00000"/>
                </a:solidFill>
                <a:latin typeface="Franklin Gothic Book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57400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23592" y="548681"/>
            <a:ext cx="7920880" cy="302433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Мемориал посвящен подвигу женщин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5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Памятник  «Строителям железной дороги Старый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Оскол-Ржава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» 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находится  на перекрёстке  улиц Комсомольская и 8 Марта.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Мемориал посвящен подвигу  женщин – строителей железной дороги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Старый Оскол – Ржава, которые в рекордно короткие сроки,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всего за 32 дня, с 15 июня по 15 июля 1943 года,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проложили 95 км железнодорожного пути,  во многом обеспечив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победу советских войск на Огненной дуге летом 1943 года </a:t>
            </a:r>
          </a:p>
          <a:p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789041"/>
            <a:ext cx="1507976" cy="233712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321513"/>
            <a:ext cx="4752528" cy="280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3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168008" y="840482"/>
            <a:ext cx="417646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Скульптурная композиция представляет собой три женские фигуры в момент работы </a:t>
            </a:r>
            <a:b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</a:b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по укладке рельс. </a:t>
            </a:r>
          </a:p>
          <a:p>
            <a:pPr algn="ctr"/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Две девушки держат лопаты, </a:t>
            </a:r>
            <a:b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</a:b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третья наклонилась над рельсами, утрамбовывая грунт. </a:t>
            </a:r>
          </a:p>
          <a:p>
            <a:pPr algn="ctr"/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Одна из девушек на минутку разогнула уставшую спину, чтобы вытереть пот со лба. </a:t>
            </a:r>
          </a:p>
          <a:p>
            <a:pPr algn="ctr"/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     </a:t>
            </a:r>
            <a:endParaRPr lang="ru-RU" sz="1900" b="1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16388" name="Picture 4" descr="https://www.belpressa.ru/media/filer_public/42/55/4255184e-4ae5-442e-8e68-0e283a96f9a8/pamyatnik-stroitelyam-zheleznoj-dorogi-staryij-oskol-rzhava.jpg.640x480_q75_upscale.jpg"/>
          <p:cNvPicPr>
            <a:picLocks noChangeAspect="1" noChangeArrowheads="1"/>
          </p:cNvPicPr>
          <p:nvPr/>
        </p:nvPicPr>
        <p:blipFill>
          <a:blip r:embed="rId2" cstate="print"/>
          <a:srcRect l="9978" r="18750"/>
          <a:stretch>
            <a:fillRect/>
          </a:stretch>
        </p:blipFill>
        <p:spPr bwMode="auto">
          <a:xfrm>
            <a:off x="2711626" y="714462"/>
            <a:ext cx="3600399" cy="3794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67608" y="4687396"/>
            <a:ext cx="6768752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Проект создал архитектор М.А. Хромов, </a:t>
            </a:r>
            <a:br>
              <a:rPr lang="ru-RU" sz="1900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</a:br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скульптором стал заслуженный художник России А.А. Шишков.</a:t>
            </a:r>
          </a:p>
          <a:p>
            <a:pPr algn="ctr"/>
            <a:r>
              <a:rPr lang="ru-RU" sz="800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 </a:t>
            </a:r>
          </a:p>
          <a:p>
            <a:pPr algn="ctr"/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Открытие памятника состоялось 9 июля 2008 года,</a:t>
            </a:r>
            <a:br>
              <a:rPr lang="ru-RU" sz="19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и было приурочено к 65-летию Курской битвы.</a:t>
            </a:r>
            <a:endParaRPr lang="ru-RU" sz="19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764705"/>
            <a:ext cx="7632848" cy="536145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</a:p>
          <a:p>
            <a:pPr marL="0" indent="0">
              <a:buNone/>
            </a:pPr>
            <a:endParaRPr lang="ru-RU" sz="14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40 тысяч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старооскольцев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ушли на фронт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тяжелые для нашей страны годы,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22 тысячи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- не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вернулись…</a:t>
            </a:r>
          </a:p>
          <a:p>
            <a:pPr marL="0" indent="0" algn="ctr">
              <a:buNone/>
            </a:pP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16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храбрых воинов Красной армии,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уроженцы Старооскольского района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удостоены звания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Героя Советского Союза,</a:t>
            </a:r>
            <a:b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 том числе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1 полный кавалер ордена Славы</a:t>
            </a:r>
          </a:p>
          <a:p>
            <a:pPr marL="0" indent="0" algn="ctr">
              <a:buNone/>
            </a:pP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3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08" y="1412776"/>
            <a:ext cx="282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938140" y="4941168"/>
            <a:ext cx="2736304" cy="80012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Анпилов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Анатолий Андреевич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(1914-1994)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42" y="1412904"/>
            <a:ext cx="275825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480376" y="5832648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0800000" flipV="1">
            <a:off x="2373456" y="548682"/>
            <a:ext cx="7899009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Герои Советского Союза,  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уроженцы Старооскольского района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endParaRPr lang="ru-RU" sz="24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927648" y="4930756"/>
            <a:ext cx="3024336" cy="1157983"/>
            <a:chOff x="1403648" y="4930755"/>
            <a:chExt cx="3024336" cy="1157983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403648" y="4930755"/>
              <a:ext cx="3024336" cy="80250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ru-RU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Кучерявченко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lnSpc>
                  <a:spcPct val="95000"/>
                </a:lnSpc>
              </a:pP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Кузьма Георгиевич</a:t>
              </a:r>
            </a:p>
            <a:p>
              <a:pPr algn="ctr">
                <a:lnSpc>
                  <a:spcPct val="95000"/>
                </a:lnSpc>
              </a:pPr>
              <a:r>
                <a:rPr lang="ru-RU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(1917-1979)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799655" y="5733256"/>
              <a:ext cx="184731" cy="355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5000"/>
                </a:lnSpc>
              </a:pPr>
              <a:endParaRPr lang="ru-RU" b="1" dirty="0">
                <a:solidFill>
                  <a:srgbClr val="C00000"/>
                </a:solidFill>
                <a:latin typeface="Franklin Gothic Book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70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188641"/>
            <a:ext cx="7632848" cy="194421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365125" algn="ctr">
              <a:lnSpc>
                <a:spcPct val="95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Обратите внимание на представленную ниже фотографию. </a:t>
            </a:r>
          </a:p>
          <a:p>
            <a:pPr marL="0" indent="365125" algn="just">
              <a:lnSpc>
                <a:spcPct val="95000"/>
              </a:lnSpc>
              <a:spcBef>
                <a:spcPts val="0"/>
              </a:spcBef>
              <a:buNone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365125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ней  запечатлен Старый Оскол довоенного времени. </a:t>
            </a:r>
          </a:p>
          <a:p>
            <a:pPr marL="0" indent="365125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входе в городской парк  можно  разглядеть памятник В.И. Ленину, далее виднеется величественный Богоявленский собор, в последствии разрушенный. Это место именовалось  в городе Нижней площадью.  </a:t>
            </a:r>
          </a:p>
          <a:p>
            <a:pPr marL="0" indent="365125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Для того, чтобы вы узнали местность, поясняем:  </a:t>
            </a:r>
          </a:p>
          <a:p>
            <a:pPr marL="0" indent="365125" algn="just">
              <a:lnSpc>
                <a:spcPct val="95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после войны здесь располагался кинотеатр «Октябрь», в здании которого  сейчас работает Центр молодежных инициатив.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5229201"/>
            <a:ext cx="715888" cy="8969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19" y="3466656"/>
            <a:ext cx="4739462" cy="25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7998926" y="3090924"/>
            <a:ext cx="2376265" cy="8014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Современный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вид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Нижней площади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835" y="3388278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373456" y="548682"/>
            <a:ext cx="7899009" cy="122413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</a:rPr>
              <a:t>Герои Советского Союза, </a:t>
            </a: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</a:rPr>
              <a:t>уроженцы Старооскольского</a:t>
            </a: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</a:rPr>
              <a:t>района</a:t>
            </a: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</a:rPr>
            </a:br>
            <a:endParaRPr lang="ru-RU" sz="2400" b="1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5560" y="1307047"/>
            <a:ext cx="8136904" cy="481911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408368" y="5445225"/>
            <a:ext cx="802432" cy="6809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546" y="1377878"/>
            <a:ext cx="2884431" cy="370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071664" y="4941168"/>
            <a:ext cx="2773544" cy="86409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Горбунов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Михайлович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(1915-1953)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98" y="1322606"/>
            <a:ext cx="2753210" cy="361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960096" y="4941168"/>
            <a:ext cx="2880320" cy="86409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Хмелев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Иванович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(1918-1944)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9480376" y="5832648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484785"/>
            <a:ext cx="275239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55640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Болтенков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Петр Михайлович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1908-1986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459321"/>
            <a:ext cx="272485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888088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Иванов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Николай Дмитриевич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1920-1995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9480376" y="5832648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10800000" flipV="1">
            <a:off x="2373456" y="548682"/>
            <a:ext cx="7899009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Герои Советского Союза,  </a:t>
            </a:r>
            <a:b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уроженцы Старооскольского района</a:t>
            </a:r>
            <a:b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endParaRPr lang="ru-RU" sz="24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796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27648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Тулинов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Васильевич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1915-1983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16080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Четвёрткин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Алексей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Егорович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1916-1969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5560" y="1367363"/>
            <a:ext cx="4038600" cy="407786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4" y="1413176"/>
            <a:ext cx="277583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58" y="1412776"/>
            <a:ext cx="291724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480376" y="5832648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0800000" flipV="1">
            <a:off x="2373456" y="548682"/>
            <a:ext cx="7899009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Герои Советского Союза,  </a:t>
            </a:r>
            <a:b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уроженцы Старооскольского района</a:t>
            </a:r>
            <a:b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endParaRPr lang="ru-RU" sz="24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11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485184"/>
            <a:ext cx="2700648" cy="3600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799385" y="5013176"/>
            <a:ext cx="2897015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Агеев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Филипп Павлович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1910-1979)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5560" y="1367363"/>
            <a:ext cx="4038600" cy="407786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30" y="1484784"/>
            <a:ext cx="260003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480376" y="5832648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0800000" flipV="1">
            <a:off x="2373456" y="548682"/>
            <a:ext cx="7899009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Герои Советского Союза,  </a:t>
            </a:r>
            <a:b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уроженцы Старооскольского района</a:t>
            </a:r>
            <a:br>
              <a:rPr lang="ru-RU" sz="2400" b="1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endParaRPr lang="ru-RU" sz="24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99656" y="5013176"/>
            <a:ext cx="280831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Долгих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Петр Николаевич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1910-1945)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27648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Тебекин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Павел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Дорофеевич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1917-1980)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88088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Власов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Митрофан Ефимович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1915-1943)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5560" y="1367363"/>
            <a:ext cx="4038600" cy="407786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16" y="1484784"/>
            <a:ext cx="2781452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90" y="1485184"/>
            <a:ext cx="271731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480376" y="5832648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0800000" flipV="1">
            <a:off x="2373456" y="548682"/>
            <a:ext cx="7899009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Герои Советского Союза,  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уроженцы Старооскольского района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endParaRPr lang="ru-RU" sz="24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69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55640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Прокудин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Алексей Николаевич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1915-1989)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5560" y="1268761"/>
            <a:ext cx="4104456" cy="41764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70" y="1412776"/>
            <a:ext cx="2772482" cy="3649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484784"/>
            <a:ext cx="2670530" cy="350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480376" y="5832648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0800000" flipV="1">
            <a:off x="2373456" y="548682"/>
            <a:ext cx="7899009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Герои Советского Союза,  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уроженцы Старооскольского района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endParaRPr lang="ru-RU" sz="24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88088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Быков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Владимир Иванович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1920-1945)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99656" y="5013176"/>
            <a:ext cx="2880320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Кузякин Гавриил Васильевич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1916-1995)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44072" y="5013176"/>
            <a:ext cx="302433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Репкин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Аким Васильевич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1914-1989)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5560" y="1367363"/>
            <a:ext cx="4038600" cy="407786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88" y="1485184"/>
            <a:ext cx="2662635" cy="35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504104"/>
            <a:ext cx="2664296" cy="350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9480376" y="5832648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 rot="10800000" flipV="1">
            <a:off x="2373456" y="548682"/>
            <a:ext cx="7899009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Герои Советского Союза,  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  <a:t>уроженцы Старооскольского района</a:t>
            </a:r>
            <a:br>
              <a:rPr lang="ru-RU" sz="2400" b="1" dirty="0">
                <a:solidFill>
                  <a:srgbClr val="C00000"/>
                </a:solidFill>
                <a:latin typeface="Franklin Gothic Medium" pitchFamily="34" charset="0"/>
                <a:ea typeface="+mj-ea"/>
                <a:cs typeface="+mj-cs"/>
              </a:rPr>
            </a:br>
            <a:endParaRPr lang="ru-RU" sz="2400" b="1" dirty="0">
              <a:solidFill>
                <a:srgbClr val="C00000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10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002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</a:t>
            </a:r>
            <a:endParaRPr lang="ru-RU" sz="2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68008" y="620689"/>
            <a:ext cx="4032448" cy="554461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Аллея славы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8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открыта в Старом Осколе 7 мая 2005 года к 60-летию Великой Победы в микрорайоне Жукова, на центральной  площади города – площади Победы. </a:t>
            </a: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buNone/>
            </a:pPr>
            <a:endParaRPr lang="ru-RU" sz="8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182563" algn="just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Скульптурная композиция посвящена  </a:t>
            </a:r>
            <a:r>
              <a:rPr lang="ru-RU" sz="1700" dirty="0" err="1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старооскольцам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,  отмеченным за свои подвиги высоким званием – Герой Советского союза.</a:t>
            </a:r>
          </a:p>
          <a:p>
            <a:pPr marL="0" indent="182563" algn="just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 двух сторон стоят 16 бронзовых бюстов (по 8 с каждой стороны).  Бюсты помещены на мраморные постаменты. </a:t>
            </a:r>
          </a:p>
          <a:p>
            <a:pPr marL="0" indent="182563" algn="just">
              <a:lnSpc>
                <a:spcPct val="85000"/>
              </a:lnSpc>
              <a:spcBef>
                <a:spcPts val="0"/>
              </a:spcBef>
              <a:buNone/>
            </a:pPr>
            <a:endParaRPr lang="ru-RU" sz="5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182563" algn="just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Композиция открывается мраморной стелой со словами: «</a:t>
            </a:r>
            <a:r>
              <a:rPr lang="ru-RU" sz="1700" dirty="0" err="1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Старооскольцы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– Герои Советского союза».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avatars.mds.yandex.net/get-altay/986332/2a000001650f979dc98cef8346d961cf870b/XX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1694" y="692696"/>
            <a:ext cx="3718322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s://cs3.livemaster.ru/zhurnalfoto/6/4/c/150508164233.jpeg"/>
          <p:cNvPicPr>
            <a:picLocks noChangeAspect="1" noChangeArrowheads="1"/>
          </p:cNvPicPr>
          <p:nvPr/>
        </p:nvPicPr>
        <p:blipFill>
          <a:blip r:embed="rId4" cstate="print"/>
          <a:srcRect l="3655" t="35373" r="12279"/>
          <a:stretch>
            <a:fillRect/>
          </a:stretch>
        </p:blipFill>
        <p:spPr bwMode="auto">
          <a:xfrm>
            <a:off x="6240016" y="4725144"/>
            <a:ext cx="3096344" cy="157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el.cultreg.ru/uploads/3e3dd16208e5c72b3c5d3645686f4cad.jpeg"/>
          <p:cNvPicPr>
            <a:picLocks noChangeAspect="1" noChangeArrowheads="1"/>
          </p:cNvPicPr>
          <p:nvPr/>
        </p:nvPicPr>
        <p:blipFill>
          <a:blip r:embed="rId2" cstate="print"/>
          <a:srcRect l="3388" t="14759" r="7116" b="15546"/>
          <a:stretch>
            <a:fillRect/>
          </a:stretch>
        </p:blipFill>
        <p:spPr bwMode="auto">
          <a:xfrm>
            <a:off x="3071665" y="2276872"/>
            <a:ext cx="6604510" cy="385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92697"/>
            <a:ext cx="7632848" cy="5433467"/>
          </a:xfrm>
        </p:spPr>
        <p:txBody>
          <a:bodyPr/>
          <a:lstStyle/>
          <a:p>
            <a:pPr marL="0" indent="0" algn="ctr">
              <a:buNone/>
            </a:pP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Памятник  маршалу Победы Г.К. Жукову</a:t>
            </a: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/>
            </a:r>
            <a:b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18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расположен здесь же, на площади Победы.</a:t>
            </a:r>
          </a:p>
          <a:p>
            <a:pPr marL="0" indent="365125" algn="just">
              <a:buNone/>
            </a:pPr>
            <a:r>
              <a:rPr lang="ru-RU" sz="185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Его скульптура является ключевым монументом в ансамбле площади. Монумент был установлен на средства ветеранов Великой Отечественной войны 8 мая 1988 года.</a:t>
            </a:r>
            <a:endParaRPr lang="ru-RU" sz="185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824192" y="3645025"/>
            <a:ext cx="2386608" cy="24811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2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692697"/>
            <a:ext cx="7776864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Указом Президента Российской Федерации 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от 5 мая 2011 года </a:t>
            </a:r>
            <a:b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за мужество, стойкость и массовый героизм защитников города Старому Осколу присвоено почетное звание </a:t>
            </a:r>
          </a:p>
          <a:p>
            <a:pPr marL="0" indent="0" algn="ctr">
              <a:buNone/>
            </a:pP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«Город воинской славы»</a:t>
            </a:r>
            <a:endParaRPr lang="ru-RU" sz="21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96" y="2276873"/>
            <a:ext cx="6252280" cy="3941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13" y="-8348"/>
            <a:ext cx="93638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1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02630"/>
            <a:ext cx="8229600" cy="149817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Franklin Gothic Medium" pitchFamily="34" charset="0"/>
              </a:rPr>
              <a:t>  Современный вид Нижней площади</a:t>
            </a:r>
            <a:endParaRPr lang="ru-RU" sz="2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9536" y="260648"/>
            <a:ext cx="4038600" cy="1684784"/>
          </a:xfrm>
        </p:spPr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412776"/>
            <a:ext cx="662473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>
            <a:hlinkClick r:id="rId3" action="ppaction://hlinksldjump"/>
          </p:cNvPr>
          <p:cNvSpPr/>
          <p:nvPr/>
        </p:nvSpPr>
        <p:spPr>
          <a:xfrm>
            <a:off x="8400256" y="5517232"/>
            <a:ext cx="1656184" cy="6480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Вернуться 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к экскурсии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2910"/>
              </a:clrFrom>
              <a:clrTo>
                <a:srgbClr val="F229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5733256"/>
            <a:ext cx="938386" cy="7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12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656307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548680"/>
            <a:ext cx="7632848" cy="6120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Стела  «Город воинской славы»</a:t>
            </a:r>
          </a:p>
          <a:p>
            <a:pPr marL="0" indent="0" algn="ctr">
              <a:buNone/>
            </a:pPr>
            <a:endParaRPr lang="ru-RU" sz="5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торжественно открыта 10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сентября 2011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года на площади Победы. </a:t>
            </a:r>
          </a:p>
          <a:p>
            <a:pPr marL="0" indent="450850" algn="just">
              <a:spcBef>
                <a:spcPts val="0"/>
              </a:spcBef>
              <a:buNone/>
            </a:pP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На постаменте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 западной стороны размещен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герб,  с восточной – текст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Указа Президента Российской Федерации о присвоении городу почётного звания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 «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Город воинской славы». </a:t>
            </a:r>
            <a:endParaRPr lang="ru-RU" sz="1750" b="1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</a:endParaRPr>
          </a:p>
          <a:p>
            <a:pPr marL="0" indent="450850" algn="just">
              <a:spcBef>
                <a:spcPts val="0"/>
              </a:spcBef>
              <a:buNone/>
            </a:pP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В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дополнение композиции установлены 16 барельефов, расположенных на четырёх угловых пилонах, на которых отражена военная история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/>
            </a:r>
            <a:b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</a:b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Старого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Оскола. </a:t>
            </a:r>
            <a:endParaRPr lang="ru-RU" sz="1750" b="1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</a:endParaRPr>
          </a:p>
          <a:p>
            <a:pPr marL="0" indent="450850" algn="just">
              <a:spcBef>
                <a:spcPts val="0"/>
              </a:spcBef>
              <a:buNone/>
            </a:pP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Стела 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олицетворяет подвиг </a:t>
            </a:r>
            <a:r>
              <a:rPr lang="ru-RU" sz="1750" b="1" dirty="0" err="1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старооскольцев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 в ходе Великой Отечественной войны, показывает значение Старого Оскола в общем ходе войны</a:t>
            </a:r>
            <a:r>
              <a:rPr lang="ru-RU" sz="175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.</a:t>
            </a:r>
          </a:p>
          <a:p>
            <a:pPr marL="0" indent="0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2104" y="3356993"/>
            <a:ext cx="3178696" cy="276917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i1.photo.2gis.com/images/geo/60/8444249334223581_0b04.jpg"/>
          <p:cNvPicPr>
            <a:picLocks noChangeAspect="1" noChangeArrowheads="1"/>
          </p:cNvPicPr>
          <p:nvPr/>
        </p:nvPicPr>
        <p:blipFill>
          <a:blip r:embed="rId3" cstate="print"/>
          <a:srcRect l="6610" t="20790" r="7081" b="3151"/>
          <a:stretch>
            <a:fillRect/>
          </a:stretch>
        </p:blipFill>
        <p:spPr bwMode="auto">
          <a:xfrm>
            <a:off x="4223792" y="3743654"/>
            <a:ext cx="4320480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92697"/>
            <a:ext cx="7704856" cy="550547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В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далекие сороковые годы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на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защиту мира на земле 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стали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отважные русские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люди, в их числе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и наши земляки – </a:t>
            </a:r>
            <a:r>
              <a:rPr lang="ru-RU" sz="2200" dirty="0" err="1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старооскольцы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Они ценой своих жизней, беспримерными боевыми и трудовыми подвигами остановили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страшную машину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фашизма, уничтожавшую все на своем пути.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5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Благодаря им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сегодня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над Старым Осколом, </a:t>
            </a:r>
            <a:b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над всей Россией чистое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, мирное небо. 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8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   Время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идет, с каждым годом все меньше и меньше становится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ветеранов и свидетелей той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страшной войны.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Но мы всегда должны помнить тех, кто подарил </a:t>
            </a:r>
            <a:b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</a:b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нам жизнь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, мир,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свободу.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>
                <a:solidFill>
                  <a:srgbClr val="C00000"/>
                </a:solidFill>
                <a:latin typeface="Franklin Gothic Medium" pitchFamily="34" charset="0"/>
              </a:rPr>
              <a:t>Вечная слава, </a:t>
            </a:r>
            <a:r>
              <a:rPr lang="ru-RU" sz="2200" dirty="0">
                <a:solidFill>
                  <a:srgbClr val="C00000"/>
                </a:solidFill>
                <a:latin typeface="Franklin Gothic Medium" pitchFamily="34" charset="0"/>
              </a:rPr>
              <a:t>вам, </a:t>
            </a:r>
            <a:r>
              <a:rPr lang="ru-RU" sz="2200" dirty="0">
                <a:solidFill>
                  <a:srgbClr val="C00000"/>
                </a:solidFill>
                <a:latin typeface="Franklin Gothic Medium" pitchFamily="34" charset="0"/>
              </a:rPr>
              <a:t>воины-освободители, герои труда!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>
                <a:solidFill>
                  <a:srgbClr val="C00000"/>
                </a:solidFill>
                <a:latin typeface="Franklin Gothic Medium" pitchFamily="34" charset="0"/>
              </a:rPr>
              <a:t>Пусть </a:t>
            </a:r>
            <a:r>
              <a:rPr lang="ru-RU" sz="2200" dirty="0">
                <a:solidFill>
                  <a:srgbClr val="C00000"/>
                </a:solidFill>
                <a:latin typeface="Franklin Gothic Medium" pitchFamily="34" charset="0"/>
              </a:rPr>
              <a:t>в сердцах поколений звучат слова</a:t>
            </a:r>
            <a:r>
              <a:rPr lang="ru-RU" sz="2200" dirty="0">
                <a:solidFill>
                  <a:srgbClr val="C00000"/>
                </a:solidFill>
                <a:latin typeface="Franklin Gothic Medium" pitchFamily="34" charset="0"/>
              </a:rPr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latin typeface="Franklin Gothic Medium" pitchFamily="34" charset="0"/>
              </a:rPr>
              <a:t>ПОМНИМ</a:t>
            </a:r>
            <a:r>
              <a:rPr lang="ru-RU" sz="2200" b="1" dirty="0">
                <a:solidFill>
                  <a:srgbClr val="C00000"/>
                </a:solidFill>
                <a:latin typeface="Franklin Gothic Medium" pitchFamily="34" charset="0"/>
              </a:rPr>
              <a:t>! ГОРДИМСЯ! ЧТИМ!</a:t>
            </a:r>
          </a:p>
        </p:txBody>
      </p:sp>
      <p:sp>
        <p:nvSpPr>
          <p:cNvPr id="6" name="Управляющая кнопка: далее 5">
            <a:hlinkClick r:id="rId2" action="ppaction://hlinksldjump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4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7" y="539293"/>
            <a:ext cx="11829143" cy="1325563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>
            <a:normAutofit fontScale="90000"/>
          </a:bodyPr>
          <a:lstStyle/>
          <a:p>
            <a:pPr lvl="0" algn="ctr"/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Плей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-лист 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Старый Оскол в годы Великой Отечественной войны»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49477022"/>
              </p:ext>
            </p:extLst>
          </p:nvPr>
        </p:nvGraphicFramePr>
        <p:xfrm>
          <a:off x="838199" y="2115914"/>
          <a:ext cx="1058454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Управляющая кнопка: далее 6">
            <a:hlinkClick r:id="rId8" action="ppaction://hlinksldjump" highlightClick="1"/>
          </p:cNvPr>
          <p:cNvSpPr/>
          <p:nvPr/>
        </p:nvSpPr>
        <p:spPr>
          <a:xfrm>
            <a:off x="11062702" y="6228916"/>
            <a:ext cx="720080" cy="476672"/>
          </a:xfrm>
          <a:prstGeom prst="actionButtonForwardNext">
            <a:avLst/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ривет\Desktop\шаблон\День Победы\WjTg2AMTzH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63552" y="4509120"/>
            <a:ext cx="7726834" cy="1970508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Викторина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«Старый Оскол –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город - труженик, </a:t>
            </a:r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город - </a:t>
            </a:r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воин!»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0"/>
            <a:ext cx="1907704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8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№1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Как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Старооскольские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 дети помогали фронту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до того, как город был оккупирован немецко-фашистскими захватчиками?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cs typeface="DaunPenh" panose="01010101010101010101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0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</a:t>
            </a:r>
            <a:r>
              <a:rPr lang="ru-RU" sz="40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ru-RU" sz="40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№1)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2 апреля 1942 года в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Старооскольском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доме пионеров собралось свыше 300 ребят. Они говорили, что хотят помочь Красной Армии, и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обратились ко всем школьникам Курской области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(наш город во время войны относился к Курской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области, Белгородская была основана позже) с призывом начать сбор средств на строительство танка «Курский школьник». В течение нескольких часов после собрания ученики Пушкарской, Казацкой,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Старооскольской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школ внесли первый взнос - около трёх тысяч рублей. Обращение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быстро нашло отклик во всех школах области.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88288" y="4941169"/>
            <a:ext cx="1522512" cy="118499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03" y="4350659"/>
            <a:ext cx="5311460" cy="23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2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№2 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cs typeface="DaunPenh" panose="01010101010101010101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Сколько батальонов ополчения было сформировано в Старом Осколе?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2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№2)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23592" y="1484785"/>
            <a:ext cx="7787208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Всего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было сформировано четыре батальона ополчения: два в городе, один на железнодорожном узле, и один в рабочем поселке имени Губкина. Из них сформировался полк. Также на территории района был сформирован истребительный батальон для борьбы с диверсионными группами врага.</a:t>
            </a:r>
          </a:p>
          <a:p>
            <a:pPr algn="just"/>
            <a:endParaRPr lang="ru-RU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№3 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cs typeface="DaunPenh" panose="01010101010101010101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На месте какой трагедии сотворенной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 в Старом Осколе установлен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Памятный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знак жертвам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фашизма?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cs typeface="DaunPenh" panose="01010101010101010101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6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№3)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23592" y="1484785"/>
            <a:ext cx="7787208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Памятный знак жертвам фашизма с изображением лица скорбящей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матери установлен на месте массового расстрела немецко-фашистскими захватчиками местных жителей.</a:t>
            </a:r>
            <a:endParaRPr lang="ru-RU" sz="2400" dirty="0">
              <a:latin typeface="Franklin Gothic Book" panose="020B0503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573017"/>
            <a:ext cx="4320480" cy="25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0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0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7608" y="620688"/>
            <a:ext cx="7632848" cy="22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О начале войны с фашистской Германией </a:t>
            </a:r>
            <a:b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население </a:t>
            </a:r>
            <a:r>
              <a:rPr lang="ru-RU" sz="20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Староосколья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узнало в полдень 22 июня 1941 года. </a:t>
            </a:r>
          </a:p>
          <a:p>
            <a:pPr marL="0" indent="365125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Сотни юношей и мужчин к 15 часам уже находились на пунктах формирования.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Старооскольский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район вошел в состав Орловского военно-мобилизационного округа.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861049"/>
            <a:ext cx="4038600" cy="226511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444891"/>
            <a:ext cx="5688632" cy="379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№4 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  <a:cs typeface="DaunPenh" panose="01010101010101010101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cs typeface="DaunPenh" panose="01010101010101010101" pitchFamily="2" charset="0"/>
              </a:rPr>
              <a:t>Сколько лет длилась оккупация  Старого Оскола немецко-фашистскими захватчиками?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cs typeface="DaunPenh" panose="01010101010101010101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№4)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23592" y="1484785"/>
            <a:ext cx="7787208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Оккупация Старого Оскола немецко-фашистскими захватчиками длилась на протяжении семь месяцев,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 3 июля 1942 года по 5 февраля 1943 года.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ru-RU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№5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  <a:cs typeface="DaunPenh" panose="01010101010101010101" pitchFamily="2" charset="0"/>
              </a:rPr>
              <a:t>      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Где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проходило сражение известное как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подвиг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17 героев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бронебойщиков?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42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№5)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23592" y="1484785"/>
            <a:ext cx="7787208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Тяжелый 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героический бой выдался у разъезда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Набокино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Это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сражение известно как подвиг 17 воинов-бронебойщиков. 31 января эта группа самоотверженно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прегродила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путь большому вражескому подразделению на железнодорожном переезде у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Майсюковой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будки.</a:t>
            </a:r>
            <a:endParaRPr lang="ru-RU" sz="2400" dirty="0">
              <a:latin typeface="Franklin Gothic Book" panose="020B0503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9" y="3805474"/>
            <a:ext cx="3669754" cy="286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4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6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  <a:cs typeface="DaunPenh" panose="01010101010101010101" pitchFamily="2" charset="0"/>
              </a:rPr>
              <a:t>      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Где находится самая большая братская могила на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белгородчине</a:t>
            </a:r>
            <a:r>
              <a:rPr lang="ru-RU" dirty="0"/>
              <a:t>?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0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№6)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23592" y="1340769"/>
            <a:ext cx="7787208" cy="4785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Одним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из самых известных памятников Старого Оскола является братская могила № 31 советских воинов, погибших в боях с фашистскими захватчиками, расположенная на юго-западной окраине города,  у Атаманского леса (1943г). Это самая большая братская могила на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Белгородчине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Здесь покоятся около 2000  человек,  участников 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Воронежско-Касторненской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операции, в ходе которой был освобожден город.</a:t>
            </a:r>
          </a:p>
          <a:p>
            <a:pPr algn="ctr"/>
            <a:endParaRPr lang="ru-RU" sz="2400" dirty="0">
              <a:latin typeface="Franklin Gothic Book" panose="020B0503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702584"/>
            <a:ext cx="4392488" cy="263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5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№7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  <a:cs typeface="DaunPenh" panose="01010101010101010101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«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Вы здесь дорогу строили на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Ржаву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подолах пол Земли перенесли.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сраженью подготовили Державу.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 с воинами Родину спасли!»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 гранитной плите какого мемориального комплекса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з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аписаны эти слова белгородского поэта   В. Белова?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4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№7) 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«Вы здесь дорогу строили на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Ржаву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В подолах пол Земли перенесли.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К сраженью подготовили Державу.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И с воинами Родину спасли!» 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Именно  эти слова  белгородского поэта В. Белова начертаны на гранитной плите, одной из компонентов мемориальной установки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«Строителям железной дороги Старый Оскол-Ржава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23592" y="1340768"/>
            <a:ext cx="7787208" cy="2376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</a:t>
            </a:r>
          </a:p>
          <a:p>
            <a:pPr marL="0" indent="0" algn="just">
              <a:buNone/>
            </a:pPr>
            <a:endParaRPr lang="ru-RU" sz="2400" dirty="0">
              <a:latin typeface="Franklin Gothic Book" panose="020B05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727980"/>
            <a:ext cx="3600400" cy="240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74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№8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  <a:cs typeface="DaunPenh" panose="01010101010101010101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Сколько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солдат-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были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удостены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высокого звания героев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советского союза?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7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№8)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23592" y="1340769"/>
            <a:ext cx="7787208" cy="47853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     </a:t>
            </a:r>
            <a:r>
              <a:rPr lang="ru-RU" sz="20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июле 1943 перед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старооскольцами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была поставлена задача 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строительства    жизненно-важной для фронта  железной дороги «Старый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Оскол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– Ржава». Тяжкий труд вновь лег на хрупкие плечи детей и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женщин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Работы приходилось вести в невыносимых условиях.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Голодным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обессиленным, только что освободившимся от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оккупации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им приходилось работать в  изнуряющий зной практически без отдыха. 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К тому же вражеская авиация регулярно совершала налеты на стройку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Эту дорогу в последствии назовут 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Дорогой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мужества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222" y="4154199"/>
            <a:ext cx="4983215" cy="233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5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51584" y="548681"/>
            <a:ext cx="8064896" cy="34563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Память об этом страшном тревожном дне потомки отразят 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скульптурной композиции «22 июня 1941 года</a:t>
            </a: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»,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которая установлена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северо-восточной части города, в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микрорайоне Макаренко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центре зеленого сквера – бронзовый солдат, уходящий на фронт,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провожающая его женщина с ребенком на руках.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Автор композиции – белгородский скульптор Анатолий Шишков. 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Открытие памятника состоялось 22 июня 2011 года в 04.00 часа. 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rgbClr val="C00000"/>
                </a:solidFill>
                <a:latin typeface="Franklin Gothic Medium" pitchFamily="34" charset="0"/>
              </a:rPr>
              <a:t>В 04.00 часа!..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Именно в это время начались первые артобстрелы </a:t>
            </a:r>
            <a:b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и бомбежки, мирная спокойная жизнь рухнула, </a:t>
            </a:r>
            <a:b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полилось рекой горе советского народа.</a:t>
            </a:r>
            <a:endParaRPr lang="ru-RU" sz="19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00" y="3734364"/>
            <a:ext cx="5976664" cy="28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9480376" y="5805264"/>
            <a:ext cx="720080" cy="476672"/>
          </a:xfrm>
          <a:prstGeom prst="actionButtonForwardNex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№9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  <a:cs typeface="DaunPenh" panose="01010101010101010101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Назовите имена любых трех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старооскольцев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, чьи бюсты установлены на Аллеи Славы?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1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№9)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23592" y="1484784"/>
            <a:ext cx="7787208" cy="511256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2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     На Аллее Славы Старого Оскола установлены бюсты следующим </a:t>
            </a:r>
            <a:r>
              <a:rPr lang="ru-RU" sz="2900" b="1" dirty="0" err="1">
                <a:solidFill>
                  <a:srgbClr val="C00000"/>
                </a:solidFill>
                <a:latin typeface="Franklin Gothic Book" panose="020B0503020102020204" pitchFamily="34" charset="0"/>
              </a:rPr>
              <a:t>старооскольцам</a:t>
            </a:r>
            <a:r>
              <a:rPr lang="ru-RU" sz="2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Горбунов Иван Михайлович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Хмелев Иван Иванович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Кучерявенко Кузьма Георгиевич</a:t>
            </a:r>
          </a:p>
          <a:p>
            <a:pPr marL="0" indent="0" algn="ctr">
              <a:buNone/>
            </a:pPr>
            <a:r>
              <a:rPr lang="ru-RU" sz="2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Анпилов</a:t>
            </a: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Анатолий Андреевич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Болтенков Петр Михайлович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Иванов Николай Дмитриевич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Тулинов Дмитрий Васильевич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Четверкин Алексей Егорович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Долгих Петр Николаевич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Агеев Филипп Павлович</a:t>
            </a:r>
          </a:p>
          <a:p>
            <a:pPr marL="0" indent="0" algn="ctr">
              <a:buNone/>
            </a:pPr>
            <a:r>
              <a:rPr lang="ru-RU" sz="2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Тебекин</a:t>
            </a: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Павел </a:t>
            </a:r>
            <a:r>
              <a:rPr lang="ru-RU" sz="2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Дорофеевич</a:t>
            </a:r>
            <a:endParaRPr lang="ru-RU" sz="29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Власов </a:t>
            </a:r>
            <a:r>
              <a:rPr lang="ru-RU" sz="2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Митрофае</a:t>
            </a: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Ефимович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Прокудин Алексей Николаевич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Быков Владимир Иванович</a:t>
            </a:r>
          </a:p>
          <a:p>
            <a:pPr marL="0" indent="0" algn="ctr">
              <a:buNone/>
            </a:pP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Кузякин </a:t>
            </a:r>
            <a:r>
              <a:rPr lang="ru-RU" sz="2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Гавлиир</a:t>
            </a: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Васильевич</a:t>
            </a:r>
          </a:p>
          <a:p>
            <a:pPr marL="0" indent="0" algn="ctr">
              <a:buNone/>
            </a:pPr>
            <a:r>
              <a:rPr lang="ru-RU" sz="2900" b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Репкин</a:t>
            </a:r>
            <a:r>
              <a:rPr lang="ru-RU" sz="29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Аким Васильевич</a:t>
            </a:r>
          </a:p>
          <a:p>
            <a:pPr marL="0" indent="0" algn="just">
              <a:buNone/>
            </a:pPr>
            <a:endParaRPr lang="ru-RU" sz="29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algn="just"/>
            <a:endParaRPr lang="ru-RU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616" y="548681"/>
            <a:ext cx="7571184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Вопрос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№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Franklin Gothic Book" panose="020B0503020102020204" pitchFamily="34" charset="0"/>
              </a:rPr>
              <a:t>10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Franklin Gothic Book" panose="020B0503020102020204" pitchFamily="34" charset="0"/>
              <a:cs typeface="DaunPenh" panose="01010101010101010101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В каком году Старому Осколу присвоено почетное звание Город Воинской Славы?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4664"/>
            <a:ext cx="18351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7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5600" y="1"/>
            <a:ext cx="7776864" cy="61261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ПРАВИЛЬНЫЙ ОТВЕТ!</a:t>
            </a:r>
            <a:r>
              <a:rPr lang="ru-RU" sz="4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rPr>
              <a:t>(Вопрос №18)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Указом Президента Российской Федерации от 5 мая 2011 года за мужество, стойкость и массовый героизм защитников города Старому Осколу присвоено почетное звание «Город воинской славы»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       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3068960"/>
            <a:ext cx="4896544" cy="308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rId3" action="ppaction://hlinksldjump" highlightClick="1"/>
          </p:cNvPr>
          <p:cNvSpPr/>
          <p:nvPr/>
        </p:nvSpPr>
        <p:spPr>
          <a:xfrm>
            <a:off x="11062702" y="6228916"/>
            <a:ext cx="720080" cy="476672"/>
          </a:xfrm>
          <a:prstGeom prst="actionButtonForwardNex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1704" y="836712"/>
            <a:ext cx="5976664" cy="648072"/>
          </a:xfrm>
        </p:spPr>
        <p:txBody>
          <a:bodyPr>
            <a:noAutofit/>
          </a:bodyPr>
          <a:lstStyle/>
          <a:p>
            <a:r>
              <a:rPr lang="en-US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        </a:t>
            </a: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/>
            </a:r>
            <a:b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</a:br>
            <a:r>
              <a:rPr lang="ru-RU" sz="19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Использованные источники:</a:t>
            </a:r>
            <a:endParaRPr lang="ru-RU" sz="19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11624" y="1628800"/>
            <a:ext cx="7416824" cy="25922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1.</a:t>
            </a:r>
            <a:r>
              <a:rPr lang="en-US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1941-1945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: Во имя жизни на Земле: художественно-публицистический сборник / [Т. Золотых и др.; ред. А. Богданович и др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..].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– Изд. 2-е, доп. – Старый Оскол: Управление по корпоративным коммуникациям ОАО «ОЭМК», 2010. – 432 с.</a:t>
            </a:r>
          </a:p>
          <a:p>
            <a:pPr marL="0" indent="0" algn="just"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2.</a:t>
            </a:r>
            <a:r>
              <a:rPr lang="en-US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Алексеев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Ю.Г. Все остаётся людям. Документы, статьи, воспоминания. – Белгород, 2006. – 624 с.</a:t>
            </a:r>
          </a:p>
          <a:p>
            <a:pPr marL="0" indent="0" algn="just"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3.</a:t>
            </a:r>
            <a:r>
              <a:rPr lang="en-US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Алексеенко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Н.П. История </a:t>
            </a:r>
            <a:r>
              <a:rPr lang="ru-RU" sz="1750" dirty="0" err="1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Губкинского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района. – Губкин, 1999. – 285 с.</a:t>
            </a:r>
          </a:p>
          <a:p>
            <a:pPr marL="0" indent="0" algn="just"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4.</a:t>
            </a:r>
            <a:r>
              <a:rPr lang="en-US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750" dirty="0" err="1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Белгородоведение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. Учебник для образовательных учреждений. – Белгород, 2002.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–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410 с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  <a:endParaRPr lang="en-US" sz="175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 marL="0" indent="0" algn="just">
              <a:buNone/>
            </a:pP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5.</a:t>
            </a:r>
            <a:r>
              <a:rPr lang="en-US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750" dirty="0" err="1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Никулов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А.П. </a:t>
            </a:r>
            <a:r>
              <a:rPr lang="ru-RU" sz="1750" dirty="0" err="1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Старооскольский</a:t>
            </a:r>
            <a:r>
              <a:rPr lang="ru-RU" sz="175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край. – Старый Оскол, 1997. – 576 с.</a:t>
            </a:r>
          </a:p>
        </p:txBody>
      </p:sp>
    </p:spTree>
    <p:extLst>
      <p:ext uri="{BB962C8B-B14F-4D97-AF65-F5344CB8AC3E}">
        <p14:creationId xmlns:p14="http://schemas.microsoft.com/office/powerpoint/2010/main" val="1850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3117</Words>
  <Application>Microsoft Office PowerPoint</Application>
  <PresentationFormat>Широкоэкранный</PresentationFormat>
  <Paragraphs>701</Paragraphs>
  <Slides>94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6" baseType="lpstr">
      <vt:lpstr>Arial</vt:lpstr>
      <vt:lpstr>Book Antiqua</vt:lpstr>
      <vt:lpstr>Calibri</vt:lpstr>
      <vt:lpstr>Calibri Light</vt:lpstr>
      <vt:lpstr>DaunPenh</vt:lpstr>
      <vt:lpstr>Franklin Gothic Book</vt:lpstr>
      <vt:lpstr>Franklin Gothic Demi Cond</vt:lpstr>
      <vt:lpstr>Franklin Gothic Medium</vt:lpstr>
      <vt:lpstr>Georgia</vt:lpstr>
      <vt:lpstr>Monotype Corsiva</vt:lpstr>
      <vt:lpstr>Times New Roman</vt:lpstr>
      <vt:lpstr>Тема Office</vt:lpstr>
      <vt:lpstr>Электронный образовательный ресурс «Город-труженик, город-воин»</vt:lpstr>
      <vt:lpstr>Рекомендации по использованию ЭОР</vt:lpstr>
      <vt:lpstr>Презентация PowerPoint</vt:lpstr>
      <vt:lpstr>    </vt:lpstr>
      <vt:lpstr>       Накануне страшной войны…</vt:lpstr>
      <vt:lpstr>Презентация PowerPoint</vt:lpstr>
      <vt:lpstr>  Современный вид Нижней площади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Развалины Майсюковой будки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Советского Союза,   уроженцы Старооскольского района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Плей-лист  «Старый Оскол в годы Великой Отечественной войны»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Использованные источники: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Одаренность1</dc:creator>
  <cp:lastModifiedBy>Одаренность1</cp:lastModifiedBy>
  <cp:revision>17</cp:revision>
  <dcterms:created xsi:type="dcterms:W3CDTF">2021-11-02T10:36:44Z</dcterms:created>
  <dcterms:modified xsi:type="dcterms:W3CDTF">2021-11-02T12:35:37Z</dcterms:modified>
</cp:coreProperties>
</file>