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7" r:id="rId2"/>
    <p:sldId id="256" r:id="rId3"/>
    <p:sldId id="261" r:id="rId4"/>
    <p:sldId id="258" r:id="rId5"/>
    <p:sldId id="259" r:id="rId6"/>
    <p:sldId id="260" r:id="rId7"/>
    <p:sldId id="262" r:id="rId8"/>
    <p:sldId id="263" r:id="rId9"/>
    <p:sldId id="264" r:id="rId10"/>
    <p:sldId id="265" r:id="rId11"/>
    <p:sldId id="266" r:id="rId12"/>
    <p:sldId id="267" r:id="rId13"/>
    <p:sldId id="268" r:id="rId14"/>
    <p:sldId id="269" r:id="rId15"/>
    <p:sldId id="271" r:id="rId16"/>
    <p:sldId id="270" r:id="rId17"/>
    <p:sldId id="273" r:id="rId18"/>
    <p:sldId id="272" r:id="rId19"/>
    <p:sldId id="323" r:id="rId20"/>
    <p:sldId id="333" r:id="rId21"/>
    <p:sldId id="324" r:id="rId22"/>
    <p:sldId id="325" r:id="rId23"/>
    <p:sldId id="326" r:id="rId24"/>
    <p:sldId id="327" r:id="rId25"/>
    <p:sldId id="328" r:id="rId26"/>
    <p:sldId id="329" r:id="rId27"/>
    <p:sldId id="330" r:id="rId28"/>
    <p:sldId id="331" r:id="rId29"/>
    <p:sldId id="332"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91" r:id="rId46"/>
    <p:sldId id="292" r:id="rId47"/>
    <p:sldId id="289" r:id="rId48"/>
    <p:sldId id="290" r:id="rId49"/>
    <p:sldId id="294" r:id="rId50"/>
    <p:sldId id="293" r:id="rId51"/>
    <p:sldId id="296" r:id="rId52"/>
    <p:sldId id="295" r:id="rId53"/>
    <p:sldId id="298" r:id="rId54"/>
    <p:sldId id="299" r:id="rId55"/>
    <p:sldId id="300" r:id="rId56"/>
    <p:sldId id="297" r:id="rId57"/>
    <p:sldId id="369" r:id="rId58"/>
    <p:sldId id="370" r:id="rId59"/>
    <p:sldId id="371" r:id="rId60"/>
    <p:sldId id="372" r:id="rId61"/>
    <p:sldId id="373" r:id="rId62"/>
    <p:sldId id="374" r:id="rId63"/>
    <p:sldId id="375" r:id="rId64"/>
    <p:sldId id="376" r:id="rId65"/>
    <p:sldId id="377" r:id="rId66"/>
    <p:sldId id="378" r:id="rId67"/>
    <p:sldId id="379" r:id="rId68"/>
    <p:sldId id="322" r:id="rId69"/>
    <p:sldId id="334" r:id="rId70"/>
    <p:sldId id="335" r:id="rId71"/>
    <p:sldId id="336" r:id="rId72"/>
    <p:sldId id="338" r:id="rId73"/>
    <p:sldId id="337" r:id="rId74"/>
    <p:sldId id="340" r:id="rId75"/>
    <p:sldId id="341" r:id="rId76"/>
    <p:sldId id="342" r:id="rId77"/>
    <p:sldId id="343" r:id="rId78"/>
    <p:sldId id="339" r:id="rId79"/>
    <p:sldId id="344" r:id="rId80"/>
    <p:sldId id="345" r:id="rId81"/>
    <p:sldId id="346" r:id="rId82"/>
    <p:sldId id="348" r:id="rId83"/>
    <p:sldId id="347" r:id="rId84"/>
    <p:sldId id="349" r:id="rId85"/>
    <p:sldId id="350" r:id="rId86"/>
    <p:sldId id="351" r:id="rId87"/>
    <p:sldId id="352" r:id="rId88"/>
    <p:sldId id="353" r:id="rId89"/>
    <p:sldId id="354" r:id="rId90"/>
    <p:sldId id="355" r:id="rId91"/>
    <p:sldId id="356" r:id="rId92"/>
    <p:sldId id="358" r:id="rId93"/>
    <p:sldId id="359" r:id="rId94"/>
    <p:sldId id="361" r:id="rId95"/>
    <p:sldId id="362" r:id="rId96"/>
    <p:sldId id="363" r:id="rId97"/>
    <p:sldId id="365" r:id="rId98"/>
    <p:sldId id="364" r:id="rId99"/>
    <p:sldId id="366" r:id="rId100"/>
    <p:sldId id="367" r:id="rId101"/>
    <p:sldId id="380" r:id="rId102"/>
    <p:sldId id="368" r:id="rId103"/>
    <p:sldId id="381" r:id="rId104"/>
    <p:sldId id="382" r:id="rId105"/>
    <p:sldId id="383" r:id="rId106"/>
    <p:sldId id="384" r:id="rId107"/>
    <p:sldId id="385" r:id="rId108"/>
    <p:sldId id="388" r:id="rId109"/>
    <p:sldId id="387" r:id="rId110"/>
    <p:sldId id="386" r:id="rId111"/>
    <p:sldId id="391" r:id="rId112"/>
    <p:sldId id="390" r:id="rId113"/>
    <p:sldId id="389" r:id="rId114"/>
    <p:sldId id="392" r:id="rId115"/>
    <p:sldId id="393" r:id="rId116"/>
    <p:sldId id="394" r:id="rId117"/>
    <p:sldId id="395" r:id="rId118"/>
    <p:sldId id="396" r:id="rId119"/>
    <p:sldId id="397" r:id="rId120"/>
    <p:sldId id="398" r:id="rId121"/>
    <p:sldId id="399" r:id="rId122"/>
    <p:sldId id="400" r:id="rId123"/>
    <p:sldId id="401" r:id="rId1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7AEEEF-789A-47E0-9F35-D3FD619AA6D9}" type="datetimeFigureOut">
              <a:rPr lang="ru-RU" smtClean="0"/>
              <a:pPr/>
              <a:t>03.11.2021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FACB27-B62D-4A9C-B759-62D38C01953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AFACB27-B62D-4A9C-B759-62D38C019535}" type="slidenum">
              <a:rPr lang="ru-RU" smtClean="0"/>
              <a:pPr/>
              <a:t>102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03.11.2021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30.xml"/><Relationship Id="rId7" Type="http://schemas.openxmlformats.org/officeDocument/2006/relationships/slide" Target="slide39.xml"/><Relationship Id="rId12" Type="http://schemas.openxmlformats.org/officeDocument/2006/relationships/slide" Target="slide9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57.xml"/><Relationship Id="rId11" Type="http://schemas.openxmlformats.org/officeDocument/2006/relationships/slide" Target="slide68.xml"/><Relationship Id="rId5" Type="http://schemas.openxmlformats.org/officeDocument/2006/relationships/slide" Target="slide3.xml"/><Relationship Id="rId10" Type="http://schemas.openxmlformats.org/officeDocument/2006/relationships/slide" Target="slide19.xml"/><Relationship Id="rId4" Type="http://schemas.openxmlformats.org/officeDocument/2006/relationships/slide" Target="slide12.xml"/><Relationship Id="rId9" Type="http://schemas.openxmlformats.org/officeDocument/2006/relationships/slide" Target="slide8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01.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slide" Target="slide94.xml"/></Relationships>
</file>

<file path=ppt/slides/_rels/slide10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04.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0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07.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08.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09.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11.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12.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1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14.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115.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11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17.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18.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22.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23.xml.rels><?xml version="1.0" encoding="UTF-8" standalone="yes"?>
<Relationships xmlns="http://schemas.openxmlformats.org/package/2006/relationships"><Relationship Id="rId3" Type="http://schemas.openxmlformats.org/officeDocument/2006/relationships/slide" Target="slide94.xml"/><Relationship Id="rId7" Type="http://schemas.openxmlformats.org/officeDocument/2006/relationships/slide" Target="slide1.xml"/><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www.culture.ru/persons/8127/nikolay-gogol" TargetMode="External"/><Relationship Id="rId3" Type="http://schemas.openxmlformats.org/officeDocument/2006/relationships/image" Target="../media/image44.png"/><Relationship Id="rId7" Type="http://schemas.openxmlformats.org/officeDocument/2006/relationships/hyperlink" Target="https://www.culture.ru/institutes/10103/gosudarstvenniy-istoriko-hudozhestvenniy-i-literaturniy-muzey-zapovednik-abramtsevo" TargetMode="External"/><Relationship Id="rId12" Type="http://schemas.openxmlformats.org/officeDocument/2006/relationships/hyperlink" Target="https://www.culture.ru/movies/2630/solyaris"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architecture/terms/i/ikonostas" TargetMode="External"/><Relationship Id="rId11" Type="http://schemas.openxmlformats.org/officeDocument/2006/relationships/hyperlink" Target="https://www.culture.ru/persons/2176/andrey-tarkovskiy" TargetMode="External"/><Relationship Id="rId5" Type="http://schemas.openxmlformats.org/officeDocument/2006/relationships/hyperlink" Target="https://www.culture.ru/movies/3229/-svet-ognya-neskolko-stranits-iz-zhizni-prepodobnogo-sergiya-radonezhskogo" TargetMode="External"/><Relationship Id="rId10" Type="http://schemas.openxmlformats.org/officeDocument/2006/relationships/hyperlink" Target="https://www.culture.ru/persons/8247/valentin-serov" TargetMode="External"/><Relationship Id="rId4" Type="http://schemas.openxmlformats.org/officeDocument/2006/relationships/hyperlink" Target="https://www.culture.ru/institutes/8085/arhitekturniy-ansambl-troitse-sergievoy-lavri" TargetMode="External"/><Relationship Id="rId9" Type="http://schemas.openxmlformats.org/officeDocument/2006/relationships/hyperlink" Target="https://www.culture.ru/books/215/mertvie-dushi"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culture.ru/objects/1833/sin-kamen-v-pereslavle-zalesske" TargetMode="External"/><Relationship Id="rId3" Type="http://schemas.openxmlformats.org/officeDocument/2006/relationships/image" Target="../media/image45.png"/><Relationship Id="rId7" Type="http://schemas.openxmlformats.org/officeDocument/2006/relationships/hyperlink" Target="https://www.culture.ru/institutes/11238/muzey-usadba-botik-petra-i"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movies/185/petrovskie-reformi-v-istorii-rossii" TargetMode="External"/><Relationship Id="rId5" Type="http://schemas.openxmlformats.org/officeDocument/2006/relationships/hyperlink" Target="https://www.culture.ru/persons/8491/aleksandr-nevskiy" TargetMode="External"/><Relationship Id="rId4" Type="http://schemas.openxmlformats.org/officeDocument/2006/relationships/hyperlink" Target="https://www.culture.ru/institutes/13820/spaso-preobrazhenskiy-sobor-pereslavlya-zalesskogo"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culture.ru/institutes/4200/gosudarstvenniy-istoriko-kulturniy-muzey-zapovednik-moskovskiy-kreml" TargetMode="External"/><Relationship Id="rId3" Type="http://schemas.openxmlformats.org/officeDocument/2006/relationships/image" Target="../media/image46.png"/><Relationship Id="rId7" Type="http://schemas.openxmlformats.org/officeDocument/2006/relationships/hyperlink" Target="https://www.culture.ru/movies/2633/ivan-vasilevich-menyaet-professiyu"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materials/100387/vnimanie-motor-v-istoricheskom-interere-dostoprimechatelnosti-popavshie-v-kinokadr" TargetMode="External"/><Relationship Id="rId5" Type="http://schemas.openxmlformats.org/officeDocument/2006/relationships/hyperlink" Target="https://www.culture.ru/movies/2740/ostrova-leonid-gayday" TargetMode="External"/><Relationship Id="rId10" Type="http://schemas.openxmlformats.org/officeDocument/2006/relationships/hyperlink" Target="https://www.culture.ru/materials/126623/10-istoriy-russkih-kolokolov" TargetMode="External"/><Relationship Id="rId4" Type="http://schemas.openxmlformats.org/officeDocument/2006/relationships/hyperlink" Target="https://www.culture.ru/institutes/10128/rostovskiy-kreml" TargetMode="External"/><Relationship Id="rId9" Type="http://schemas.openxmlformats.org/officeDocument/2006/relationships/hyperlink" Target="https://www.culture.ru/materials/127716/test-kto-vi-iz-geroev-bilin"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culture.ru/institutes/11168/yaroslavskiy-istoriko-arhitekturniy-muzey-zapovednik" TargetMode="External"/><Relationship Id="rId3" Type="http://schemas.openxmlformats.org/officeDocument/2006/relationships/image" Target="../media/image47.png"/><Relationship Id="rId7" Type="http://schemas.openxmlformats.org/officeDocument/2006/relationships/hyperlink" Target="https://www.culture.ru/movies/247/ivan-grozniy-glazami-sovremennikov"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movies/212/chitaem-slovo-o-polku-igoreve" TargetMode="External"/><Relationship Id="rId5" Type="http://schemas.openxmlformats.org/officeDocument/2006/relationships/hyperlink" Target="https://www.culture.ru/objects/860/spaso-preobrazhenskiy-muzhskoy-monastir-v-yaroslavle-yaroslavskiy-arhiereyskiy-dom" TargetMode="External"/><Relationship Id="rId4" Type="http://schemas.openxmlformats.org/officeDocument/2006/relationships/hyperlink" Target="https://www.culture.ru/institutes/4104/istoricheskiy-tsentr-yaroslavly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s://www.culture.ru/persons/8246/aleksey-savrasov" TargetMode="External"/><Relationship Id="rId4" Type="http://schemas.openxmlformats.org/officeDocument/2006/relationships/hyperlink" Target="https://www.culture.ru/institutes/8721/svyato-troitskiy-ipatevskiy-muzhskoy-monastir-kolibel-dinastii-romanovih"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culture.ru/institutes/11809/muzey-ivanovskogo-sittsa" TargetMode="External"/><Relationship Id="rId3" Type="http://schemas.openxmlformats.org/officeDocument/2006/relationships/image" Target="../media/image49.png"/><Relationship Id="rId7" Type="http://schemas.openxmlformats.org/officeDocument/2006/relationships/hyperlink" Target="https://www.culture.ru/institutes/3136/dom-korabl"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institutes/5646/osobnyak-burilina-v-ivanovo" TargetMode="External"/><Relationship Id="rId5" Type="http://schemas.openxmlformats.org/officeDocument/2006/relationships/hyperlink" Target="https://www.culture.ru/institutes/6853/shchudrovskaya-palatka" TargetMode="External"/><Relationship Id="rId4" Type="http://schemas.openxmlformats.org/officeDocument/2006/relationships/hyperlink" Target="https://www.culture.ru/persons/8266/vladimir-mayakovskiy"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culture.ru/materials/123060/kinematograficheskiy-eksperimentator" TargetMode="External"/><Relationship Id="rId3" Type="http://schemas.openxmlformats.org/officeDocument/2006/relationships/image" Target="../media/image50.png"/><Relationship Id="rId7" Type="http://schemas.openxmlformats.org/officeDocument/2006/relationships/hyperlink" Target="https://www.culture.ru/institutes/26173/muzey-derevyannogo-zodchestva"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institutes/10127/belokamennie-pamyatniki-suzdalya" TargetMode="External"/><Relationship Id="rId5" Type="http://schemas.openxmlformats.org/officeDocument/2006/relationships/hyperlink" Target="https://www.culture.ru/objects/1564/sobor-rozhdestva-presvyatoy-bogoroditsi-suzdalskogo-kremlya-bogoroditskiy-sobor-bogoroditse-rozhdestvenskiy-sobor" TargetMode="External"/><Relationship Id="rId4" Type="http://schemas.openxmlformats.org/officeDocument/2006/relationships/hyperlink" Target="https://www.culture.ru/institutes/26172/suzdalskiy-kreml" TargetMode="External"/><Relationship Id="rId9" Type="http://schemas.openxmlformats.org/officeDocument/2006/relationships/hyperlink" Target="https://www.culture.ru/materials/69154/tayni-russkoy-pechi" TargetMode="External"/></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51.png"/><Relationship Id="rId7" Type="http://schemas.openxmlformats.org/officeDocument/2006/relationships/hyperlink" Target="https://www.culture.ru/institutes/12033/tserkov-pokrova-na-nerli"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culture.ru/institutes/13818/zolotie-vorota" TargetMode="External"/><Relationship Id="rId5" Type="http://schemas.openxmlformats.org/officeDocument/2006/relationships/hyperlink" Target="https://www.culture.ru/materials/52209/povod-dlya-gordosti-top-10-ob_ektov-yunesko-v-rossii" TargetMode="External"/><Relationship Id="rId4" Type="http://schemas.openxmlformats.org/officeDocument/2006/relationships/hyperlink" Target="https://www.culture.ru/objects/1606/sobor-uspeniya-presvyatoy-bogoroditsi-bogoroditskiy-sobor-uspenskiy-sobor-vo-vladimi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5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slide" Target="slide1.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12.jpeg"/></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0.jpe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9.jpe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hyperlink" Target="http://allday.ru/uploads/posts/2009-07/1247913752_allday.ru_9.j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32.jpeg"/><Relationship Id="rId4" Type="http://schemas.openxmlformats.org/officeDocument/2006/relationships/image" Target="../media/image131.jpeg"/></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slide" Target="slide1.xml"/><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9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97.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8.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9.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https://phonoteka.org/uploads/posts/2021-07/1625562839_30-phonoteka-org-p-den-rossii-zastavka-krasivie-zastavki-30.jpg"/>
          <p:cNvPicPr>
            <a:picLocks noChangeAspect="1" noChangeArrowheads="1"/>
          </p:cNvPicPr>
          <p:nvPr/>
        </p:nvPicPr>
        <p:blipFill>
          <a:blip r:embed="rId2" cstate="print">
            <a:lum bright="20000"/>
          </a:blip>
          <a:srcRect l="10376" r="8016"/>
          <a:stretch>
            <a:fillRect/>
          </a:stretch>
        </p:blipFill>
        <p:spPr bwMode="auto">
          <a:xfrm>
            <a:off x="0" y="0"/>
            <a:ext cx="9144000" cy="6858000"/>
          </a:xfrm>
          <a:prstGeom prst="rect">
            <a:avLst/>
          </a:prstGeom>
          <a:noFill/>
        </p:spPr>
      </p:pic>
      <p:sp>
        <p:nvSpPr>
          <p:cNvPr id="7" name="TextBox 6">
            <a:hlinkClick r:id="rId3" action="ppaction://hlinksldjump"/>
          </p:cNvPr>
          <p:cNvSpPr txBox="1"/>
          <p:nvPr/>
        </p:nvSpPr>
        <p:spPr>
          <a:xfrm>
            <a:off x="3203848" y="407707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Золотое кольцо </a:t>
            </a:r>
          </a:p>
          <a:p>
            <a:pPr algn="ctr"/>
            <a:r>
              <a:rPr lang="ru-RU" dirty="0" smtClean="0">
                <a:solidFill>
                  <a:srgbClr val="C00000"/>
                </a:solidFill>
                <a:latin typeface="Arial Black" pitchFamily="34" charset="0"/>
              </a:rPr>
              <a:t>России</a:t>
            </a:r>
            <a:endParaRPr lang="ru-RU" dirty="0">
              <a:solidFill>
                <a:srgbClr val="C00000"/>
              </a:solidFill>
              <a:latin typeface="Arial Black" pitchFamily="34" charset="0"/>
            </a:endParaRPr>
          </a:p>
        </p:txBody>
      </p:sp>
      <p:sp>
        <p:nvSpPr>
          <p:cNvPr id="8" name="TextBox 7">
            <a:hlinkClick r:id="rId4" action="ppaction://hlinksldjump"/>
          </p:cNvPr>
          <p:cNvSpPr txBox="1"/>
          <p:nvPr/>
        </p:nvSpPr>
        <p:spPr>
          <a:xfrm>
            <a:off x="323528" y="479715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Многоликая</a:t>
            </a:r>
          </a:p>
          <a:p>
            <a:pPr algn="ctr"/>
            <a:r>
              <a:rPr lang="ru-RU" dirty="0" smtClean="0">
                <a:solidFill>
                  <a:srgbClr val="C00000"/>
                </a:solidFill>
                <a:latin typeface="Arial Black" pitchFamily="34" charset="0"/>
              </a:rPr>
              <a:t> Россия</a:t>
            </a:r>
            <a:endParaRPr lang="ru-RU" dirty="0">
              <a:solidFill>
                <a:srgbClr val="C00000"/>
              </a:solidFill>
              <a:latin typeface="Arial Black" pitchFamily="34" charset="0"/>
            </a:endParaRPr>
          </a:p>
        </p:txBody>
      </p:sp>
      <p:sp>
        <p:nvSpPr>
          <p:cNvPr id="9" name="TextBox 8">
            <a:hlinkClick r:id="rId5" action="ppaction://hlinksldjump"/>
          </p:cNvPr>
          <p:cNvSpPr txBox="1"/>
          <p:nvPr/>
        </p:nvSpPr>
        <p:spPr>
          <a:xfrm>
            <a:off x="323528" y="4077072"/>
            <a:ext cx="2704587" cy="646331"/>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ru-RU" dirty="0" smtClean="0">
                <a:solidFill>
                  <a:srgbClr val="C00000"/>
                </a:solidFill>
                <a:latin typeface="Arial Black" pitchFamily="34" charset="0"/>
              </a:rPr>
              <a:t>Широкие просторы</a:t>
            </a:r>
          </a:p>
          <a:p>
            <a:pPr algn="ctr"/>
            <a:r>
              <a:rPr lang="ru-RU" dirty="0" smtClean="0">
                <a:solidFill>
                  <a:srgbClr val="C00000"/>
                </a:solidFill>
                <a:latin typeface="Arial Black" pitchFamily="34" charset="0"/>
              </a:rPr>
              <a:t>России</a:t>
            </a:r>
            <a:endParaRPr lang="ru-RU" dirty="0">
              <a:solidFill>
                <a:srgbClr val="C00000"/>
              </a:solidFill>
              <a:latin typeface="Arial Black" pitchFamily="34" charset="0"/>
            </a:endParaRPr>
          </a:p>
        </p:txBody>
      </p:sp>
      <p:sp>
        <p:nvSpPr>
          <p:cNvPr id="10" name="TextBox 9">
            <a:hlinkClick r:id="rId6" action="ppaction://hlinksldjump"/>
          </p:cNvPr>
          <p:cNvSpPr txBox="1"/>
          <p:nvPr/>
        </p:nvSpPr>
        <p:spPr>
          <a:xfrm>
            <a:off x="6156176" y="407707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Кухня регионов </a:t>
            </a:r>
          </a:p>
          <a:p>
            <a:pPr algn="ctr"/>
            <a:r>
              <a:rPr lang="ru-RU" dirty="0" smtClean="0">
                <a:solidFill>
                  <a:srgbClr val="C00000"/>
                </a:solidFill>
                <a:latin typeface="Arial Black" pitchFamily="34" charset="0"/>
              </a:rPr>
              <a:t>России</a:t>
            </a:r>
            <a:endParaRPr lang="ru-RU" dirty="0">
              <a:solidFill>
                <a:srgbClr val="C00000"/>
              </a:solidFill>
              <a:latin typeface="Arial Black" pitchFamily="34" charset="0"/>
            </a:endParaRPr>
          </a:p>
        </p:txBody>
      </p:sp>
      <p:sp>
        <p:nvSpPr>
          <p:cNvPr id="11" name="TextBox 10">
            <a:hlinkClick r:id="rId7" action="ppaction://hlinksldjump"/>
          </p:cNvPr>
          <p:cNvSpPr txBox="1"/>
          <p:nvPr/>
        </p:nvSpPr>
        <p:spPr>
          <a:xfrm>
            <a:off x="3203848" y="479715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Архитектурные шедевры России</a:t>
            </a:r>
            <a:endParaRPr lang="ru-RU" dirty="0">
              <a:solidFill>
                <a:srgbClr val="C00000"/>
              </a:solidFill>
              <a:latin typeface="Arial Black" pitchFamily="34" charset="0"/>
            </a:endParaRPr>
          </a:p>
        </p:txBody>
      </p:sp>
      <p:sp>
        <p:nvSpPr>
          <p:cNvPr id="13" name="TextBox 12">
            <a:hlinkClick r:id="rId8" action="ppaction://hlinksldjump"/>
          </p:cNvPr>
          <p:cNvSpPr txBox="1"/>
          <p:nvPr/>
        </p:nvSpPr>
        <p:spPr>
          <a:xfrm>
            <a:off x="323528" y="3356992"/>
            <a:ext cx="271464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Русь, Россия, Родина</a:t>
            </a:r>
            <a:endParaRPr lang="ru-RU" dirty="0">
              <a:solidFill>
                <a:schemeClr val="bg1"/>
              </a:solidFill>
              <a:latin typeface="Arial Black" pitchFamily="34" charset="0"/>
            </a:endParaRPr>
          </a:p>
        </p:txBody>
      </p:sp>
      <p:sp>
        <p:nvSpPr>
          <p:cNvPr id="15" name="TextBox 14">
            <a:hlinkClick r:id="rId9" action="ppaction://hlinksldjump"/>
          </p:cNvPr>
          <p:cNvSpPr txBox="1"/>
          <p:nvPr/>
        </p:nvSpPr>
        <p:spPr>
          <a:xfrm>
            <a:off x="6156176" y="479715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Народные промыслы России</a:t>
            </a:r>
            <a:endParaRPr lang="ru-RU" dirty="0">
              <a:solidFill>
                <a:srgbClr val="C00000"/>
              </a:solidFill>
              <a:latin typeface="Arial Black" pitchFamily="34" charset="0"/>
            </a:endParaRPr>
          </a:p>
        </p:txBody>
      </p:sp>
      <p:sp>
        <p:nvSpPr>
          <p:cNvPr id="16" name="TextBox 15">
            <a:hlinkClick r:id="rId10" action="ppaction://hlinksldjump"/>
          </p:cNvPr>
          <p:cNvSpPr txBox="1"/>
          <p:nvPr/>
        </p:nvSpPr>
        <p:spPr>
          <a:xfrm>
            <a:off x="3203848" y="335699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Традиции народов России</a:t>
            </a:r>
            <a:endParaRPr lang="ru-RU" dirty="0">
              <a:solidFill>
                <a:srgbClr val="C00000"/>
              </a:solidFill>
              <a:latin typeface="Arial Black" pitchFamily="34" charset="0"/>
            </a:endParaRPr>
          </a:p>
        </p:txBody>
      </p:sp>
      <p:sp>
        <p:nvSpPr>
          <p:cNvPr id="17" name="TextBox 16">
            <a:hlinkClick r:id="rId11" action="ppaction://hlinksldjump"/>
          </p:cNvPr>
          <p:cNvSpPr txBox="1"/>
          <p:nvPr/>
        </p:nvSpPr>
        <p:spPr>
          <a:xfrm>
            <a:off x="6156176" y="3356992"/>
            <a:ext cx="2714644"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dirty="0" smtClean="0">
                <a:solidFill>
                  <a:srgbClr val="C00000"/>
                </a:solidFill>
                <a:latin typeface="Arial Black" pitchFamily="34" charset="0"/>
              </a:rPr>
              <a:t>Музыка русской души</a:t>
            </a:r>
            <a:endParaRPr lang="ru-RU" dirty="0">
              <a:solidFill>
                <a:srgbClr val="C00000"/>
              </a:solidFill>
              <a:latin typeface="Arial Black" pitchFamily="34" charset="0"/>
            </a:endParaRPr>
          </a:p>
        </p:txBody>
      </p:sp>
      <p:sp>
        <p:nvSpPr>
          <p:cNvPr id="20" name="TextBox 19">
            <a:hlinkClick r:id="rId12" action="ppaction://hlinksldjump"/>
          </p:cNvPr>
          <p:cNvSpPr txBox="1"/>
          <p:nvPr/>
        </p:nvSpPr>
        <p:spPr>
          <a:xfrm>
            <a:off x="3131840" y="5949280"/>
            <a:ext cx="271464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«Проверь себя»</a:t>
            </a:r>
            <a:endParaRPr lang="ru-RU" dirty="0">
              <a:solidFill>
                <a:schemeClr val="bg1"/>
              </a:solidFill>
              <a:latin typeface="Arial Black" pitchFamily="34" charset="0"/>
            </a:endParaRPr>
          </a:p>
        </p:txBody>
      </p:sp>
      <p:sp>
        <p:nvSpPr>
          <p:cNvPr id="4" name="TextBox 3"/>
          <p:cNvSpPr txBox="1"/>
          <p:nvPr/>
        </p:nvSpPr>
        <p:spPr>
          <a:xfrm>
            <a:off x="1475656" y="1124744"/>
            <a:ext cx="6336704" cy="1538883"/>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dirty="0" smtClean="0">
                <a:solidFill>
                  <a:srgbClr val="002060"/>
                </a:solidFill>
                <a:latin typeface="Arial Black" pitchFamily="34" charset="0"/>
              </a:rPr>
              <a:t>ЭЛЕКТРОННЫЙ ОБРАЗОВАТЕЛЬНЫЙ РЕСУРС</a:t>
            </a:r>
          </a:p>
          <a:p>
            <a:pPr algn="ctr"/>
            <a:endParaRPr lang="ru-RU" dirty="0" smtClean="0">
              <a:solidFill>
                <a:srgbClr val="C00000"/>
              </a:solidFill>
              <a:latin typeface="Arial Black" pitchFamily="34" charset="0"/>
            </a:endParaRPr>
          </a:p>
          <a:p>
            <a:pPr algn="ctr"/>
            <a:r>
              <a:rPr lang="ru-RU" sz="4000" dirty="0" smtClean="0">
                <a:solidFill>
                  <a:srgbClr val="C00000"/>
                </a:solidFill>
                <a:latin typeface="Arial Black" pitchFamily="34" charset="0"/>
              </a:rPr>
              <a:t>«Я познаю Россию»</a:t>
            </a:r>
          </a:p>
          <a:p>
            <a:endParaRPr lang="ru-RU" dirty="0">
              <a:solidFill>
                <a:srgbClr val="002060"/>
              </a:solidFill>
              <a:latin typeface="Arial Black" pitchFamily="34" charset="0"/>
            </a:endParaRPr>
          </a:p>
        </p:txBody>
      </p:sp>
      <p:sp>
        <p:nvSpPr>
          <p:cNvPr id="21" name="TextBox 20"/>
          <p:cNvSpPr txBox="1"/>
          <p:nvPr/>
        </p:nvSpPr>
        <p:spPr>
          <a:xfrm>
            <a:off x="5076056" y="188640"/>
            <a:ext cx="3923928" cy="830997"/>
          </a:xfrm>
          <a:prstGeom prst="rect">
            <a:avLst/>
          </a:prstGeom>
          <a:noFill/>
        </p:spPr>
        <p:txBody>
          <a:bodyPr wrap="square" rtlCol="0">
            <a:spAutoFit/>
          </a:bodyPr>
          <a:lstStyle/>
          <a:p>
            <a:pPr algn="r"/>
            <a:r>
              <a:rPr lang="ru-RU" sz="1200" dirty="0" smtClean="0">
                <a:solidFill>
                  <a:srgbClr val="002060"/>
                </a:solidFill>
                <a:latin typeface="Arial Black" pitchFamily="34" charset="0"/>
              </a:rPr>
              <a:t>Авторы: Устинова Юлия Геннадьевна,</a:t>
            </a:r>
          </a:p>
          <a:p>
            <a:pPr algn="r"/>
            <a:r>
              <a:rPr lang="ru-RU" sz="1200" dirty="0" smtClean="0">
                <a:solidFill>
                  <a:srgbClr val="002060"/>
                </a:solidFill>
                <a:latin typeface="Arial Black" pitchFamily="34" charset="0"/>
              </a:rPr>
              <a:t>Черкасских Оксана Тимофеевна,</a:t>
            </a:r>
          </a:p>
          <a:p>
            <a:pPr algn="r"/>
            <a:r>
              <a:rPr lang="ru-RU" sz="1200" dirty="0" smtClean="0">
                <a:solidFill>
                  <a:srgbClr val="002060"/>
                </a:solidFill>
                <a:latin typeface="Arial Black" pitchFamily="34" charset="0"/>
              </a:rPr>
              <a:t>Лобанова Наталья Валерьевна,</a:t>
            </a:r>
          </a:p>
          <a:p>
            <a:pPr algn="r"/>
            <a:r>
              <a:rPr lang="ru-RU" sz="1200" dirty="0" smtClean="0">
                <a:solidFill>
                  <a:srgbClr val="002060"/>
                </a:solidFill>
                <a:latin typeface="Arial Black" pitchFamily="34" charset="0"/>
              </a:rPr>
              <a:t>методисты МБУ ДО «ЦДО «Одаренность»</a:t>
            </a:r>
            <a:endParaRPr lang="ru-RU" sz="1200" dirty="0">
              <a:solidFill>
                <a:srgbClr val="002060"/>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yulia\Desktop\День России2020\Широкие просторы Россия\Слайд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Прямоугольник 5"/>
          <p:cNvSpPr/>
          <p:nvPr/>
        </p:nvSpPr>
        <p:spPr>
          <a:xfrm>
            <a:off x="1714480" y="1714488"/>
            <a:ext cx="6696962" cy="369332"/>
          </a:xfrm>
          <a:prstGeom prst="rect">
            <a:avLst/>
          </a:prstGeom>
        </p:spPr>
        <p:txBody>
          <a:bodyPr wrap="none">
            <a:spAutoFit/>
          </a:bodyPr>
          <a:lstStyle/>
          <a:p>
            <a:r>
              <a:rPr lang="ru-RU" b="1" dirty="0" smtClean="0">
                <a:solidFill>
                  <a:srgbClr val="C00000"/>
                </a:solidFill>
              </a:rPr>
              <a:t>7. Назовите народность, традиционно исповедующую буддизм</a:t>
            </a:r>
            <a:endParaRPr lang="ru-RU" dirty="0">
              <a:solidFill>
                <a:srgbClr val="C00000"/>
              </a:solidFill>
            </a:endParaRPr>
          </a:p>
        </p:txBody>
      </p:sp>
      <p:sp>
        <p:nvSpPr>
          <p:cNvPr id="7" name="TextBox 6"/>
          <p:cNvSpPr txBox="1"/>
          <p:nvPr/>
        </p:nvSpPr>
        <p:spPr>
          <a:xfrm>
            <a:off x="2857488" y="2357430"/>
            <a:ext cx="1277914" cy="1477328"/>
          </a:xfrm>
          <a:prstGeom prst="rect">
            <a:avLst/>
          </a:prstGeom>
          <a:noFill/>
        </p:spPr>
        <p:txBody>
          <a:bodyPr wrap="none" rtlCol="0">
            <a:spAutoFit/>
          </a:bodyPr>
          <a:lstStyle/>
          <a:p>
            <a:pPr marL="342900" indent="-342900">
              <a:buAutoNum type="arabicParenR"/>
            </a:pPr>
            <a:r>
              <a:rPr lang="ru-RU" dirty="0" smtClean="0"/>
              <a:t>Буряты</a:t>
            </a:r>
          </a:p>
          <a:p>
            <a:pPr marL="342900" indent="-342900">
              <a:buAutoNum type="arabicParenR"/>
            </a:pPr>
            <a:endParaRPr lang="ru-RU" dirty="0" smtClean="0"/>
          </a:p>
          <a:p>
            <a:pPr marL="342900" indent="-342900">
              <a:buAutoNum type="arabicParenR"/>
            </a:pPr>
            <a:r>
              <a:rPr lang="ru-RU" dirty="0" smtClean="0"/>
              <a:t>Чуваши</a:t>
            </a:r>
          </a:p>
          <a:p>
            <a:pPr marL="342900" indent="-342900">
              <a:buAutoNum type="arabicParenR"/>
            </a:pPr>
            <a:endParaRPr lang="ru-RU" dirty="0" smtClean="0"/>
          </a:p>
          <a:p>
            <a:pPr marL="342900" indent="-342900">
              <a:buAutoNum type="arabicParenR"/>
            </a:pPr>
            <a:r>
              <a:rPr lang="ru-RU" dirty="0" smtClean="0"/>
              <a:t>Евреи</a:t>
            </a:r>
            <a:endParaRPr lang="ru-RU" dirty="0"/>
          </a:p>
        </p:txBody>
      </p:sp>
      <p:pic>
        <p:nvPicPr>
          <p:cNvPr id="8" name="Picture 2" descr="Буряты.jpg"/>
          <p:cNvPicPr>
            <a:picLocks noChangeAspect="1" noChangeArrowheads="1"/>
          </p:cNvPicPr>
          <p:nvPr/>
        </p:nvPicPr>
        <p:blipFill>
          <a:blip r:embed="rId4" cstate="print"/>
          <a:srcRect l="8528" r="24470"/>
          <a:stretch>
            <a:fillRect/>
          </a:stretch>
        </p:blipFill>
        <p:spPr bwMode="auto">
          <a:xfrm>
            <a:off x="5143504" y="2285992"/>
            <a:ext cx="2714644" cy="2690482"/>
          </a:xfrm>
          <a:prstGeom prst="rect">
            <a:avLst/>
          </a:prstGeom>
          <a:noFill/>
          <a:ln w="57150">
            <a:solidFill>
              <a:schemeClr val="accent6">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 dur="500"/>
                                        <p:tgtEl>
                                          <p:spTgt spid="7">
                                            <p:txEl>
                                              <p:pRg st="2" end="2"/>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7">
                                            <p:txEl>
                                              <p:pRg st="2" end="2"/>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7">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7">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4" name="TextBox 3">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5" name="Прямоугольник 4"/>
          <p:cNvSpPr/>
          <p:nvPr/>
        </p:nvSpPr>
        <p:spPr>
          <a:xfrm>
            <a:off x="1071538" y="1643050"/>
            <a:ext cx="7143800" cy="1754326"/>
          </a:xfrm>
          <a:prstGeom prst="rect">
            <a:avLst/>
          </a:prstGeom>
        </p:spPr>
        <p:txBody>
          <a:bodyPr wrap="square">
            <a:spAutoFit/>
          </a:bodyPr>
          <a:lstStyle/>
          <a:p>
            <a:pPr algn="just"/>
            <a:r>
              <a:rPr lang="ru-RU" b="1" dirty="0" smtClean="0">
                <a:solidFill>
                  <a:srgbClr val="C00000"/>
                </a:solidFill>
              </a:rPr>
              <a:t>8. Этот праздник является одним из самых любимых у христиан. Он проходит в последнюю неделю перед Великим постом и означает прощание с зимой и встречу красавицы-весны. Символ праздника – блины. Празднование сопровождается песнями, плясками, гуляниями, заканчивается сжиганием чучела зимы и призывами весны.</a:t>
            </a:r>
          </a:p>
        </p:txBody>
      </p:sp>
      <p:sp>
        <p:nvSpPr>
          <p:cNvPr id="6" name="Прямоугольник 5"/>
          <p:cNvSpPr/>
          <p:nvPr/>
        </p:nvSpPr>
        <p:spPr>
          <a:xfrm>
            <a:off x="2285984" y="3571876"/>
            <a:ext cx="4572000" cy="1477328"/>
          </a:xfrm>
          <a:prstGeom prst="rect">
            <a:avLst/>
          </a:prstGeom>
        </p:spPr>
        <p:txBody>
          <a:bodyPr>
            <a:spAutoFit/>
          </a:bodyPr>
          <a:lstStyle/>
          <a:p>
            <a:pPr marL="342900" indent="-342900">
              <a:spcBef>
                <a:spcPts val="0"/>
              </a:spcBef>
              <a:buAutoNum type="arabicParenR"/>
            </a:pPr>
            <a:r>
              <a:rPr lang="ru-RU" dirty="0" smtClean="0">
                <a:latin typeface="Roboto Slab"/>
              </a:rPr>
              <a:t> </a:t>
            </a:r>
            <a:r>
              <a:rPr lang="ru-RU" dirty="0" smtClean="0"/>
              <a:t>Масленица</a:t>
            </a:r>
          </a:p>
          <a:p>
            <a:pPr marL="342900" indent="-342900">
              <a:spcBef>
                <a:spcPts val="0"/>
              </a:spcBef>
              <a:buAutoNum type="arabicParenR"/>
            </a:pPr>
            <a:endParaRPr lang="ru-RU" dirty="0" smtClean="0"/>
          </a:p>
          <a:p>
            <a:pPr marL="342900" indent="-342900">
              <a:spcBef>
                <a:spcPts val="0"/>
              </a:spcBef>
              <a:buAutoNum type="arabicParenR"/>
            </a:pPr>
            <a:r>
              <a:rPr lang="ru-RU" dirty="0" smtClean="0"/>
              <a:t>Луд</a:t>
            </a:r>
          </a:p>
          <a:p>
            <a:pPr marL="342900" indent="-342900">
              <a:spcBef>
                <a:spcPts val="0"/>
              </a:spcBef>
              <a:buAutoNum type="arabicParenR"/>
            </a:pPr>
            <a:endParaRPr lang="ru-RU" dirty="0" smtClean="0"/>
          </a:p>
          <a:p>
            <a:pPr marL="342900" indent="-342900">
              <a:spcBef>
                <a:spcPts val="0"/>
              </a:spcBef>
              <a:buAutoNum type="arabicParenR"/>
            </a:pPr>
            <a:r>
              <a:rPr lang="ru-RU" dirty="0" smtClean="0"/>
              <a:t>Святки</a:t>
            </a:r>
          </a:p>
        </p:txBody>
      </p:sp>
      <p:pic>
        <p:nvPicPr>
          <p:cNvPr id="7" name="Рисунок 6" descr="Обычаи празднования Масленицы"/>
          <p:cNvPicPr/>
          <p:nvPr/>
        </p:nvPicPr>
        <p:blipFill>
          <a:blip r:embed="rId4" cstate="print"/>
          <a:srcRect/>
          <a:stretch>
            <a:fillRect/>
          </a:stretch>
        </p:blipFill>
        <p:spPr bwMode="auto">
          <a:xfrm>
            <a:off x="4857752" y="3214686"/>
            <a:ext cx="3240360" cy="2088232"/>
          </a:xfrm>
          <a:prstGeom prst="rect">
            <a:avLst/>
          </a:prstGeom>
          <a:noFill/>
          <a:ln w="57150">
            <a:solidFill>
              <a:schemeClr val="accent6">
                <a:lumMod val="7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2" end="2"/>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2" end="2"/>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3"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3" cstate="print"/>
          <a:srcRect/>
          <a:stretch>
            <a:fillRect/>
          </a:stretch>
        </p:blipFill>
        <p:spPr bwMode="auto">
          <a:xfrm rot="10800000">
            <a:off x="0" y="5286387"/>
            <a:ext cx="9144000" cy="1571610"/>
          </a:xfrm>
          <a:prstGeom prst="rect">
            <a:avLst/>
          </a:prstGeom>
          <a:noFill/>
        </p:spPr>
      </p:pic>
      <p:sp>
        <p:nvSpPr>
          <p:cNvPr id="4" name="Прямоугольник 3"/>
          <p:cNvSpPr/>
          <p:nvPr/>
        </p:nvSpPr>
        <p:spPr>
          <a:xfrm>
            <a:off x="500034" y="1714488"/>
            <a:ext cx="8286808" cy="2585323"/>
          </a:xfrm>
          <a:prstGeom prst="rect">
            <a:avLst/>
          </a:prstGeom>
        </p:spPr>
        <p:txBody>
          <a:bodyPr wrap="square">
            <a:spAutoFit/>
          </a:bodyPr>
          <a:lstStyle/>
          <a:p>
            <a:pPr algn="just" defTabSz="0">
              <a:spcBef>
                <a:spcPts val="0"/>
              </a:spcBef>
            </a:pPr>
            <a:r>
              <a:rPr lang="ru-RU" b="1" dirty="0" smtClean="0">
                <a:solidFill>
                  <a:srgbClr val="C00000"/>
                </a:solidFill>
              </a:rPr>
              <a:t>9. Это один из самых значимых религиозных праздников для каждого мусульманина. раздают милостыню бедным напрямую или через исламские благотворительные организации. Вечером хозяйки готовят традиционные блюда восточной кухни. Дети разносят их родственникам, происходит взаимный обмен угощениями. В день праздника считается во благо встать рано утром, совершить омовение, одеться опрятно и нарядно, воспользоваться благовониями, быть приветливым со всеми. В этот день мусульмане приветствуют друг друга словами: «Да ниспошлет Аллах милость Свою и вам, и нам!»</a:t>
            </a:r>
          </a:p>
        </p:txBody>
      </p:sp>
      <p:sp>
        <p:nvSpPr>
          <p:cNvPr id="5" name="TextBox 4">
            <a:hlinkClick r:id="rId4"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Прямоугольник 5"/>
          <p:cNvSpPr/>
          <p:nvPr/>
        </p:nvSpPr>
        <p:spPr>
          <a:xfrm>
            <a:off x="1714480" y="4286256"/>
            <a:ext cx="2286016" cy="1477328"/>
          </a:xfrm>
          <a:prstGeom prst="rect">
            <a:avLst/>
          </a:prstGeom>
        </p:spPr>
        <p:txBody>
          <a:bodyPr wrap="square">
            <a:spAutoFit/>
          </a:bodyPr>
          <a:lstStyle/>
          <a:p>
            <a:pPr marL="342900" indent="-342900" algn="just" defTabSz="0">
              <a:spcBef>
                <a:spcPts val="0"/>
              </a:spcBef>
              <a:buAutoNum type="arabicParenR"/>
            </a:pPr>
            <a:r>
              <a:rPr lang="ru-RU" dirty="0" smtClean="0">
                <a:latin typeface="Roboto Slab"/>
              </a:rPr>
              <a:t>Ураза-байрам</a:t>
            </a:r>
          </a:p>
          <a:p>
            <a:pPr marL="342900" indent="-342900" algn="just" defTabSz="0">
              <a:spcBef>
                <a:spcPts val="0"/>
              </a:spcBef>
              <a:buAutoNum type="arabicParenR"/>
            </a:pPr>
            <a:endParaRPr lang="ru-RU" u="sng" dirty="0" smtClean="0">
              <a:latin typeface="Roboto Slab"/>
            </a:endParaRPr>
          </a:p>
          <a:p>
            <a:pPr marL="342900" indent="-342900" algn="just" defTabSz="0">
              <a:spcBef>
                <a:spcPts val="0"/>
              </a:spcBef>
              <a:buAutoNum type="arabicParenR"/>
            </a:pPr>
            <a:r>
              <a:rPr lang="ru-RU" dirty="0" smtClean="0">
                <a:latin typeface="Roboto Slab"/>
              </a:rPr>
              <a:t>Сабантуй</a:t>
            </a:r>
          </a:p>
          <a:p>
            <a:pPr marL="342900" indent="-342900" algn="just" defTabSz="0">
              <a:spcBef>
                <a:spcPts val="0"/>
              </a:spcBef>
            </a:pPr>
            <a:endParaRPr lang="ru-RU" dirty="0" smtClean="0">
              <a:latin typeface="Roboto Slab"/>
            </a:endParaRPr>
          </a:p>
          <a:p>
            <a:pPr marL="342900" indent="-342900" algn="just" defTabSz="0">
              <a:spcBef>
                <a:spcPts val="0"/>
              </a:spcBef>
            </a:pPr>
            <a:r>
              <a:rPr lang="ru-RU" dirty="0" smtClean="0">
                <a:latin typeface="Roboto Slab"/>
              </a:rPr>
              <a:t>3)   </a:t>
            </a:r>
            <a:r>
              <a:rPr lang="ru-RU" dirty="0" err="1" smtClean="0">
                <a:latin typeface="Roboto Slab"/>
              </a:rPr>
              <a:t>Ысыах</a:t>
            </a:r>
            <a:endParaRPr lang="ru-RU" dirty="0" smtClean="0">
              <a:latin typeface="Roboto Slab"/>
            </a:endParaRPr>
          </a:p>
        </p:txBody>
      </p:sp>
      <p:pic>
        <p:nvPicPr>
          <p:cNvPr id="7" name="Рисунок 6" descr="https://avatars.mds.yandex.net/get-zen_doc/1596193/pub_5e314743098ea638b78a6ef1_5e314a119579c13deffb1f4a/scale_1200"/>
          <p:cNvPicPr/>
          <p:nvPr/>
        </p:nvPicPr>
        <p:blipFill>
          <a:blip r:embed="rId5" cstate="print"/>
          <a:srcRect/>
          <a:stretch>
            <a:fillRect/>
          </a:stretch>
        </p:blipFill>
        <p:spPr bwMode="auto">
          <a:xfrm>
            <a:off x="3357554" y="4714884"/>
            <a:ext cx="2928958" cy="1714512"/>
          </a:xfrm>
          <a:prstGeom prst="rect">
            <a:avLst/>
          </a:prstGeom>
          <a:ln>
            <a:noFill/>
          </a:ln>
          <a:effectLst>
            <a:softEdge rad="112500"/>
          </a:effectLst>
        </p:spPr>
      </p:pic>
      <p:pic>
        <p:nvPicPr>
          <p:cNvPr id="8" name="Рисунок 7" descr="https://omsk-kprf.ru/sites/default/files/images/newsimages/2591/%D0%BA%D0%B0%D0%B9%D1%80%D0%B0%D0%BD-%D0%B1%D0%B0%D0%B9%D1%80%D0%B0%D0%BC.jpg"/>
          <p:cNvPicPr/>
          <p:nvPr/>
        </p:nvPicPr>
        <p:blipFill>
          <a:blip r:embed="rId6" cstate="print"/>
          <a:srcRect/>
          <a:stretch>
            <a:fillRect/>
          </a:stretch>
        </p:blipFill>
        <p:spPr bwMode="auto">
          <a:xfrm>
            <a:off x="6357950" y="4000504"/>
            <a:ext cx="2571768" cy="171451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2" end="2"/>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2" end="2"/>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4" name="Прямоугольник 3"/>
          <p:cNvSpPr/>
          <p:nvPr/>
        </p:nvSpPr>
        <p:spPr>
          <a:xfrm>
            <a:off x="500034" y="1714488"/>
            <a:ext cx="8286808" cy="2308324"/>
          </a:xfrm>
          <a:prstGeom prst="rect">
            <a:avLst/>
          </a:prstGeom>
        </p:spPr>
        <p:txBody>
          <a:bodyPr wrap="square">
            <a:spAutoFit/>
          </a:bodyPr>
          <a:lstStyle/>
          <a:p>
            <a:pPr algn="just" defTabSz="0">
              <a:spcBef>
                <a:spcPts val="0"/>
              </a:spcBef>
            </a:pPr>
            <a:r>
              <a:rPr lang="ru-RU" b="1" dirty="0" smtClean="0">
                <a:solidFill>
                  <a:srgbClr val="C00000"/>
                </a:solidFill>
              </a:rPr>
              <a:t>10. Этот праздник отмечается 14 октября. На Руси этот день приходился на время окончание полевых работ и наступления первых холодов. В этот день крестьяне утепляли свои жилища и завершали подготовку к зиме. Это также была пора свадеб.  Чтобы детки в семье не болели, были крепкими и не подверженными недоброму взгляду, в этот день обливали их водой через большое решето на пороге дома. Полагалось испечь специальный хлеб, украшенный различными аппликациями. Нужно было накормить им своих близких, друзей и соседей, а остатки и крошки сохранить до Великого поста. </a:t>
            </a:r>
          </a:p>
        </p:txBody>
      </p:sp>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Прямоугольник 5"/>
          <p:cNvSpPr/>
          <p:nvPr/>
        </p:nvSpPr>
        <p:spPr>
          <a:xfrm>
            <a:off x="642910" y="4143380"/>
            <a:ext cx="4572000" cy="1477328"/>
          </a:xfrm>
          <a:prstGeom prst="rect">
            <a:avLst/>
          </a:prstGeom>
        </p:spPr>
        <p:txBody>
          <a:bodyPr>
            <a:spAutoFit/>
          </a:bodyPr>
          <a:lstStyle/>
          <a:p>
            <a:pPr marL="342900" indent="-342900" algn="just" defTabSz="0">
              <a:spcBef>
                <a:spcPts val="0"/>
              </a:spcBef>
              <a:buAutoNum type="arabicParenR"/>
            </a:pPr>
            <a:r>
              <a:rPr lang="ru-RU" dirty="0" smtClean="0">
                <a:latin typeface="Roboto Slab"/>
              </a:rPr>
              <a:t>Ильин день</a:t>
            </a:r>
          </a:p>
          <a:p>
            <a:pPr marL="342900" indent="-342900" algn="just" defTabSz="0">
              <a:spcBef>
                <a:spcPts val="0"/>
              </a:spcBef>
              <a:buAutoNum type="arabicParenR"/>
            </a:pPr>
            <a:endParaRPr lang="ru-RU" dirty="0" smtClean="0">
              <a:latin typeface="Roboto Slab"/>
            </a:endParaRPr>
          </a:p>
          <a:p>
            <a:pPr marL="342900" indent="-342900" algn="just" defTabSz="0">
              <a:spcBef>
                <a:spcPts val="0"/>
              </a:spcBef>
            </a:pPr>
            <a:r>
              <a:rPr lang="ru-RU" dirty="0" smtClean="0">
                <a:latin typeface="Roboto Slab"/>
              </a:rPr>
              <a:t>2) Покров</a:t>
            </a:r>
          </a:p>
          <a:p>
            <a:pPr marL="342900" indent="-342900" algn="just" defTabSz="0">
              <a:spcBef>
                <a:spcPts val="0"/>
              </a:spcBef>
            </a:pPr>
            <a:endParaRPr lang="ru-RU" dirty="0" smtClean="0">
              <a:latin typeface="Roboto Slab"/>
            </a:endParaRPr>
          </a:p>
          <a:p>
            <a:pPr marL="342900" indent="-342900" algn="just" defTabSz="0">
              <a:spcBef>
                <a:spcPts val="0"/>
              </a:spcBef>
            </a:pPr>
            <a:r>
              <a:rPr lang="ru-RU" dirty="0" smtClean="0">
                <a:latin typeface="Roboto Slab"/>
              </a:rPr>
              <a:t>3) Праздник топора</a:t>
            </a:r>
          </a:p>
        </p:txBody>
      </p:sp>
      <p:pic>
        <p:nvPicPr>
          <p:cNvPr id="7" name="Рисунок 6" descr="https://www.korely.ru/upload/iblock/df9/df94e50171d2b8c3e5ff60421cd2c371.jpg"/>
          <p:cNvPicPr/>
          <p:nvPr/>
        </p:nvPicPr>
        <p:blipFill>
          <a:blip r:embed="rId4" cstate="print"/>
          <a:srcRect/>
          <a:stretch>
            <a:fillRect/>
          </a:stretch>
        </p:blipFill>
        <p:spPr bwMode="auto">
          <a:xfrm>
            <a:off x="5857884" y="4572008"/>
            <a:ext cx="2928958" cy="1908646"/>
          </a:xfrm>
          <a:prstGeom prst="rect">
            <a:avLst/>
          </a:prstGeom>
          <a:ln>
            <a:noFill/>
          </a:ln>
          <a:effectLst>
            <a:softEdge rad="112500"/>
          </a:effectLst>
        </p:spPr>
      </p:pic>
      <p:pic>
        <p:nvPicPr>
          <p:cNvPr id="8" name="Рисунок 7" descr="https://dacha.help/wp-content/uploads/2019/06/post_5d01d55c34398.jpg"/>
          <p:cNvPicPr/>
          <p:nvPr/>
        </p:nvPicPr>
        <p:blipFill>
          <a:blip r:embed="rId5" cstate="print"/>
          <a:srcRect/>
          <a:stretch>
            <a:fillRect/>
          </a:stretch>
        </p:blipFill>
        <p:spPr bwMode="auto">
          <a:xfrm>
            <a:off x="2928926" y="4143380"/>
            <a:ext cx="2786082" cy="171451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4" name="Прямоугольник 3"/>
          <p:cNvSpPr/>
          <p:nvPr/>
        </p:nvSpPr>
        <p:spPr>
          <a:xfrm>
            <a:off x="1285852" y="1714488"/>
            <a:ext cx="6643734" cy="923330"/>
          </a:xfrm>
          <a:prstGeom prst="rect">
            <a:avLst/>
          </a:prstGeom>
        </p:spPr>
        <p:txBody>
          <a:bodyPr wrap="square">
            <a:spAutoFit/>
          </a:bodyPr>
          <a:lstStyle/>
          <a:p>
            <a:pPr algn="just"/>
            <a:r>
              <a:rPr lang="ru-RU" b="1" dirty="0" smtClean="0">
                <a:solidFill>
                  <a:srgbClr val="C00000"/>
                </a:solidFill>
              </a:rPr>
              <a:t>11. Как называется туристический маршрут, проходящий по древним городам Северо-Восточной Руси, в которых сохранились уникальные памятники истории и культуры России</a:t>
            </a:r>
            <a:endParaRPr lang="ru-RU" dirty="0">
              <a:solidFill>
                <a:srgbClr val="C00000"/>
              </a:solidFill>
            </a:endParaRPr>
          </a:p>
        </p:txBody>
      </p:sp>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Прямоугольник 5"/>
          <p:cNvSpPr/>
          <p:nvPr/>
        </p:nvSpPr>
        <p:spPr>
          <a:xfrm>
            <a:off x="1500166" y="2857496"/>
            <a:ext cx="4572000" cy="1477328"/>
          </a:xfrm>
          <a:prstGeom prst="rect">
            <a:avLst/>
          </a:prstGeom>
        </p:spPr>
        <p:txBody>
          <a:bodyPr>
            <a:spAutoFit/>
          </a:bodyPr>
          <a:lstStyle/>
          <a:p>
            <a:pPr marL="342900" indent="-342900">
              <a:buAutoNum type="arabicParenR"/>
            </a:pPr>
            <a:r>
              <a:rPr lang="ru-RU" dirty="0" smtClean="0"/>
              <a:t>Золотые бусы</a:t>
            </a:r>
          </a:p>
          <a:p>
            <a:pPr marL="342900" indent="-342900">
              <a:buAutoNum type="arabicParenR"/>
            </a:pPr>
            <a:endParaRPr lang="ru-RU" dirty="0" smtClean="0"/>
          </a:p>
          <a:p>
            <a:pPr marL="342900" indent="-342900">
              <a:buAutoNum type="arabicParenR"/>
            </a:pPr>
            <a:r>
              <a:rPr lang="ru-RU" dirty="0" smtClean="0"/>
              <a:t>Золотое кольцо</a:t>
            </a:r>
          </a:p>
          <a:p>
            <a:pPr marL="342900" indent="-342900">
              <a:buAutoNum type="arabicParenR"/>
            </a:pPr>
            <a:endParaRPr lang="ru-RU" dirty="0" smtClean="0"/>
          </a:p>
          <a:p>
            <a:pPr marL="342900" indent="-342900">
              <a:buAutoNum type="arabicParenR"/>
            </a:pPr>
            <a:r>
              <a:rPr lang="ru-RU" dirty="0" smtClean="0"/>
              <a:t>Золотой путь</a:t>
            </a:r>
            <a:endParaRPr lang="ru-RU" dirty="0"/>
          </a:p>
        </p:txBody>
      </p:sp>
      <p:pic>
        <p:nvPicPr>
          <p:cNvPr id="128002" name="Picture 2"/>
          <p:cNvPicPr>
            <a:picLocks noChangeAspect="1" noChangeArrowheads="1"/>
          </p:cNvPicPr>
          <p:nvPr/>
        </p:nvPicPr>
        <p:blipFill>
          <a:blip r:embed="rId4" cstate="print"/>
          <a:srcRect/>
          <a:stretch>
            <a:fillRect/>
          </a:stretch>
        </p:blipFill>
        <p:spPr bwMode="auto">
          <a:xfrm>
            <a:off x="3643306" y="2643182"/>
            <a:ext cx="3214710" cy="321011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28002"/>
                                        </p:tgtEl>
                                        <p:attrNameLst>
                                          <p:attrName>style.visibility</p:attrName>
                                        </p:attrNameLst>
                                      </p:cBhvr>
                                      <p:to>
                                        <p:strVal val="visible"/>
                                      </p:to>
                                    </p:set>
                                    <p:anim calcmode="lin" valueType="num">
                                      <p:cBhvr additive="base">
                                        <p:cTn id="15" dur="500" fill="hold"/>
                                        <p:tgtEl>
                                          <p:spTgt spid="128002"/>
                                        </p:tgtEl>
                                        <p:attrNameLst>
                                          <p:attrName>ppt_x</p:attrName>
                                        </p:attrNameLst>
                                      </p:cBhvr>
                                      <p:tavLst>
                                        <p:tav tm="0">
                                          <p:val>
                                            <p:strVal val="#ppt_x"/>
                                          </p:val>
                                        </p:tav>
                                        <p:tav tm="100000">
                                          <p:val>
                                            <p:strVal val="#ppt_x"/>
                                          </p:val>
                                        </p:tav>
                                      </p:tavLst>
                                    </p:anim>
                                    <p:anim calcmode="lin" valueType="num">
                                      <p:cBhvr additive="base">
                                        <p:cTn id="16" dur="500" fill="hold"/>
                                        <p:tgtEl>
                                          <p:spTgt spid="1280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4" name="Прямоугольник 3"/>
          <p:cNvSpPr/>
          <p:nvPr/>
        </p:nvSpPr>
        <p:spPr>
          <a:xfrm>
            <a:off x="1285852" y="1714488"/>
            <a:ext cx="6643734" cy="646331"/>
          </a:xfrm>
          <a:prstGeom prst="rect">
            <a:avLst/>
          </a:prstGeom>
        </p:spPr>
        <p:txBody>
          <a:bodyPr wrap="square">
            <a:spAutoFit/>
          </a:bodyPr>
          <a:lstStyle/>
          <a:p>
            <a:pPr algn="just"/>
            <a:r>
              <a:rPr lang="ru-RU" b="1" dirty="0" smtClean="0">
                <a:solidFill>
                  <a:srgbClr val="C00000"/>
                </a:solidFill>
              </a:rPr>
              <a:t>12. Какой из перечисленных городов не входит в туристический маршрут «Золотое кольцо России»?</a:t>
            </a:r>
            <a:endParaRPr lang="ru-RU" dirty="0">
              <a:solidFill>
                <a:srgbClr val="C00000"/>
              </a:solidFill>
            </a:endParaRPr>
          </a:p>
        </p:txBody>
      </p:sp>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8" name="Прямоугольник 7"/>
          <p:cNvSpPr/>
          <p:nvPr/>
        </p:nvSpPr>
        <p:spPr>
          <a:xfrm>
            <a:off x="2286000" y="2828836"/>
            <a:ext cx="4572000" cy="2585323"/>
          </a:xfrm>
          <a:prstGeom prst="rect">
            <a:avLst/>
          </a:prstGeom>
        </p:spPr>
        <p:txBody>
          <a:bodyPr>
            <a:spAutoFit/>
          </a:bodyPr>
          <a:lstStyle/>
          <a:p>
            <a:pPr marL="342900" indent="-342900">
              <a:buAutoNum type="arabicParenR"/>
            </a:pPr>
            <a:r>
              <a:rPr lang="ru-RU" b="1" dirty="0" smtClean="0"/>
              <a:t>Сергиев Посад </a:t>
            </a:r>
          </a:p>
          <a:p>
            <a:pPr marL="342900" indent="-342900">
              <a:buAutoNum type="arabicParenR"/>
            </a:pPr>
            <a:r>
              <a:rPr lang="ru-RU" b="1" dirty="0" smtClean="0"/>
              <a:t>Переславль-Залесский </a:t>
            </a:r>
          </a:p>
          <a:p>
            <a:pPr marL="342900" indent="-342900">
              <a:buAutoNum type="arabicParenR"/>
            </a:pPr>
            <a:r>
              <a:rPr lang="ru-RU" b="1" dirty="0" smtClean="0"/>
              <a:t>Ростов Великий </a:t>
            </a:r>
          </a:p>
          <a:p>
            <a:pPr marL="342900" indent="-342900">
              <a:buAutoNum type="arabicParenR"/>
            </a:pPr>
            <a:r>
              <a:rPr lang="ru-RU" b="1" dirty="0" smtClean="0"/>
              <a:t>Муром</a:t>
            </a:r>
          </a:p>
          <a:p>
            <a:pPr marL="342900" indent="-342900">
              <a:buAutoNum type="arabicParenR"/>
            </a:pPr>
            <a:r>
              <a:rPr lang="ru-RU" b="1" dirty="0" smtClean="0"/>
              <a:t>Ярославль </a:t>
            </a:r>
          </a:p>
          <a:p>
            <a:pPr marL="342900" indent="-342900">
              <a:buAutoNum type="arabicParenR"/>
            </a:pPr>
            <a:r>
              <a:rPr lang="ru-RU" b="1" dirty="0" smtClean="0"/>
              <a:t>Кострома</a:t>
            </a:r>
          </a:p>
          <a:p>
            <a:pPr marL="342900" indent="-342900">
              <a:buAutoNum type="arabicParenR"/>
            </a:pPr>
            <a:r>
              <a:rPr lang="ru-RU" b="1" dirty="0" smtClean="0"/>
              <a:t>Иваново</a:t>
            </a:r>
          </a:p>
          <a:p>
            <a:pPr marL="342900" indent="-342900">
              <a:buAutoNum type="arabicParenR"/>
            </a:pPr>
            <a:r>
              <a:rPr lang="ru-RU" b="1" dirty="0" smtClean="0"/>
              <a:t>Суздаль </a:t>
            </a:r>
          </a:p>
          <a:p>
            <a:pPr marL="342900" indent="-342900">
              <a:buAutoNum type="arabicParenR"/>
            </a:pPr>
            <a:r>
              <a:rPr lang="ru-RU" b="1" dirty="0" smtClean="0"/>
              <a:t>Владимир</a:t>
            </a:r>
            <a:endParaRPr lang="ru-RU" dirty="0"/>
          </a:p>
        </p:txBody>
      </p:sp>
      <p:pic>
        <p:nvPicPr>
          <p:cNvPr id="9" name="Picture 4" descr="https://ds04.infourok.ru/uploads/ex/1279/000f4130-78bc3eea/img3.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57752" y="2500306"/>
            <a:ext cx="3929089" cy="34290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7" dur="500"/>
                                        <p:tgtEl>
                                          <p:spTgt spid="8">
                                            <p:txEl>
                                              <p:pRg st="4" end="4"/>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8">
                                            <p:txEl>
                                              <p:pRg st="4" end="4"/>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1" dur="500"/>
                                        <p:tgtEl>
                                          <p:spTgt spid="8">
                                            <p:txEl>
                                              <p:pRg st="5" end="5"/>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8">
                                            <p:txEl>
                                              <p:pRg st="5" end="5"/>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5" dur="500"/>
                                        <p:tgtEl>
                                          <p:spTgt spid="8">
                                            <p:txEl>
                                              <p:pRg st="6" end="6"/>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8">
                                            <p:txEl>
                                              <p:pRg st="6" end="6"/>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9" dur="500"/>
                                        <p:tgtEl>
                                          <p:spTgt spid="8">
                                            <p:txEl>
                                              <p:pRg st="7" end="7"/>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8">
                                            <p:txEl>
                                              <p:pRg st="7" end="7"/>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3" dur="500"/>
                                        <p:tgtEl>
                                          <p:spTgt spid="8">
                                            <p:txEl>
                                              <p:pRg st="8" end="8"/>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8">
                                            <p:txEl>
                                              <p:pRg st="8" end="8"/>
                                            </p:txEl>
                                          </p:spTgt>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7" dur="500"/>
                                        <p:tgtEl>
                                          <p:spTgt spid="8">
                                            <p:txEl>
                                              <p:pRg st="0" end="0"/>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8">
                                            <p:txEl>
                                              <p:pRg st="0" end="0"/>
                                            </p:txEl>
                                          </p:spTgt>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1" dur="500"/>
                                        <p:tgtEl>
                                          <p:spTgt spid="8">
                                            <p:txEl>
                                              <p:pRg st="1" end="1"/>
                                            </p:txEl>
                                          </p:spTgt>
                                        </p:tgtEl>
                                        <p:attrNameLst>
                                          <p:attrName>ppt_y</p:attrName>
                                        </p:attrNameLst>
                                      </p:cBhvr>
                                      <p:tavLst>
                                        <p:tav tm="0">
                                          <p:val>
                                            <p:strVal val="ppt_y"/>
                                          </p:val>
                                        </p:tav>
                                        <p:tav tm="100000">
                                          <p:val>
                                            <p:strVal val="1+ppt_h/2"/>
                                          </p:val>
                                        </p:tav>
                                      </p:tavLst>
                                    </p:anim>
                                    <p:set>
                                      <p:cBhvr>
                                        <p:cTn id="32" dur="1" fill="hold">
                                          <p:stCondLst>
                                            <p:cond delay="499"/>
                                          </p:stCondLst>
                                        </p:cTn>
                                        <p:tgtEl>
                                          <p:spTgt spid="8">
                                            <p:txEl>
                                              <p:pRg st="1" end="1"/>
                                            </p:txEl>
                                          </p:spTgt>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5" dur="500"/>
                                        <p:tgtEl>
                                          <p:spTgt spid="8">
                                            <p:txEl>
                                              <p:pRg st="2" end="2"/>
                                            </p:txEl>
                                          </p:spTgt>
                                        </p:tgtEl>
                                        <p:attrNameLst>
                                          <p:attrName>ppt_y</p:attrName>
                                        </p:attrNameLst>
                                      </p:cBhvr>
                                      <p:tavLst>
                                        <p:tav tm="0">
                                          <p:val>
                                            <p:strVal val="ppt_y"/>
                                          </p:val>
                                        </p:tav>
                                        <p:tav tm="100000">
                                          <p:val>
                                            <p:strVal val="1+ppt_h/2"/>
                                          </p:val>
                                        </p:tav>
                                      </p:tavLst>
                                    </p:anim>
                                    <p:set>
                                      <p:cBhvr>
                                        <p:cTn id="36" dur="1" fill="hold">
                                          <p:stCondLst>
                                            <p:cond delay="499"/>
                                          </p:stCondLst>
                                        </p:cTn>
                                        <p:tgtEl>
                                          <p:spTgt spid="8">
                                            <p:txEl>
                                              <p:pRg st="2" end="2"/>
                                            </p:txEl>
                                          </p:spTgt>
                                        </p:tgtEl>
                                        <p:attrNameLst>
                                          <p:attrName>style.visibility</p:attrName>
                                        </p:attrNameLst>
                                      </p:cBhvr>
                                      <p:to>
                                        <p:strVal val="hidden"/>
                                      </p:to>
                                    </p:set>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1714488"/>
            <a:ext cx="7858180" cy="1754326"/>
          </a:xfrm>
          <a:prstGeom prst="rect">
            <a:avLst/>
          </a:prstGeom>
        </p:spPr>
        <p:txBody>
          <a:bodyPr wrap="square">
            <a:spAutoFit/>
          </a:bodyPr>
          <a:lstStyle/>
          <a:p>
            <a:pPr algn="just"/>
            <a:r>
              <a:rPr lang="ru-RU" b="1" dirty="0" smtClean="0">
                <a:solidFill>
                  <a:srgbClr val="C00000"/>
                </a:solidFill>
              </a:rPr>
              <a:t>13. По переходам этого архитектурного сооружения убегали от погони главные герои фильма «Иван Васильевич меняет профессию».</a:t>
            </a:r>
          </a:p>
          <a:p>
            <a:pPr algn="just"/>
            <a:r>
              <a:rPr lang="ru-RU" b="1" dirty="0" smtClean="0">
                <a:solidFill>
                  <a:srgbClr val="C00000"/>
                </a:solidFill>
              </a:rPr>
              <a:t>В его ансамбле находится Успенский собор — один из красивейших храмов России. Его архитектурный стиль во многом напоминает Успенский собор Московского Кремля. Согласно легендам, настоятелем этого собора был отец богатыря Алеши Поповича. </a:t>
            </a:r>
          </a:p>
        </p:txBody>
      </p:sp>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4" name="TextBox 3">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5"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6" name="TextBox 5"/>
          <p:cNvSpPr txBox="1"/>
          <p:nvPr/>
        </p:nvSpPr>
        <p:spPr>
          <a:xfrm>
            <a:off x="1357290" y="3929066"/>
            <a:ext cx="2818207" cy="1477328"/>
          </a:xfrm>
          <a:prstGeom prst="rect">
            <a:avLst/>
          </a:prstGeom>
          <a:noFill/>
        </p:spPr>
        <p:txBody>
          <a:bodyPr wrap="none" rtlCol="0">
            <a:spAutoFit/>
          </a:bodyPr>
          <a:lstStyle/>
          <a:p>
            <a:pPr marL="342900" indent="-342900">
              <a:buAutoNum type="arabicParenR"/>
            </a:pPr>
            <a:r>
              <a:rPr lang="ru-RU" dirty="0" smtClean="0"/>
              <a:t>Троице-Сергиева лавра</a:t>
            </a:r>
          </a:p>
          <a:p>
            <a:pPr marL="342900" indent="-342900">
              <a:buAutoNum type="arabicParenR"/>
            </a:pPr>
            <a:endParaRPr lang="ru-RU" dirty="0" smtClean="0"/>
          </a:p>
          <a:p>
            <a:pPr marL="342900" indent="-342900">
              <a:buAutoNum type="arabicParenR"/>
            </a:pPr>
            <a:r>
              <a:rPr lang="ru-RU" dirty="0" smtClean="0"/>
              <a:t>Ростовский Кремль</a:t>
            </a:r>
          </a:p>
          <a:p>
            <a:pPr marL="342900" indent="-342900">
              <a:buAutoNum type="arabicParenR"/>
            </a:pPr>
            <a:endParaRPr lang="ru-RU" dirty="0" smtClean="0"/>
          </a:p>
          <a:p>
            <a:pPr marL="342900" indent="-342900">
              <a:buAutoNum type="arabicParenR"/>
            </a:pPr>
            <a:r>
              <a:rPr lang="ru-RU" dirty="0" smtClean="0"/>
              <a:t>Суздальский Кремль</a:t>
            </a:r>
            <a:endParaRPr lang="ru-RU" dirty="0"/>
          </a:p>
        </p:txBody>
      </p:sp>
      <p:pic>
        <p:nvPicPr>
          <p:cNvPr id="7" name="Picture 2" descr="https://b1.culture.ru/c/639218/%D0%A0%D0%BE%D1%81%D1%82%D0%BE%D0%B2%20%D0%92%D0%B5%D0%BB%D0%B8%D0%BA%D0%B8%D0%B9.png"/>
          <p:cNvPicPr>
            <a:picLocks noChangeAspect="1" noChangeArrowheads="1"/>
          </p:cNvPicPr>
          <p:nvPr/>
        </p:nvPicPr>
        <p:blipFill>
          <a:blip r:embed="rId4" cstate="print"/>
          <a:srcRect/>
          <a:stretch>
            <a:fillRect/>
          </a:stretch>
        </p:blipFill>
        <p:spPr bwMode="auto">
          <a:xfrm>
            <a:off x="4572000" y="3429000"/>
            <a:ext cx="3806642" cy="2143140"/>
          </a:xfrm>
          <a:prstGeom prst="rect">
            <a:avLst/>
          </a:prstGeom>
          <a:noFill/>
          <a:ln w="57150">
            <a:solidFill>
              <a:schemeClr val="accent6">
                <a:lumMod val="75000"/>
              </a:schemeClr>
            </a:solidFill>
          </a:ln>
        </p:spPr>
      </p:pic>
      <p:sp>
        <p:nvSpPr>
          <p:cNvPr id="8" name="Прямоугольник 7"/>
          <p:cNvSpPr/>
          <p:nvPr/>
        </p:nvSpPr>
        <p:spPr>
          <a:xfrm>
            <a:off x="4572000" y="3429000"/>
            <a:ext cx="1796774"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РОСТОВ ВЕЛИКИЙ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3" dur="500"/>
                                        <p:tgtEl>
                                          <p:spTgt spid="6">
                                            <p:txEl>
                                              <p:pRg st="4" end="4"/>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6">
                                            <p:txEl>
                                              <p:pRg st="4" end="4"/>
                                            </p:txEl>
                                          </p:spTgt>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928662" y="1714488"/>
            <a:ext cx="7500990" cy="1477328"/>
          </a:xfrm>
          <a:prstGeom prst="rect">
            <a:avLst/>
          </a:prstGeom>
        </p:spPr>
        <p:txBody>
          <a:bodyPr wrap="square">
            <a:spAutoFit/>
          </a:bodyPr>
          <a:lstStyle/>
          <a:p>
            <a:pPr algn="just"/>
            <a:r>
              <a:rPr lang="ru-RU" b="1" dirty="0" smtClean="0">
                <a:solidFill>
                  <a:srgbClr val="C00000"/>
                </a:solidFill>
              </a:rPr>
              <a:t>14. Назовите «колыбель династии Романовых», где был избран на царство Михаил Романов. В библиотеке этого монастыря хранится один из самых древних и самых значимых исторических документов. Он рассказывает об истории Древней Руси с IX по конец XIII века и охватывает почти 500 лет.</a:t>
            </a:r>
            <a:endParaRPr lang="ru-RU" dirty="0">
              <a:solidFill>
                <a:srgbClr val="C00000"/>
              </a:solidFill>
            </a:endParaRPr>
          </a:p>
        </p:txBody>
      </p:sp>
      <p:sp>
        <p:nvSpPr>
          <p:cNvPr id="6" name="Прямоугольник 5"/>
          <p:cNvSpPr/>
          <p:nvPr/>
        </p:nvSpPr>
        <p:spPr>
          <a:xfrm>
            <a:off x="857224" y="3500438"/>
            <a:ext cx="4572000" cy="1754326"/>
          </a:xfrm>
          <a:prstGeom prst="rect">
            <a:avLst/>
          </a:prstGeom>
        </p:spPr>
        <p:txBody>
          <a:bodyPr>
            <a:spAutoFit/>
          </a:bodyPr>
          <a:lstStyle/>
          <a:p>
            <a:pPr marL="342900" indent="-342900">
              <a:buAutoNum type="arabicParenR"/>
            </a:pPr>
            <a:r>
              <a:rPr lang="ru-RU" b="1" dirty="0" smtClean="0"/>
              <a:t>Ярославский </a:t>
            </a:r>
            <a:r>
              <a:rPr lang="ru-RU" b="1" dirty="0" err="1" smtClean="0"/>
              <a:t>Спасо-Преображенский</a:t>
            </a:r>
            <a:r>
              <a:rPr lang="ru-RU" b="1" dirty="0" smtClean="0"/>
              <a:t> монастырь</a:t>
            </a:r>
          </a:p>
          <a:p>
            <a:pPr marL="342900" indent="-342900">
              <a:buAutoNum type="arabicParenR"/>
            </a:pPr>
            <a:endParaRPr lang="ru-RU" b="1" dirty="0" smtClean="0"/>
          </a:p>
          <a:p>
            <a:pPr marL="342900" indent="-342900">
              <a:buAutoNum type="arabicParenR"/>
            </a:pPr>
            <a:r>
              <a:rPr lang="ru-RU" b="1" dirty="0" smtClean="0"/>
              <a:t>Троице-Сергиева лавра</a:t>
            </a:r>
          </a:p>
          <a:p>
            <a:pPr marL="342900" indent="-342900">
              <a:buAutoNum type="arabicParenR"/>
            </a:pPr>
            <a:endParaRPr lang="ru-RU" b="1" dirty="0" smtClean="0"/>
          </a:p>
          <a:p>
            <a:pPr marL="342900" indent="-342900">
              <a:buFontTx/>
              <a:buAutoNum type="arabicParenR"/>
            </a:pPr>
            <a:r>
              <a:rPr lang="ru-RU" b="1" dirty="0" err="1" smtClean="0"/>
              <a:t>Ипатьевский</a:t>
            </a:r>
            <a:r>
              <a:rPr lang="ru-RU" b="1" dirty="0" smtClean="0"/>
              <a:t> монастырь</a:t>
            </a:r>
            <a:endParaRPr lang="ru-RU" b="1" dirty="0"/>
          </a:p>
        </p:txBody>
      </p:sp>
      <p:pic>
        <p:nvPicPr>
          <p:cNvPr id="7" name="Picture 2" descr="https://b1.culture.ru/c/639220/%D0%9A%D0%BE%D1%81%D1%82%D1%80%D0%BE%D0%BC%D0%B0.png"/>
          <p:cNvPicPr>
            <a:picLocks noChangeAspect="1" noChangeArrowheads="1"/>
          </p:cNvPicPr>
          <p:nvPr/>
        </p:nvPicPr>
        <p:blipFill>
          <a:blip r:embed="rId4" cstate="print"/>
          <a:srcRect/>
          <a:stretch>
            <a:fillRect/>
          </a:stretch>
        </p:blipFill>
        <p:spPr bwMode="auto">
          <a:xfrm>
            <a:off x="5143504" y="3643314"/>
            <a:ext cx="3714776" cy="2091419"/>
          </a:xfrm>
          <a:prstGeom prst="rect">
            <a:avLst/>
          </a:prstGeom>
          <a:noFill/>
          <a:ln w="57150">
            <a:solidFill>
              <a:schemeClr val="accent6">
                <a:lumMod val="75000"/>
              </a:schemeClr>
            </a:solidFill>
          </a:ln>
        </p:spPr>
      </p:pic>
      <p:sp>
        <p:nvSpPr>
          <p:cNvPr id="8" name="Прямоугольник 7"/>
          <p:cNvSpPr/>
          <p:nvPr/>
        </p:nvSpPr>
        <p:spPr>
          <a:xfrm>
            <a:off x="5143504" y="3643314"/>
            <a:ext cx="1197379"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КОСТРОМА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2" end="2"/>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1000100" y="1785926"/>
            <a:ext cx="7072362" cy="1477328"/>
          </a:xfrm>
          <a:prstGeom prst="rect">
            <a:avLst/>
          </a:prstGeom>
        </p:spPr>
        <p:txBody>
          <a:bodyPr wrap="square">
            <a:spAutoFit/>
          </a:bodyPr>
          <a:lstStyle/>
          <a:p>
            <a:pPr algn="just"/>
            <a:r>
              <a:rPr lang="ru-RU" b="1" dirty="0" smtClean="0">
                <a:solidFill>
                  <a:srgbClr val="C00000"/>
                </a:solidFill>
              </a:rPr>
              <a:t>15. В этом городе «Золотого кольца России» располагается жилой «Дом-корабль», построенный в 1930 году архитектором Даниилом Фридманом. По форме здание действительно напоминает судно благодаря закругленным стенам и скошенному торцу. </a:t>
            </a:r>
            <a:endParaRPr lang="ru-RU" dirty="0">
              <a:solidFill>
                <a:srgbClr val="C00000"/>
              </a:solidFill>
            </a:endParaRPr>
          </a:p>
        </p:txBody>
      </p:sp>
      <p:sp>
        <p:nvSpPr>
          <p:cNvPr id="6" name="TextBox 5"/>
          <p:cNvSpPr txBox="1"/>
          <p:nvPr/>
        </p:nvSpPr>
        <p:spPr>
          <a:xfrm>
            <a:off x="1714480" y="3786190"/>
            <a:ext cx="1418915" cy="1477328"/>
          </a:xfrm>
          <a:prstGeom prst="rect">
            <a:avLst/>
          </a:prstGeom>
          <a:noFill/>
        </p:spPr>
        <p:txBody>
          <a:bodyPr wrap="none" rtlCol="0">
            <a:spAutoFit/>
          </a:bodyPr>
          <a:lstStyle/>
          <a:p>
            <a:pPr marL="342900" indent="-342900">
              <a:buAutoNum type="arabicParenR"/>
            </a:pPr>
            <a:r>
              <a:rPr lang="ru-RU" dirty="0" smtClean="0"/>
              <a:t>Суздаль</a:t>
            </a:r>
          </a:p>
          <a:p>
            <a:pPr marL="342900" indent="-342900">
              <a:buAutoNum type="arabicParenR"/>
            </a:pPr>
            <a:endParaRPr lang="ru-RU" dirty="0" smtClean="0"/>
          </a:p>
          <a:p>
            <a:pPr marL="342900" indent="-342900">
              <a:buAutoNum type="arabicParenR"/>
            </a:pPr>
            <a:r>
              <a:rPr lang="ru-RU" dirty="0" smtClean="0"/>
              <a:t>Иваново</a:t>
            </a:r>
          </a:p>
          <a:p>
            <a:pPr marL="342900" indent="-342900"/>
            <a:endParaRPr lang="ru-RU" dirty="0" smtClean="0"/>
          </a:p>
          <a:p>
            <a:pPr marL="342900" indent="-342900"/>
            <a:r>
              <a:rPr lang="ru-RU" dirty="0" smtClean="0"/>
              <a:t>3)  Кострома</a:t>
            </a:r>
            <a:endParaRPr lang="ru-RU" dirty="0"/>
          </a:p>
        </p:txBody>
      </p:sp>
      <p:sp>
        <p:nvSpPr>
          <p:cNvPr id="129026" name="AutoShape 2" descr="https://b1.culture.ru/c/189301.884x4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9028" name="AutoShape 4" descr="https://b1.culture.ru/c/189301.884x4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9029" name="Picture 5"/>
          <p:cNvPicPr>
            <a:picLocks noChangeAspect="1" noChangeArrowheads="1"/>
          </p:cNvPicPr>
          <p:nvPr/>
        </p:nvPicPr>
        <p:blipFill>
          <a:blip r:embed="rId4" cstate="print"/>
          <a:srcRect/>
          <a:stretch>
            <a:fillRect/>
          </a:stretch>
        </p:blipFill>
        <p:spPr bwMode="auto">
          <a:xfrm>
            <a:off x="3500430" y="3071810"/>
            <a:ext cx="5143536" cy="265531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29029"/>
                                        </p:tgtEl>
                                        <p:attrNameLst>
                                          <p:attrName>style.visibility</p:attrName>
                                        </p:attrNameLst>
                                      </p:cBhvr>
                                      <p:to>
                                        <p:strVal val="visible"/>
                                      </p:to>
                                    </p:set>
                                    <p:anim calcmode="lin" valueType="num">
                                      <p:cBhvr additive="base">
                                        <p:cTn id="15" dur="500" fill="hold"/>
                                        <p:tgtEl>
                                          <p:spTgt spid="129029"/>
                                        </p:tgtEl>
                                        <p:attrNameLst>
                                          <p:attrName>ppt_x</p:attrName>
                                        </p:attrNameLst>
                                      </p:cBhvr>
                                      <p:tavLst>
                                        <p:tav tm="0">
                                          <p:val>
                                            <p:strVal val="#ppt_x"/>
                                          </p:val>
                                        </p:tav>
                                        <p:tav tm="100000">
                                          <p:val>
                                            <p:strVal val="#ppt_x"/>
                                          </p:val>
                                        </p:tav>
                                      </p:tavLst>
                                    </p:anim>
                                    <p:anim calcmode="lin" valueType="num">
                                      <p:cBhvr additive="base">
                                        <p:cTn id="16" dur="500" fill="hold"/>
                                        <p:tgtEl>
                                          <p:spTgt spid="129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928662" y="1714488"/>
            <a:ext cx="7286676" cy="646331"/>
          </a:xfrm>
          <a:prstGeom prst="rect">
            <a:avLst/>
          </a:prstGeom>
        </p:spPr>
        <p:txBody>
          <a:bodyPr wrap="square">
            <a:spAutoFit/>
          </a:bodyPr>
          <a:lstStyle/>
          <a:p>
            <a:r>
              <a:rPr lang="ru-RU" b="1" dirty="0" smtClean="0">
                <a:solidFill>
                  <a:srgbClr val="C00000"/>
                </a:solidFill>
              </a:rPr>
              <a:t>16. В этом городе «Золотого кольца России» находится одна из самых известных российских церквей — храм Покрова на Нерли. </a:t>
            </a:r>
            <a:endParaRPr lang="ru-RU" dirty="0">
              <a:solidFill>
                <a:srgbClr val="C00000"/>
              </a:solidFill>
            </a:endParaRPr>
          </a:p>
        </p:txBody>
      </p:sp>
      <p:sp>
        <p:nvSpPr>
          <p:cNvPr id="6" name="Прямоугольник 5"/>
          <p:cNvSpPr/>
          <p:nvPr/>
        </p:nvSpPr>
        <p:spPr>
          <a:xfrm>
            <a:off x="1214414" y="2786058"/>
            <a:ext cx="4572000" cy="1477328"/>
          </a:xfrm>
          <a:prstGeom prst="rect">
            <a:avLst/>
          </a:prstGeom>
        </p:spPr>
        <p:txBody>
          <a:bodyPr>
            <a:spAutoFit/>
          </a:bodyPr>
          <a:lstStyle/>
          <a:p>
            <a:pPr marL="342900" indent="-342900">
              <a:buAutoNum type="arabicParenR"/>
            </a:pPr>
            <a:r>
              <a:rPr lang="ru-RU" dirty="0" smtClean="0"/>
              <a:t>Владимир</a:t>
            </a:r>
          </a:p>
          <a:p>
            <a:pPr marL="342900" indent="-342900">
              <a:buAutoNum type="arabicParenR"/>
            </a:pPr>
            <a:endParaRPr lang="ru-RU" dirty="0" smtClean="0"/>
          </a:p>
          <a:p>
            <a:pPr marL="342900" indent="-342900">
              <a:buAutoNum type="arabicParenR"/>
            </a:pPr>
            <a:r>
              <a:rPr lang="ru-RU" dirty="0" smtClean="0"/>
              <a:t>Кострома </a:t>
            </a:r>
          </a:p>
          <a:p>
            <a:pPr marL="342900" indent="-342900">
              <a:buAutoNum type="arabicParenR"/>
            </a:pPr>
            <a:endParaRPr lang="ru-RU" dirty="0" smtClean="0"/>
          </a:p>
          <a:p>
            <a:pPr marL="342900" indent="-342900">
              <a:buAutoNum type="arabicParenR"/>
            </a:pPr>
            <a:r>
              <a:rPr lang="ru-RU" dirty="0" smtClean="0"/>
              <a:t>Переславль-Залесский</a:t>
            </a:r>
            <a:endParaRPr lang="ru-RU" dirty="0"/>
          </a:p>
        </p:txBody>
      </p:sp>
      <p:pic>
        <p:nvPicPr>
          <p:cNvPr id="130050" name="Picture 2" descr="http://s4.fotokto.ru/concurs/photo/full/11/118790.jpg"/>
          <p:cNvPicPr>
            <a:picLocks noChangeAspect="1" noChangeArrowheads="1"/>
          </p:cNvPicPr>
          <p:nvPr/>
        </p:nvPicPr>
        <p:blipFill>
          <a:blip r:embed="rId4" cstate="print"/>
          <a:srcRect/>
          <a:stretch>
            <a:fillRect/>
          </a:stretch>
        </p:blipFill>
        <p:spPr bwMode="auto">
          <a:xfrm>
            <a:off x="4357686" y="2571744"/>
            <a:ext cx="3857652" cy="257176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2" end="2"/>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2" end="2"/>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yulia\Desktop\День России2020\Широкие просторы Россия\Слайд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трелка вправо 2">
            <a:hlinkClick r:id="rId3" action="ppaction://hlinksldjump"/>
          </p:cNvPr>
          <p:cNvSpPr/>
          <p:nvPr/>
        </p:nvSpPr>
        <p:spPr>
          <a:xfrm>
            <a:off x="7858116" y="5857892"/>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pic>
        <p:nvPicPr>
          <p:cNvPr id="5" name="Picture 4" descr="https://www.smartysenglish.com/wp-content/uploads/2014/03/unesco-logo-vector.jpg"/>
          <p:cNvPicPr>
            <a:picLocks noChangeAspect="1" noChangeArrowheads="1"/>
          </p:cNvPicPr>
          <p:nvPr/>
        </p:nvPicPr>
        <p:blipFill>
          <a:blip r:embed="rId4" cstate="print"/>
          <a:srcRect/>
          <a:stretch>
            <a:fillRect/>
          </a:stretch>
        </p:blipFill>
        <p:spPr bwMode="auto">
          <a:xfrm>
            <a:off x="5000628" y="3071810"/>
            <a:ext cx="2000264" cy="1540282"/>
          </a:xfrm>
          <a:prstGeom prst="rect">
            <a:avLst/>
          </a:prstGeom>
          <a:noFill/>
          <a:ln w="28575">
            <a:solidFill>
              <a:schemeClr val="accent1">
                <a:lumMod val="75000"/>
              </a:schemeClr>
            </a:solidFill>
          </a:ln>
        </p:spPr>
      </p:pic>
      <p:sp>
        <p:nvSpPr>
          <p:cNvPr id="7" name="Прямоугольник 6"/>
          <p:cNvSpPr/>
          <p:nvPr/>
        </p:nvSpPr>
        <p:spPr>
          <a:xfrm>
            <a:off x="1214414" y="1643050"/>
            <a:ext cx="7143800" cy="923330"/>
          </a:xfrm>
          <a:prstGeom prst="rect">
            <a:avLst/>
          </a:prstGeom>
        </p:spPr>
        <p:txBody>
          <a:bodyPr wrap="square">
            <a:spAutoFit/>
          </a:bodyPr>
          <a:lstStyle/>
          <a:p>
            <a:r>
              <a:rPr lang="ru-RU" b="1" dirty="0" smtClean="0">
                <a:solidFill>
                  <a:srgbClr val="C00000"/>
                </a:solidFill>
              </a:rPr>
              <a:t>17. Сколько архитектурных шедевров  России входит в список всемирного наследия ЮНЕСКО (Организация Объединенных Наций по вопросам образования, науки и культуры)?</a:t>
            </a:r>
            <a:endParaRPr lang="ru-RU" dirty="0">
              <a:solidFill>
                <a:srgbClr val="C00000"/>
              </a:solidFill>
            </a:endParaRPr>
          </a:p>
        </p:txBody>
      </p:sp>
      <p:sp>
        <p:nvSpPr>
          <p:cNvPr id="8" name="TextBox 7"/>
          <p:cNvSpPr txBox="1"/>
          <p:nvPr/>
        </p:nvSpPr>
        <p:spPr>
          <a:xfrm>
            <a:off x="2143108" y="3143248"/>
            <a:ext cx="1728999" cy="1477328"/>
          </a:xfrm>
          <a:prstGeom prst="rect">
            <a:avLst/>
          </a:prstGeom>
          <a:noFill/>
        </p:spPr>
        <p:txBody>
          <a:bodyPr wrap="none" rtlCol="0">
            <a:spAutoFit/>
          </a:bodyPr>
          <a:lstStyle/>
          <a:p>
            <a:pPr marL="342900" indent="-342900">
              <a:buAutoNum type="arabicParenR"/>
            </a:pPr>
            <a:r>
              <a:rPr lang="ru-RU" dirty="0" smtClean="0"/>
              <a:t>29 объектов</a:t>
            </a:r>
          </a:p>
          <a:p>
            <a:pPr marL="342900" indent="-342900">
              <a:buAutoNum type="arabicParenR"/>
            </a:pPr>
            <a:endParaRPr lang="ru-RU" dirty="0" smtClean="0"/>
          </a:p>
          <a:p>
            <a:pPr marL="342900" indent="-342900">
              <a:buAutoNum type="arabicParenR"/>
            </a:pPr>
            <a:r>
              <a:rPr lang="ru-RU" dirty="0" smtClean="0"/>
              <a:t>17 объектов</a:t>
            </a:r>
          </a:p>
          <a:p>
            <a:pPr marL="342900" indent="-342900">
              <a:buAutoNum type="arabicParenR"/>
            </a:pPr>
            <a:endParaRPr lang="ru-RU" dirty="0" smtClean="0"/>
          </a:p>
          <a:p>
            <a:pPr marL="342900" indent="-342900">
              <a:buAutoNum type="arabicParenR"/>
            </a:pPr>
            <a:r>
              <a:rPr lang="ru-RU" dirty="0" smtClean="0"/>
              <a:t>19 объектов</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8">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8">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8">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8">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642910" y="1859340"/>
            <a:ext cx="8001056" cy="1477328"/>
          </a:xfrm>
          <a:prstGeom prst="rect">
            <a:avLst/>
          </a:prstGeom>
        </p:spPr>
        <p:txBody>
          <a:bodyPr wrap="square">
            <a:spAutoFit/>
          </a:bodyPr>
          <a:lstStyle/>
          <a:p>
            <a:pPr algn="just"/>
            <a:r>
              <a:rPr lang="ru-RU" b="1" dirty="0" smtClean="0">
                <a:solidFill>
                  <a:srgbClr val="C00000"/>
                </a:solidFill>
              </a:rPr>
              <a:t>18. Назовите архитектурных объект из списка всемирного наследия ЮНЕСКО, который стал образцовым православным сооружением для западноевропейского мира, является редким примером религиозного места с оборонительными и военными функциями, действовавшего в XV—XVIII веках.</a:t>
            </a:r>
            <a:endParaRPr lang="ru-RU" dirty="0">
              <a:solidFill>
                <a:srgbClr val="C00000"/>
              </a:solidFill>
            </a:endParaRPr>
          </a:p>
        </p:txBody>
      </p:sp>
      <p:pic>
        <p:nvPicPr>
          <p:cNvPr id="6" name="Picture 2" descr="Фото:Shutterstock"/>
          <p:cNvPicPr>
            <a:picLocks noChangeAspect="1" noChangeArrowheads="1"/>
          </p:cNvPicPr>
          <p:nvPr/>
        </p:nvPicPr>
        <p:blipFill>
          <a:blip r:embed="rId4" cstate="print"/>
          <a:srcRect/>
          <a:stretch>
            <a:fillRect/>
          </a:stretch>
        </p:blipFill>
        <p:spPr bwMode="auto">
          <a:xfrm>
            <a:off x="5072066" y="3214686"/>
            <a:ext cx="3571900" cy="2286016"/>
          </a:xfrm>
          <a:prstGeom prst="rect">
            <a:avLst/>
          </a:prstGeom>
          <a:noFill/>
          <a:ln w="57150">
            <a:solidFill>
              <a:schemeClr val="accent1">
                <a:lumMod val="75000"/>
              </a:schemeClr>
            </a:solidFill>
          </a:ln>
        </p:spPr>
      </p:pic>
      <p:sp>
        <p:nvSpPr>
          <p:cNvPr id="7" name="TextBox 6"/>
          <p:cNvSpPr txBox="1"/>
          <p:nvPr/>
        </p:nvSpPr>
        <p:spPr>
          <a:xfrm>
            <a:off x="1071538" y="3643314"/>
            <a:ext cx="2830198" cy="646331"/>
          </a:xfrm>
          <a:prstGeom prst="rect">
            <a:avLst/>
          </a:prstGeom>
          <a:noFill/>
        </p:spPr>
        <p:txBody>
          <a:bodyPr wrap="none" rtlCol="0">
            <a:spAutoFit/>
          </a:bodyPr>
          <a:lstStyle/>
          <a:p>
            <a:pPr marL="342900" indent="-342900">
              <a:buAutoNum type="arabicParenR"/>
            </a:pPr>
            <a:r>
              <a:rPr lang="ru-RU" dirty="0" smtClean="0"/>
              <a:t>Троице-Сергиева лавра</a:t>
            </a:r>
          </a:p>
          <a:p>
            <a:pPr marL="342900" indent="-342900">
              <a:buAutoNum type="arabicParenR"/>
            </a:pPr>
            <a:endParaRPr lang="ru-RU" dirty="0"/>
          </a:p>
        </p:txBody>
      </p:sp>
      <p:sp>
        <p:nvSpPr>
          <p:cNvPr id="8" name="Прямоугольник 7"/>
          <p:cNvSpPr/>
          <p:nvPr/>
        </p:nvSpPr>
        <p:spPr>
          <a:xfrm>
            <a:off x="928662" y="4143380"/>
            <a:ext cx="4572000" cy="923330"/>
          </a:xfrm>
          <a:prstGeom prst="rect">
            <a:avLst/>
          </a:prstGeom>
        </p:spPr>
        <p:txBody>
          <a:bodyPr>
            <a:spAutoFit/>
          </a:bodyPr>
          <a:lstStyle/>
          <a:p>
            <a:r>
              <a:rPr lang="ru-RU" dirty="0" smtClean="0"/>
              <a:t>   2)   Монастырь острова-града Свияжск</a:t>
            </a:r>
          </a:p>
          <a:p>
            <a:endParaRPr lang="ru-RU" dirty="0" smtClean="0"/>
          </a:p>
          <a:p>
            <a:r>
              <a:rPr lang="ru-RU" dirty="0" smtClean="0"/>
              <a:t>   3)   Казанский Кремль</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8">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8">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8">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8">
                                            <p:txEl>
                                              <p:pRg st="2" end="2"/>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1000100" y="1785926"/>
            <a:ext cx="7215238" cy="923330"/>
          </a:xfrm>
          <a:prstGeom prst="rect">
            <a:avLst/>
          </a:prstGeom>
        </p:spPr>
        <p:txBody>
          <a:bodyPr wrap="square">
            <a:spAutoFit/>
          </a:bodyPr>
          <a:lstStyle/>
          <a:p>
            <a:pPr algn="just"/>
            <a:r>
              <a:rPr lang="ru-RU" b="1" dirty="0" smtClean="0">
                <a:solidFill>
                  <a:srgbClr val="C00000"/>
                </a:solidFill>
              </a:rPr>
              <a:t>19. Назовите архитектурный объект из списка всемирного наследия ЮНЕСКО, находящийся на острове посреди Онежского озера. Жители Карелии называют это место восьмым чудом света.</a:t>
            </a:r>
            <a:endParaRPr lang="ru-RU" dirty="0">
              <a:solidFill>
                <a:srgbClr val="C00000"/>
              </a:solidFill>
            </a:endParaRPr>
          </a:p>
        </p:txBody>
      </p:sp>
      <p:sp>
        <p:nvSpPr>
          <p:cNvPr id="6" name="Прямоугольник 5"/>
          <p:cNvSpPr/>
          <p:nvPr/>
        </p:nvSpPr>
        <p:spPr>
          <a:xfrm>
            <a:off x="1643042" y="3071810"/>
            <a:ext cx="4572000" cy="369332"/>
          </a:xfrm>
          <a:prstGeom prst="rect">
            <a:avLst/>
          </a:prstGeom>
        </p:spPr>
        <p:txBody>
          <a:bodyPr>
            <a:spAutoFit/>
          </a:bodyPr>
          <a:lstStyle/>
          <a:p>
            <a:r>
              <a:rPr lang="ru-RU" dirty="0" smtClean="0"/>
              <a:t>1) Монастырь острова-града Свияжск</a:t>
            </a:r>
            <a:endParaRPr lang="ru-RU" dirty="0"/>
          </a:p>
        </p:txBody>
      </p:sp>
      <p:sp>
        <p:nvSpPr>
          <p:cNvPr id="7" name="Прямоугольник 6"/>
          <p:cNvSpPr/>
          <p:nvPr/>
        </p:nvSpPr>
        <p:spPr>
          <a:xfrm>
            <a:off x="1643042" y="3571876"/>
            <a:ext cx="1968552" cy="369332"/>
          </a:xfrm>
          <a:prstGeom prst="rect">
            <a:avLst/>
          </a:prstGeom>
        </p:spPr>
        <p:txBody>
          <a:bodyPr wrap="none">
            <a:spAutoFit/>
          </a:bodyPr>
          <a:lstStyle/>
          <a:p>
            <a:r>
              <a:rPr lang="ru-RU" dirty="0" smtClean="0"/>
              <a:t>2) </a:t>
            </a:r>
            <a:r>
              <a:rPr lang="ru-RU" dirty="0" err="1" smtClean="0"/>
              <a:t>Кижский</a:t>
            </a:r>
            <a:r>
              <a:rPr lang="ru-RU" dirty="0" smtClean="0"/>
              <a:t> погост</a:t>
            </a:r>
            <a:endParaRPr lang="ru-RU" dirty="0"/>
          </a:p>
        </p:txBody>
      </p:sp>
      <p:sp>
        <p:nvSpPr>
          <p:cNvPr id="8" name="Прямоугольник 7"/>
          <p:cNvSpPr/>
          <p:nvPr/>
        </p:nvSpPr>
        <p:spPr>
          <a:xfrm>
            <a:off x="1643042" y="4071942"/>
            <a:ext cx="2430987" cy="369332"/>
          </a:xfrm>
          <a:prstGeom prst="rect">
            <a:avLst/>
          </a:prstGeom>
        </p:spPr>
        <p:txBody>
          <a:bodyPr wrap="none">
            <a:spAutoFit/>
          </a:bodyPr>
          <a:lstStyle/>
          <a:p>
            <a:r>
              <a:rPr lang="ru-RU" dirty="0" smtClean="0"/>
              <a:t>3) Соловецкие острова</a:t>
            </a:r>
          </a:p>
        </p:txBody>
      </p:sp>
      <p:pic>
        <p:nvPicPr>
          <p:cNvPr id="9" name="Picture 2" descr="Фото:Shutterstock"/>
          <p:cNvPicPr>
            <a:picLocks noChangeAspect="1" noChangeArrowheads="1"/>
          </p:cNvPicPr>
          <p:nvPr/>
        </p:nvPicPr>
        <p:blipFill>
          <a:blip r:embed="rId4" cstate="print"/>
          <a:srcRect/>
          <a:stretch>
            <a:fillRect/>
          </a:stretch>
        </p:blipFill>
        <p:spPr bwMode="auto">
          <a:xfrm>
            <a:off x="4714876" y="3500438"/>
            <a:ext cx="3929090" cy="2622013"/>
          </a:xfrm>
          <a:prstGeom prst="rect">
            <a:avLst/>
          </a:prstGeom>
          <a:noFill/>
          <a:ln w="57150">
            <a:solidFill>
              <a:schemeClr val="accent1">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1428728" y="1643050"/>
            <a:ext cx="6643734" cy="923330"/>
          </a:xfrm>
          <a:prstGeom prst="rect">
            <a:avLst/>
          </a:prstGeom>
        </p:spPr>
        <p:txBody>
          <a:bodyPr wrap="square">
            <a:spAutoFit/>
          </a:bodyPr>
          <a:lstStyle/>
          <a:p>
            <a:r>
              <a:rPr lang="ru-RU" b="1" dirty="0" smtClean="0">
                <a:solidFill>
                  <a:srgbClr val="C00000"/>
                </a:solidFill>
              </a:rPr>
              <a:t>20. Это блюдо запекается в порционных горшочках прямо в готовой подливе из лука, моркови, печени, сметаны и кетчупа. Вместо крышки – крутое тесто. </a:t>
            </a:r>
            <a:endParaRPr lang="ru-RU" b="1" dirty="0">
              <a:solidFill>
                <a:srgbClr val="C00000"/>
              </a:solidFill>
            </a:endParaRPr>
          </a:p>
        </p:txBody>
      </p:sp>
      <p:sp>
        <p:nvSpPr>
          <p:cNvPr id="7" name="TextBox 6"/>
          <p:cNvSpPr txBox="1"/>
          <p:nvPr/>
        </p:nvSpPr>
        <p:spPr>
          <a:xfrm>
            <a:off x="1428728" y="3500438"/>
            <a:ext cx="4824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dirty="0" smtClean="0"/>
              <a:t>Пельмени «Амур»</a:t>
            </a:r>
            <a:endParaRPr lang="ru-RU" dirty="0"/>
          </a:p>
        </p:txBody>
      </p:sp>
      <p:pic>
        <p:nvPicPr>
          <p:cNvPr id="8" name="Рисунок 7">
            <a:extLst>
              <a:ext uri="{FF2B5EF4-FFF2-40B4-BE49-F238E27FC236}">
                <a16:creationId xmlns="" xmlns:a16="http://schemas.microsoft.com/office/drawing/2014/main" id="{84DBA126-7D1E-4758-BAAE-E4522F956DE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29058" y="2928934"/>
            <a:ext cx="3372614" cy="223857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1142976" y="1714488"/>
            <a:ext cx="7072362" cy="1754326"/>
          </a:xfrm>
          <a:prstGeom prst="rect">
            <a:avLst/>
          </a:prstGeom>
        </p:spPr>
        <p:txBody>
          <a:bodyPr wrap="square">
            <a:spAutoFit/>
          </a:bodyPr>
          <a:lstStyle/>
          <a:p>
            <a:pPr algn="just"/>
            <a:r>
              <a:rPr lang="ru-RU" b="1" dirty="0" smtClean="0">
                <a:solidFill>
                  <a:srgbClr val="C00000"/>
                </a:solidFill>
              </a:rPr>
              <a:t>21. Есть в одном из российских регионов блюдо со странным названием. Вот как его готовят: сначала обжаривают морковь и лук, затем добавляют томаты и тушат с добавлением воды. За пару минут до готовности следует положить в сковородку тертый с солью чеснок. Отдельно обжарить картофель. К столу подают вместе, посыпав зеленым луком.</a:t>
            </a:r>
            <a:endParaRPr lang="ru-RU" b="1" dirty="0">
              <a:solidFill>
                <a:srgbClr val="C00000"/>
              </a:solidFill>
            </a:endParaRPr>
          </a:p>
        </p:txBody>
      </p:sp>
      <p:sp>
        <p:nvSpPr>
          <p:cNvPr id="6" name="Прямоугольник 5"/>
          <p:cNvSpPr/>
          <p:nvPr/>
        </p:nvSpPr>
        <p:spPr>
          <a:xfrm>
            <a:off x="1714480" y="3786190"/>
            <a:ext cx="2113464" cy="369332"/>
          </a:xfrm>
          <a:prstGeom prst="rect">
            <a:avLst/>
          </a:prstGeom>
        </p:spPr>
        <p:txBody>
          <a:bodyPr wrap="none">
            <a:spAutoFit/>
          </a:bodyPr>
          <a:lstStyle/>
          <a:p>
            <a:r>
              <a:rPr lang="ru-RU" dirty="0" smtClean="0"/>
              <a:t>«Жареные гвозди» </a:t>
            </a:r>
            <a:endParaRPr lang="ru-RU" dirty="0"/>
          </a:p>
        </p:txBody>
      </p:sp>
      <p:pic>
        <p:nvPicPr>
          <p:cNvPr id="7" name="Рисунок 6">
            <a:extLst>
              <a:ext uri="{FF2B5EF4-FFF2-40B4-BE49-F238E27FC236}">
                <a16:creationId xmlns="" xmlns:a16="http://schemas.microsoft.com/office/drawing/2014/main" id="{4E03145B-8654-4E1C-B7BB-8E664B720E2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71934" y="3500438"/>
            <a:ext cx="3500462" cy="220969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1357290" y="1857364"/>
            <a:ext cx="6715172" cy="646331"/>
          </a:xfrm>
          <a:prstGeom prst="rect">
            <a:avLst/>
          </a:prstGeom>
        </p:spPr>
        <p:txBody>
          <a:bodyPr wrap="square">
            <a:spAutoFit/>
          </a:bodyPr>
          <a:lstStyle/>
          <a:p>
            <a:r>
              <a:rPr lang="ru-RU" b="1" dirty="0" smtClean="0">
                <a:solidFill>
                  <a:srgbClr val="C00000"/>
                </a:solidFill>
              </a:rPr>
              <a:t>22. Какой регион России по праву называют «Раем для сладкоежек»?</a:t>
            </a:r>
            <a:endParaRPr lang="ru-RU" b="1" dirty="0">
              <a:solidFill>
                <a:srgbClr val="C00000"/>
              </a:solidFill>
            </a:endParaRPr>
          </a:p>
        </p:txBody>
      </p:sp>
      <p:sp>
        <p:nvSpPr>
          <p:cNvPr id="6" name="TextBox 5"/>
          <p:cNvSpPr txBox="1"/>
          <p:nvPr/>
        </p:nvSpPr>
        <p:spPr>
          <a:xfrm>
            <a:off x="2786050" y="2714620"/>
            <a:ext cx="4286280" cy="646331"/>
          </a:xfrm>
          <a:prstGeom prst="rect">
            <a:avLst/>
          </a:prstGeom>
          <a:noFill/>
        </p:spPr>
        <p:txBody>
          <a:bodyPr wrap="square" rtlCol="0">
            <a:spAutoFit/>
          </a:bodyPr>
          <a:lstStyle/>
          <a:p>
            <a:pPr algn="ctr"/>
            <a:r>
              <a:rPr lang="ru-RU" dirty="0" smtClean="0"/>
              <a:t>Тульская область – родина тульского пряника  и </a:t>
            </a:r>
            <a:r>
              <a:rPr lang="ru-RU" dirty="0" err="1" smtClean="0"/>
              <a:t>белёвской</a:t>
            </a:r>
            <a:r>
              <a:rPr lang="ru-RU" dirty="0" smtClean="0"/>
              <a:t> пастилы</a:t>
            </a:r>
            <a:endParaRPr lang="ru-RU" dirty="0"/>
          </a:p>
        </p:txBody>
      </p:sp>
      <p:pic>
        <p:nvPicPr>
          <p:cNvPr id="8" name="Рисунок 7">
            <a:extLst>
              <a:ext uri="{FF2B5EF4-FFF2-40B4-BE49-F238E27FC236}">
                <a16:creationId xmlns="" xmlns:a16="http://schemas.microsoft.com/office/drawing/2014/main" id="{555E8725-80F4-4862-A296-8AC2D21C37E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4699" y="3447734"/>
            <a:ext cx="3888432" cy="2553404"/>
          </a:xfrm>
          <a:prstGeom prst="rect">
            <a:avLst/>
          </a:prstGeom>
          <a:ln>
            <a:noFill/>
          </a:ln>
          <a:effectLst>
            <a:softEdge rad="112500"/>
          </a:effectLst>
        </p:spPr>
      </p:pic>
      <p:pic>
        <p:nvPicPr>
          <p:cNvPr id="9" name="Рисунок 8">
            <a:extLst>
              <a:ext uri="{FF2B5EF4-FFF2-40B4-BE49-F238E27FC236}">
                <a16:creationId xmlns="" xmlns:a16="http://schemas.microsoft.com/office/drawing/2014/main" id="{73CEA19B-F86C-48B7-9F95-8C28058E17C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14942" y="3643314"/>
            <a:ext cx="3286653" cy="219110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928662" y="1859340"/>
            <a:ext cx="7358114" cy="1200329"/>
          </a:xfrm>
          <a:prstGeom prst="rect">
            <a:avLst/>
          </a:prstGeom>
        </p:spPr>
        <p:txBody>
          <a:bodyPr wrap="square">
            <a:spAutoFit/>
          </a:bodyPr>
          <a:lstStyle/>
          <a:p>
            <a:pPr lvl="0" algn="just" fontAlgn="base">
              <a:spcBef>
                <a:spcPct val="0"/>
              </a:spcBef>
              <a:spcAft>
                <a:spcPct val="0"/>
              </a:spcAft>
            </a:pPr>
            <a:r>
              <a:rPr lang="ru-RU" b="1" dirty="0" smtClean="0">
                <a:solidFill>
                  <a:srgbClr val="C00000"/>
                </a:solidFill>
              </a:rPr>
              <a:t>23. Это традиционный инструмент славян, первые упоминания о котором датируются семнадцатым веком. Представляет собой трехструнный щипковый инструмент с треугольным корпусом из дерева.</a:t>
            </a:r>
          </a:p>
        </p:txBody>
      </p:sp>
      <p:pic>
        <p:nvPicPr>
          <p:cNvPr id="6" name="Picture 3" descr="https://phonoteka.org/uploads/posts/2021-05/1620110277_34-phonoteka_org-p-balalaika-fon-44.png"/>
          <p:cNvPicPr>
            <a:picLocks noChangeAspect="1" noChangeArrowheads="1"/>
          </p:cNvPicPr>
          <p:nvPr/>
        </p:nvPicPr>
        <p:blipFill>
          <a:blip r:embed="rId4" cstate="print"/>
          <a:srcRect b="7073"/>
          <a:stretch>
            <a:fillRect/>
          </a:stretch>
        </p:blipFill>
        <p:spPr bwMode="auto">
          <a:xfrm rot="18137721">
            <a:off x="895899" y="3605878"/>
            <a:ext cx="4070916" cy="2334355"/>
          </a:xfrm>
          <a:prstGeom prst="rect">
            <a:avLst/>
          </a:prstGeom>
          <a:noFill/>
        </p:spPr>
      </p:pic>
      <p:sp>
        <p:nvSpPr>
          <p:cNvPr id="7" name="TextBox 6"/>
          <p:cNvSpPr txBox="1"/>
          <p:nvPr/>
        </p:nvSpPr>
        <p:spPr>
          <a:xfrm>
            <a:off x="5286380" y="3857628"/>
            <a:ext cx="1213602" cy="369332"/>
          </a:xfrm>
          <a:prstGeom prst="rect">
            <a:avLst/>
          </a:prstGeom>
          <a:noFill/>
        </p:spPr>
        <p:txBody>
          <a:bodyPr wrap="none" rtlCol="0">
            <a:spAutoFit/>
          </a:bodyPr>
          <a:lstStyle/>
          <a:p>
            <a:r>
              <a:rPr lang="ru-RU" dirty="0" smtClean="0"/>
              <a:t>Балалайка</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928662" y="1714488"/>
            <a:ext cx="7500990" cy="1754326"/>
          </a:xfrm>
          <a:prstGeom prst="rect">
            <a:avLst/>
          </a:prstGeom>
        </p:spPr>
        <p:txBody>
          <a:bodyPr wrap="square">
            <a:spAutoFit/>
          </a:bodyPr>
          <a:lstStyle/>
          <a:p>
            <a:pPr algn="just"/>
            <a:r>
              <a:rPr lang="ru-RU" b="1" dirty="0" smtClean="0">
                <a:solidFill>
                  <a:srgbClr val="C00000"/>
                </a:solidFill>
              </a:rPr>
              <a:t>24. Компактный язычковый инструмент, попавший в нашу страну вместе с нашествием </a:t>
            </a:r>
            <a:r>
              <a:rPr lang="ru-RU" b="1" dirty="0" err="1" smtClean="0">
                <a:solidFill>
                  <a:srgbClr val="C00000"/>
                </a:solidFill>
              </a:rPr>
              <a:t>татаро-монгол</a:t>
            </a:r>
            <a:r>
              <a:rPr lang="ru-RU" b="1" dirty="0" smtClean="0">
                <a:solidFill>
                  <a:srgbClr val="C00000"/>
                </a:solidFill>
              </a:rPr>
              <a:t>. Прародителем этого музыкального инструмента является китайский инструмент под названием </a:t>
            </a:r>
            <a:r>
              <a:rPr lang="ru-RU" b="1" dirty="0" err="1" smtClean="0">
                <a:solidFill>
                  <a:srgbClr val="C00000"/>
                </a:solidFill>
              </a:rPr>
              <a:t>шен</a:t>
            </a:r>
            <a:r>
              <a:rPr lang="ru-RU" b="1" dirty="0" smtClean="0">
                <a:solidFill>
                  <a:srgbClr val="C00000"/>
                </a:solidFill>
              </a:rPr>
              <a:t>. Состоит из двух </a:t>
            </a:r>
            <a:r>
              <a:rPr lang="ru-RU" b="1" dirty="0" err="1" smtClean="0">
                <a:solidFill>
                  <a:srgbClr val="C00000"/>
                </a:solidFill>
              </a:rPr>
              <a:t>полукорпусов</a:t>
            </a:r>
            <a:r>
              <a:rPr lang="ru-RU" b="1" dirty="0" smtClean="0">
                <a:solidFill>
                  <a:srgbClr val="C00000"/>
                </a:solidFill>
              </a:rPr>
              <a:t>, которые по бокам оснащены клавишами и кнопками. В середине инструмента располагается меховое отделение, которое накачивает кислород к звуковым планкам.</a:t>
            </a:r>
            <a:endParaRPr lang="ru-RU" dirty="0">
              <a:solidFill>
                <a:srgbClr val="C00000"/>
              </a:solidFill>
            </a:endParaRPr>
          </a:p>
        </p:txBody>
      </p:sp>
      <p:pic>
        <p:nvPicPr>
          <p:cNvPr id="6" name="Picture 2" descr="https://myslide.ru/documents_4/efb0568008027ef56bddcbd082c13cb2/img19.jpg"/>
          <p:cNvPicPr>
            <a:picLocks noChangeAspect="1" noChangeArrowheads="1"/>
          </p:cNvPicPr>
          <p:nvPr/>
        </p:nvPicPr>
        <p:blipFill>
          <a:blip r:embed="rId4" cstate="print">
            <a:clrChange>
              <a:clrFrom>
                <a:srgbClr val="FFFFFF"/>
              </a:clrFrom>
              <a:clrTo>
                <a:srgbClr val="FFFFFF">
                  <a:alpha val="0"/>
                </a:srgbClr>
              </a:clrTo>
            </a:clrChange>
          </a:blip>
          <a:srcRect l="14063" t="15000" r="9062"/>
          <a:stretch>
            <a:fillRect/>
          </a:stretch>
        </p:blipFill>
        <p:spPr bwMode="auto">
          <a:xfrm>
            <a:off x="1214414" y="3643314"/>
            <a:ext cx="3071834" cy="2547353"/>
          </a:xfrm>
          <a:prstGeom prst="rect">
            <a:avLst/>
          </a:prstGeom>
          <a:noFill/>
        </p:spPr>
      </p:pic>
      <p:sp>
        <p:nvSpPr>
          <p:cNvPr id="7" name="TextBox 6"/>
          <p:cNvSpPr txBox="1"/>
          <p:nvPr/>
        </p:nvSpPr>
        <p:spPr>
          <a:xfrm>
            <a:off x="5214942" y="4214818"/>
            <a:ext cx="1799019" cy="369332"/>
          </a:xfrm>
          <a:prstGeom prst="rect">
            <a:avLst/>
          </a:prstGeom>
          <a:noFill/>
        </p:spPr>
        <p:txBody>
          <a:bodyPr wrap="none" rtlCol="0">
            <a:spAutoFit/>
          </a:bodyPr>
          <a:lstStyle/>
          <a:p>
            <a:r>
              <a:rPr lang="ru-RU" dirty="0" smtClean="0"/>
              <a:t>Русская гармонь</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857224" y="1643050"/>
            <a:ext cx="7643866" cy="1477328"/>
          </a:xfrm>
          <a:prstGeom prst="rect">
            <a:avLst/>
          </a:prstGeom>
        </p:spPr>
        <p:txBody>
          <a:bodyPr wrap="square">
            <a:spAutoFit/>
          </a:bodyPr>
          <a:lstStyle/>
          <a:p>
            <a:pPr algn="just"/>
            <a:r>
              <a:rPr lang="ru-RU" b="1" dirty="0" smtClean="0">
                <a:solidFill>
                  <a:srgbClr val="C00000"/>
                </a:solidFill>
              </a:rPr>
              <a:t>25. Этот музыкальный инструмент использовали еще во времена язычества для проведения многочисленных ритуалов и обрядов. Подобные изделия представляли собой мембрану из кожи, натянутую на деревянный каркас (обечайку). В России на него подвешивали бубенчики или колокольчики.</a:t>
            </a:r>
            <a:endParaRPr lang="ru-RU" dirty="0">
              <a:solidFill>
                <a:srgbClr val="C00000"/>
              </a:solidFill>
            </a:endParaRPr>
          </a:p>
        </p:txBody>
      </p:sp>
      <p:pic>
        <p:nvPicPr>
          <p:cNvPr id="6" name="Picture 4" descr="https://djoliba.com/3845-home_default/tambourin-6-cymbalettes-percussions-enfant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57290" y="2928934"/>
            <a:ext cx="3571875" cy="3571875"/>
          </a:xfrm>
          <a:prstGeom prst="rect">
            <a:avLst/>
          </a:prstGeom>
          <a:noFill/>
        </p:spPr>
      </p:pic>
      <p:sp>
        <p:nvSpPr>
          <p:cNvPr id="7" name="TextBox 6"/>
          <p:cNvSpPr txBox="1"/>
          <p:nvPr/>
        </p:nvSpPr>
        <p:spPr>
          <a:xfrm>
            <a:off x="5143504" y="3929066"/>
            <a:ext cx="773097" cy="369332"/>
          </a:xfrm>
          <a:prstGeom prst="rect">
            <a:avLst/>
          </a:prstGeom>
          <a:noFill/>
        </p:spPr>
        <p:txBody>
          <a:bodyPr wrap="none" rtlCol="0">
            <a:spAutoFit/>
          </a:bodyPr>
          <a:lstStyle/>
          <a:p>
            <a:r>
              <a:rPr lang="ru-RU" dirty="0" smtClean="0"/>
              <a:t>Бубен</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928662" y="1720840"/>
            <a:ext cx="7500990" cy="1754326"/>
          </a:xfrm>
          <a:prstGeom prst="rect">
            <a:avLst/>
          </a:prstGeom>
        </p:spPr>
        <p:txBody>
          <a:bodyPr wrap="square">
            <a:spAutoFit/>
          </a:bodyPr>
          <a:lstStyle/>
          <a:p>
            <a:pPr algn="just" fontAlgn="base"/>
            <a:r>
              <a:rPr lang="ru-RU" b="1" dirty="0" smtClean="0">
                <a:solidFill>
                  <a:srgbClr val="C00000"/>
                </a:solidFill>
              </a:rPr>
              <a:t>26. Этот музыкальный инструмент выдает резкую, плачущую мелодию. Для создания изделия берут тростник или древесину (например, иву). В наши дни инструмент обычно выплавляют из металла или пластика, что существенно упрощает производственный процесс. Чтобы добиться специфического звучания требуется пищик (язычок). Роль раструба отводится берестяной воронке или коровьему рогу. </a:t>
            </a:r>
          </a:p>
        </p:txBody>
      </p:sp>
      <p:pic>
        <p:nvPicPr>
          <p:cNvPr id="6" name="Picture 2" descr="https://ruvera.ru/data/img/content/1550654938.7773muzykalnyy-instrument_3.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0845124">
            <a:off x="1312988" y="3722769"/>
            <a:ext cx="2977873" cy="2545191"/>
          </a:xfrm>
          <a:prstGeom prst="rect">
            <a:avLst/>
          </a:prstGeom>
          <a:noFill/>
        </p:spPr>
      </p:pic>
      <p:sp>
        <p:nvSpPr>
          <p:cNvPr id="7" name="TextBox 6"/>
          <p:cNvSpPr txBox="1"/>
          <p:nvPr/>
        </p:nvSpPr>
        <p:spPr>
          <a:xfrm>
            <a:off x="5286380" y="4143380"/>
            <a:ext cx="1050800" cy="369332"/>
          </a:xfrm>
          <a:prstGeom prst="rect">
            <a:avLst/>
          </a:prstGeom>
          <a:noFill/>
        </p:spPr>
        <p:txBody>
          <a:bodyPr wrap="none" rtlCol="0">
            <a:spAutoFit/>
          </a:bodyPr>
          <a:lstStyle/>
          <a:p>
            <a:r>
              <a:rPr lang="ru-RU" dirty="0" smtClean="0"/>
              <a:t>Жалейка</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357686" y="857232"/>
            <a:ext cx="4500562" cy="563231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ru-RU" b="1" dirty="0" smtClean="0">
              <a:solidFill>
                <a:schemeClr val="tx1"/>
              </a:solidFill>
            </a:endParaRPr>
          </a:p>
          <a:p>
            <a:pPr algn="just"/>
            <a:r>
              <a:rPr lang="ru-RU" b="1" dirty="0" smtClean="0">
                <a:solidFill>
                  <a:schemeClr val="tx1"/>
                </a:solidFill>
              </a:rPr>
              <a:t>Россия – многонациональное государство. Проживающие нации представлены больше 190 народностями, в число которых входят коренные расы и население, обитающее на землях традиционного поселения предков. Национальный состав России определяется уникальным положением страны на географической карте и ее огромной протяженностью в западно-восточном и северо-южном направлении.</a:t>
            </a:r>
            <a:br>
              <a:rPr lang="ru-RU" b="1" dirty="0" smtClean="0">
                <a:solidFill>
                  <a:schemeClr val="tx1"/>
                </a:solidFill>
              </a:rPr>
            </a:br>
            <a:endParaRPr lang="ru-RU" b="1" dirty="0" smtClean="0">
              <a:solidFill>
                <a:schemeClr val="tx1"/>
              </a:solidFill>
            </a:endParaRPr>
          </a:p>
          <a:p>
            <a:pPr algn="just"/>
            <a:r>
              <a:rPr lang="ru-RU" b="1" dirty="0" smtClean="0">
                <a:solidFill>
                  <a:srgbClr val="C00000"/>
                </a:solidFill>
              </a:rPr>
              <a:t>Русский народ </a:t>
            </a:r>
            <a:r>
              <a:rPr lang="ru-RU" b="1" dirty="0" smtClean="0">
                <a:solidFill>
                  <a:schemeClr val="tx1"/>
                </a:solidFill>
              </a:rPr>
              <a:t>относится к коренному этносу, который преобладает на территории страны. Русское население на территории Российской Федерации составляет 80% - 116 млн. человек. </a:t>
            </a:r>
            <a:r>
              <a:rPr lang="ru-RU" dirty="0" smtClean="0"/>
              <a:t/>
            </a:r>
            <a:br>
              <a:rPr lang="ru-RU" dirty="0" smtClean="0"/>
            </a:br>
            <a:r>
              <a:rPr lang="ru-RU" dirty="0" smtClean="0"/>
              <a:t/>
            </a:r>
            <a:br>
              <a:rPr lang="ru-RU" dirty="0" smtClean="0"/>
            </a:br>
            <a:endParaRPr lang="ru-RU" dirty="0"/>
          </a:p>
        </p:txBody>
      </p:sp>
      <p:pic>
        <p:nvPicPr>
          <p:cNvPr id="24582" name="Picture 6" descr="https://i.pinimg.com/originals/c6/b4/ac/c6b4ac9f2d839083bc3792c8554b08e9.jpg"/>
          <p:cNvPicPr>
            <a:picLocks noChangeAspect="1" noChangeArrowheads="1"/>
          </p:cNvPicPr>
          <p:nvPr/>
        </p:nvPicPr>
        <p:blipFill>
          <a:blip r:embed="rId3" cstate="print"/>
          <a:srcRect l="16615" r="9450"/>
          <a:stretch>
            <a:fillRect/>
          </a:stretch>
        </p:blipFill>
        <p:spPr bwMode="auto">
          <a:xfrm>
            <a:off x="214282" y="1571612"/>
            <a:ext cx="4047631" cy="3643338"/>
          </a:xfrm>
          <a:prstGeom prst="rect">
            <a:avLst/>
          </a:prstGeom>
          <a:noFill/>
          <a:ln w="57150">
            <a:solidFill>
              <a:schemeClr val="accent6">
                <a:lumMod val="75000"/>
              </a:schemeClr>
            </a:solid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714348" y="1643050"/>
            <a:ext cx="7786742" cy="923330"/>
          </a:xfrm>
          <a:prstGeom prst="rect">
            <a:avLst/>
          </a:prstGeom>
        </p:spPr>
        <p:txBody>
          <a:bodyPr wrap="square">
            <a:spAutoFit/>
          </a:bodyPr>
          <a:lstStyle/>
          <a:p>
            <a:pPr algn="just"/>
            <a:r>
              <a:rPr lang="ru-RU" b="1" dirty="0" smtClean="0">
                <a:solidFill>
                  <a:srgbClr val="C00000"/>
                </a:solidFill>
              </a:rPr>
              <a:t>27. Иное название этого древнего ударного музыкального инструмента </a:t>
            </a:r>
            <a:r>
              <a:rPr lang="ru-RU" b="1" dirty="0" err="1" smtClean="0">
                <a:solidFill>
                  <a:srgbClr val="C00000"/>
                </a:solidFill>
              </a:rPr>
              <a:t>пральник</a:t>
            </a:r>
            <a:r>
              <a:rPr lang="ru-RU" b="1" dirty="0" smtClean="0">
                <a:solidFill>
                  <a:srgbClr val="C00000"/>
                </a:solidFill>
              </a:rPr>
              <a:t> – это предмет домашнего обихода, который в старинные времена девушки применяли для разглаживания белья после стирки. </a:t>
            </a:r>
            <a:endParaRPr lang="ru-RU" dirty="0">
              <a:solidFill>
                <a:srgbClr val="C00000"/>
              </a:solidFill>
            </a:endParaRPr>
          </a:p>
        </p:txBody>
      </p:sp>
      <p:pic>
        <p:nvPicPr>
          <p:cNvPr id="6" name="Picture 4" descr="http://otlichniktk.ru/uploads/product/7614/rubel.JPG"/>
          <p:cNvPicPr>
            <a:picLocks noChangeAspect="1" noChangeArrowheads="1"/>
          </p:cNvPicPr>
          <p:nvPr/>
        </p:nvPicPr>
        <p:blipFill>
          <a:blip r:embed="rId4" cstate="print">
            <a:clrChange>
              <a:clrFrom>
                <a:srgbClr val="FFFFFF"/>
              </a:clrFrom>
              <a:clrTo>
                <a:srgbClr val="FFFFFF">
                  <a:alpha val="0"/>
                </a:srgbClr>
              </a:clrTo>
            </a:clrChange>
          </a:blip>
          <a:srcRect t="28436" b="23356"/>
          <a:stretch>
            <a:fillRect/>
          </a:stretch>
        </p:blipFill>
        <p:spPr bwMode="auto">
          <a:xfrm rot="3988453">
            <a:off x="1219833" y="3373952"/>
            <a:ext cx="4285622" cy="1729421"/>
          </a:xfrm>
          <a:prstGeom prst="rect">
            <a:avLst/>
          </a:prstGeom>
          <a:noFill/>
        </p:spPr>
      </p:pic>
      <p:sp>
        <p:nvSpPr>
          <p:cNvPr id="7" name="TextBox 6"/>
          <p:cNvSpPr txBox="1"/>
          <p:nvPr/>
        </p:nvSpPr>
        <p:spPr>
          <a:xfrm>
            <a:off x="5286380" y="3643314"/>
            <a:ext cx="868507" cy="369332"/>
          </a:xfrm>
          <a:prstGeom prst="rect">
            <a:avLst/>
          </a:prstGeom>
          <a:noFill/>
        </p:spPr>
        <p:txBody>
          <a:bodyPr wrap="none" rtlCol="0">
            <a:spAutoFit/>
          </a:bodyPr>
          <a:lstStyle/>
          <a:p>
            <a:r>
              <a:rPr lang="ru-RU" dirty="0" smtClean="0"/>
              <a:t>Рубель</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785786" y="1500174"/>
            <a:ext cx="7643866" cy="2308324"/>
          </a:xfrm>
          <a:prstGeom prst="rect">
            <a:avLst/>
          </a:prstGeom>
        </p:spPr>
        <p:txBody>
          <a:bodyPr wrap="square">
            <a:spAutoFit/>
          </a:bodyPr>
          <a:lstStyle/>
          <a:p>
            <a:pPr algn="just"/>
            <a:r>
              <a:rPr lang="ru-RU" b="1" dirty="0" smtClean="0">
                <a:solidFill>
                  <a:srgbClr val="C00000"/>
                </a:solidFill>
              </a:rPr>
              <a:t>28.  Этот промысел известен на Руси с давних времен. Традиционная роспись на керамике, получившая известность, благодаря насыщенным кобальтовым оттенкам. Синие узоры на белом фоне – характерный признак изделий промысла. Свое название роспись получила, благодаря живописному подмосковному району. Уже более 700 лет мастера создают настоящие произведения искусства: посуду, статуэтки, предметы интерьера, расписанные яркими орнаментами, изображающими цветы, животных или пейзажи.</a:t>
            </a:r>
            <a:endParaRPr lang="ru-RU" b="1" dirty="0">
              <a:solidFill>
                <a:srgbClr val="C00000"/>
              </a:solidFill>
            </a:endParaRPr>
          </a:p>
        </p:txBody>
      </p:sp>
      <p:pic>
        <p:nvPicPr>
          <p:cNvPr id="6" name="Picture 5"/>
          <p:cNvPicPr>
            <a:picLocks noChangeAspect="1" noChangeArrowheads="1"/>
          </p:cNvPicPr>
          <p:nvPr/>
        </p:nvPicPr>
        <p:blipFill>
          <a:blip r:embed="rId4" cstate="print"/>
          <a:srcRect/>
          <a:stretch>
            <a:fillRect/>
          </a:stretch>
        </p:blipFill>
        <p:spPr>
          <a:xfrm>
            <a:off x="857224" y="3786190"/>
            <a:ext cx="1472249" cy="1649914"/>
          </a:xfrm>
          <a:prstGeom prst="rect">
            <a:avLst/>
          </a:prstGeom>
        </p:spPr>
      </p:pic>
      <p:pic>
        <p:nvPicPr>
          <p:cNvPr id="7" name="Picture 4" descr="Чайный сервиз из Гжели"/>
          <p:cNvPicPr>
            <a:picLocks noChangeAspect="1" noChangeArrowheads="1"/>
          </p:cNvPicPr>
          <p:nvPr/>
        </p:nvPicPr>
        <p:blipFill>
          <a:blip r:embed="rId5" cstate="print"/>
          <a:srcRect/>
          <a:stretch>
            <a:fillRect/>
          </a:stretch>
        </p:blipFill>
        <p:spPr bwMode="auto">
          <a:xfrm>
            <a:off x="2643174" y="3786190"/>
            <a:ext cx="2857520" cy="1748802"/>
          </a:xfrm>
          <a:prstGeom prst="rect">
            <a:avLst/>
          </a:prstGeom>
          <a:noFill/>
        </p:spPr>
      </p:pic>
      <p:pic>
        <p:nvPicPr>
          <p:cNvPr id="8" name="Picture 2" descr="Керамическая посуда из Гжели"/>
          <p:cNvPicPr>
            <a:picLocks noChangeAspect="1" noChangeArrowheads="1"/>
          </p:cNvPicPr>
          <p:nvPr/>
        </p:nvPicPr>
        <p:blipFill>
          <a:blip r:embed="rId6" cstate="print"/>
          <a:srcRect/>
          <a:stretch>
            <a:fillRect/>
          </a:stretch>
        </p:blipFill>
        <p:spPr bwMode="auto">
          <a:xfrm>
            <a:off x="2000232" y="5214950"/>
            <a:ext cx="1857388" cy="1509128"/>
          </a:xfrm>
          <a:prstGeom prst="rect">
            <a:avLst/>
          </a:prstGeom>
          <a:noFill/>
        </p:spPr>
      </p:pic>
      <p:sp>
        <p:nvSpPr>
          <p:cNvPr id="9" name="Прямоугольник 8"/>
          <p:cNvSpPr/>
          <p:nvPr/>
        </p:nvSpPr>
        <p:spPr>
          <a:xfrm>
            <a:off x="6143636" y="3786190"/>
            <a:ext cx="4572000" cy="1477328"/>
          </a:xfrm>
          <a:prstGeom prst="rect">
            <a:avLst/>
          </a:prstGeom>
        </p:spPr>
        <p:txBody>
          <a:bodyPr>
            <a:spAutoFit/>
          </a:bodyPr>
          <a:lstStyle/>
          <a:p>
            <a:pPr marL="342900" lvl="0" indent="-342900" algn="just">
              <a:spcBef>
                <a:spcPct val="0"/>
              </a:spcBef>
              <a:buAutoNum type="arabicParenR"/>
            </a:pPr>
            <a:r>
              <a:rPr lang="ru-RU" dirty="0" smtClean="0"/>
              <a:t>Палех</a:t>
            </a:r>
          </a:p>
          <a:p>
            <a:pPr marL="342900" lvl="0" indent="-342900" algn="just">
              <a:spcBef>
                <a:spcPct val="0"/>
              </a:spcBef>
              <a:buAutoNum type="arabicParenR"/>
            </a:pPr>
            <a:endParaRPr lang="ru-RU" dirty="0" smtClean="0"/>
          </a:p>
          <a:p>
            <a:pPr marL="342900" lvl="0" indent="-342900" algn="just">
              <a:spcBef>
                <a:spcPct val="0"/>
              </a:spcBef>
            </a:pPr>
            <a:r>
              <a:rPr lang="ru-RU" dirty="0" smtClean="0"/>
              <a:t>2) Хохлома</a:t>
            </a:r>
          </a:p>
          <a:p>
            <a:pPr marL="342900" lvl="0" indent="-342900" algn="just">
              <a:spcBef>
                <a:spcPct val="0"/>
              </a:spcBef>
            </a:pPr>
            <a:endParaRPr lang="ru-RU" dirty="0" smtClean="0"/>
          </a:p>
          <a:p>
            <a:pPr marL="342900" lvl="0" indent="-342900" algn="just">
              <a:spcBef>
                <a:spcPct val="0"/>
              </a:spcBef>
            </a:pPr>
            <a:r>
              <a:rPr lang="ru-RU" dirty="0" smtClean="0"/>
              <a:t>3) Гжель</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9">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9">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9">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6" name="Прямоугольник 5"/>
          <p:cNvSpPr/>
          <p:nvPr/>
        </p:nvSpPr>
        <p:spPr>
          <a:xfrm>
            <a:off x="571472" y="1720840"/>
            <a:ext cx="7858180" cy="2031325"/>
          </a:xfrm>
          <a:prstGeom prst="rect">
            <a:avLst/>
          </a:prstGeom>
        </p:spPr>
        <p:txBody>
          <a:bodyPr wrap="square">
            <a:spAutoFit/>
          </a:bodyPr>
          <a:lstStyle/>
          <a:p>
            <a:pPr algn="just"/>
            <a:r>
              <a:rPr lang="ru-RU" b="1" dirty="0" smtClean="0">
                <a:solidFill>
                  <a:srgbClr val="C00000"/>
                </a:solidFill>
              </a:rPr>
              <a:t>29. Это народный промысел зародился в середине XVIII века на Урале. Местные мастера стали расписывать металлические подносы. Роспись велась главным образом по черному фону (изредка по красному, синему, зеленому). Позже подобные мастерские появились в одной из деревень Московской губернии. Подносы, изготавливаемые там, получили широкую известность. Основным мотивом данной росписи до наших дней остается цветочный букет. </a:t>
            </a:r>
            <a:endParaRPr lang="ru-RU" b="1" dirty="0">
              <a:solidFill>
                <a:srgbClr val="C00000"/>
              </a:solidFill>
            </a:endParaRPr>
          </a:p>
        </p:txBody>
      </p:sp>
      <p:pic>
        <p:nvPicPr>
          <p:cNvPr id="7" name="Picture 2" descr="Поднос с жостовской росписью"/>
          <p:cNvPicPr>
            <a:picLocks noChangeAspect="1" noChangeArrowheads="1"/>
          </p:cNvPicPr>
          <p:nvPr/>
        </p:nvPicPr>
        <p:blipFill>
          <a:blip r:embed="rId4" cstate="print"/>
          <a:srcRect l="8709" r="6378"/>
          <a:stretch>
            <a:fillRect/>
          </a:stretch>
        </p:blipFill>
        <p:spPr bwMode="auto">
          <a:xfrm>
            <a:off x="428596" y="3786190"/>
            <a:ext cx="2274745" cy="1785950"/>
          </a:xfrm>
          <a:prstGeom prst="rect">
            <a:avLst/>
          </a:prstGeom>
          <a:noFill/>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86050" y="4500570"/>
            <a:ext cx="2090886" cy="1714512"/>
          </a:xfrm>
          <a:prstGeom prst="rect">
            <a:avLst/>
          </a:prstGeom>
        </p:spPr>
      </p:pic>
      <p:sp>
        <p:nvSpPr>
          <p:cNvPr id="9" name="Прямоугольник 8"/>
          <p:cNvSpPr/>
          <p:nvPr/>
        </p:nvSpPr>
        <p:spPr>
          <a:xfrm>
            <a:off x="5143504" y="3857628"/>
            <a:ext cx="4572000" cy="1477328"/>
          </a:xfrm>
          <a:prstGeom prst="rect">
            <a:avLst/>
          </a:prstGeom>
        </p:spPr>
        <p:txBody>
          <a:bodyPr>
            <a:spAutoFit/>
          </a:bodyPr>
          <a:lstStyle/>
          <a:p>
            <a:pPr marL="342900" lvl="0" indent="-342900" algn="just">
              <a:spcBef>
                <a:spcPct val="0"/>
              </a:spcBef>
              <a:buAutoNum type="arabicParenR"/>
            </a:pPr>
            <a:r>
              <a:rPr lang="ru-RU" dirty="0" smtClean="0"/>
              <a:t>Жолтовская роспись</a:t>
            </a:r>
          </a:p>
          <a:p>
            <a:pPr marL="342900" lvl="0" indent="-342900" algn="just">
              <a:spcBef>
                <a:spcPct val="0"/>
              </a:spcBef>
              <a:buAutoNum type="arabicParenR"/>
            </a:pPr>
            <a:endParaRPr lang="ru-RU" dirty="0" smtClean="0"/>
          </a:p>
          <a:p>
            <a:pPr marL="342900" lvl="0" indent="-342900" algn="just">
              <a:spcBef>
                <a:spcPct val="0"/>
              </a:spcBef>
              <a:buAutoNum type="arabicParenR" startAt="2"/>
            </a:pPr>
            <a:r>
              <a:rPr lang="ru-RU" dirty="0" smtClean="0"/>
              <a:t>Хохломская роспись</a:t>
            </a:r>
          </a:p>
          <a:p>
            <a:pPr marL="342900" lvl="0" indent="-342900" algn="just">
              <a:spcBef>
                <a:spcPct val="0"/>
              </a:spcBef>
              <a:buAutoNum type="arabicParenR" startAt="2"/>
            </a:pPr>
            <a:endParaRPr lang="ru-RU" dirty="0" smtClean="0"/>
          </a:p>
          <a:p>
            <a:pPr marL="342900" lvl="0" indent="-342900" algn="just">
              <a:spcBef>
                <a:spcPct val="0"/>
              </a:spcBef>
            </a:pPr>
            <a:r>
              <a:rPr lang="ru-RU" dirty="0" smtClean="0"/>
              <a:t>3)  Городецкая роспись</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7" dur="500"/>
                                        <p:tgtEl>
                                          <p:spTgt spid="9">
                                            <p:txEl>
                                              <p:pRg st="2" end="2"/>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9">
                                            <p:txEl>
                                              <p:pRg st="2" end="2"/>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9">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sp>
        <p:nvSpPr>
          <p:cNvPr id="3" name="TextBox 2">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pic>
        <p:nvPicPr>
          <p:cNvPr id="4"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90"/>
            <a:ext cx="9144000" cy="1571610"/>
          </a:xfrm>
          <a:prstGeom prst="rect">
            <a:avLst/>
          </a:prstGeom>
          <a:noFill/>
        </p:spPr>
      </p:pic>
      <p:sp>
        <p:nvSpPr>
          <p:cNvPr id="5" name="Прямоугольник 4"/>
          <p:cNvSpPr/>
          <p:nvPr/>
        </p:nvSpPr>
        <p:spPr>
          <a:xfrm>
            <a:off x="642910" y="1500174"/>
            <a:ext cx="8143932" cy="2308324"/>
          </a:xfrm>
          <a:prstGeom prst="rect">
            <a:avLst/>
          </a:prstGeom>
        </p:spPr>
        <p:txBody>
          <a:bodyPr wrap="square">
            <a:spAutoFit/>
          </a:bodyPr>
          <a:lstStyle/>
          <a:p>
            <a:pPr algn="just"/>
            <a:r>
              <a:rPr lang="ru-RU" b="1" dirty="0" smtClean="0">
                <a:solidFill>
                  <a:srgbClr val="C00000"/>
                </a:solidFill>
              </a:rPr>
              <a:t>30. Эти игрушки -  уникальные изделия одного из древних русских народных промыслов. Изначально красочные глиняные игрушки имели форму свистулек. Матери делали их для забавы своих детей из доступных в данной местности природных материалов. Позднее изготовлением ярких забавных фигурок стали заниматься целыми семьями. Для росписи глиняных игрушек данного промысла используется богатая цветовая палитра: красный, алый, оранжевый, желтый, синий, зеленый, золотой. Сегодня эта игрушка является предметом гордости мастеров и визитной карточкой всей Кировской области.</a:t>
            </a:r>
            <a:endParaRPr lang="ru-RU" b="1" dirty="0">
              <a:solidFill>
                <a:srgbClr val="C00000"/>
              </a:solidFill>
            </a:endParaRPr>
          </a:p>
        </p:txBody>
      </p:sp>
      <p:pic>
        <p:nvPicPr>
          <p:cNvPr id="6" name="Picture 6" descr="https://www.present.ru/upload/iblock/9bc/9bc03b5168403a0fd69627ab80b6685c.jpg"/>
          <p:cNvPicPr>
            <a:picLocks noChangeAspect="1" noChangeArrowheads="1"/>
          </p:cNvPicPr>
          <p:nvPr/>
        </p:nvPicPr>
        <p:blipFill>
          <a:blip r:embed="rId4" cstate="print"/>
          <a:srcRect l="6297" r="18145"/>
          <a:stretch>
            <a:fillRect/>
          </a:stretch>
        </p:blipFill>
        <p:spPr bwMode="auto">
          <a:xfrm>
            <a:off x="338918" y="3786760"/>
            <a:ext cx="1469026" cy="1944216"/>
          </a:xfrm>
          <a:prstGeom prst="rect">
            <a:avLst/>
          </a:prstGeom>
          <a:noFill/>
        </p:spPr>
      </p:pic>
      <p:pic>
        <p:nvPicPr>
          <p:cNvPr id="7" name="Picture 8" descr="https://www.present.ru/upload/iblock/d31/d318d3d185274172e977efd93d1d1cbb.jpg"/>
          <p:cNvPicPr>
            <a:picLocks noChangeAspect="1" noChangeArrowheads="1"/>
          </p:cNvPicPr>
          <p:nvPr/>
        </p:nvPicPr>
        <p:blipFill>
          <a:blip r:embed="rId5" cstate="print"/>
          <a:srcRect l="16667" r="20000"/>
          <a:stretch>
            <a:fillRect/>
          </a:stretch>
        </p:blipFill>
        <p:spPr bwMode="auto">
          <a:xfrm>
            <a:off x="3500430" y="3929066"/>
            <a:ext cx="1214446" cy="1917547"/>
          </a:xfrm>
          <a:prstGeom prst="rect">
            <a:avLst/>
          </a:prstGeom>
          <a:noFill/>
        </p:spPr>
      </p:pic>
      <p:pic>
        <p:nvPicPr>
          <p:cNvPr id="8" name="Picture 10" descr="https://www.present.ru/upload/iblock/3a6/3a6e3fdf31f38f3be1d7a8e2db243511.jpg"/>
          <p:cNvPicPr>
            <a:picLocks noChangeAspect="1" noChangeArrowheads="1"/>
          </p:cNvPicPr>
          <p:nvPr/>
        </p:nvPicPr>
        <p:blipFill>
          <a:blip r:embed="rId6" cstate="print"/>
          <a:srcRect/>
          <a:stretch>
            <a:fillRect/>
          </a:stretch>
        </p:blipFill>
        <p:spPr bwMode="auto">
          <a:xfrm>
            <a:off x="1857356" y="4643446"/>
            <a:ext cx="1643074" cy="1643074"/>
          </a:xfrm>
          <a:prstGeom prst="rect">
            <a:avLst/>
          </a:prstGeom>
          <a:noFill/>
        </p:spPr>
      </p:pic>
      <p:sp>
        <p:nvSpPr>
          <p:cNvPr id="9" name="Прямоугольник 8"/>
          <p:cNvSpPr/>
          <p:nvPr/>
        </p:nvSpPr>
        <p:spPr>
          <a:xfrm>
            <a:off x="4857752" y="4214818"/>
            <a:ext cx="4572000" cy="1477328"/>
          </a:xfrm>
          <a:prstGeom prst="rect">
            <a:avLst/>
          </a:prstGeom>
        </p:spPr>
        <p:txBody>
          <a:bodyPr>
            <a:spAutoFit/>
          </a:bodyPr>
          <a:lstStyle/>
          <a:p>
            <a:pPr marL="342900" indent="-342900" algn="just">
              <a:buAutoNum type="arabicParenR"/>
            </a:pPr>
            <a:r>
              <a:rPr lang="ru-RU" dirty="0" err="1" smtClean="0"/>
              <a:t>Богородская</a:t>
            </a:r>
            <a:r>
              <a:rPr lang="ru-RU" dirty="0" smtClean="0"/>
              <a:t> игрушка</a:t>
            </a:r>
          </a:p>
          <a:p>
            <a:pPr marL="342900" indent="-342900" algn="just">
              <a:buAutoNum type="arabicParenR"/>
            </a:pPr>
            <a:endParaRPr lang="ru-RU" dirty="0" smtClean="0"/>
          </a:p>
          <a:p>
            <a:pPr marL="342900" indent="-342900" algn="just">
              <a:buAutoNum type="arabicParenR" startAt="2"/>
            </a:pPr>
            <a:r>
              <a:rPr lang="ru-RU" dirty="0" smtClean="0"/>
              <a:t>Дымковская игрушка</a:t>
            </a:r>
          </a:p>
          <a:p>
            <a:pPr marL="342900" indent="-342900" algn="just">
              <a:buAutoNum type="arabicParenR" startAt="2"/>
            </a:pPr>
            <a:endParaRPr lang="ru-RU" dirty="0" smtClean="0"/>
          </a:p>
          <a:p>
            <a:pPr marL="342900" indent="-342900" algn="just"/>
            <a:r>
              <a:rPr lang="ru-RU" dirty="0" smtClean="0"/>
              <a:t>3)  Русская матрешка</a:t>
            </a:r>
          </a:p>
        </p:txBody>
      </p:sp>
      <p:sp>
        <p:nvSpPr>
          <p:cNvPr id="10" name="Стрелка вправо 9">
            <a:hlinkClick r:id="rId7" action="ppaction://hlinksldjump"/>
          </p:cNvPr>
          <p:cNvSpPr/>
          <p:nvPr/>
        </p:nvSpPr>
        <p:spPr>
          <a:xfrm>
            <a:off x="7858116" y="6000744"/>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9">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9">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9">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429124" y="928670"/>
            <a:ext cx="4500562" cy="563231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ru-RU" b="1" dirty="0" smtClean="0">
              <a:solidFill>
                <a:schemeClr val="tx1"/>
              </a:solidFill>
            </a:endParaRPr>
          </a:p>
          <a:p>
            <a:pPr algn="just"/>
            <a:r>
              <a:rPr lang="ru-RU" b="1" dirty="0" smtClean="0">
                <a:solidFill>
                  <a:srgbClr val="C00000"/>
                </a:solidFill>
              </a:rPr>
              <a:t>Татары</a:t>
            </a:r>
            <a:r>
              <a:rPr lang="ru-RU" b="1" dirty="0" smtClean="0">
                <a:solidFill>
                  <a:schemeClr val="tx1"/>
                </a:solidFill>
              </a:rPr>
              <a:t>, вторая по численности этническая группа, проживают, в основном, в Поволжье. Поволжский регион Татарстан является сердцем татарской культуры. Казанские татары составляют около половины населения Татарстана в наше время. Сегодня в Татарстане все еще много древних татарских реликвий, расположенных по всей республике. Казанский Кремль включен в список Всемирного наследия ЮНЕСКО в связи с тем, что он является последней оставшейся татарской крепостью и восходит к XVI веку. Татары практикуют ислам, поэтому в регионе много величественных мечетей, включая казанский </a:t>
            </a:r>
            <a:r>
              <a:rPr lang="ru-RU" b="1" dirty="0" err="1" smtClean="0">
                <a:solidFill>
                  <a:schemeClr val="tx1"/>
                </a:solidFill>
              </a:rPr>
              <a:t>Кул-Шариф</a:t>
            </a:r>
            <a:r>
              <a:rPr lang="ru-RU" b="1" dirty="0" smtClean="0">
                <a:solidFill>
                  <a:schemeClr val="tx1"/>
                </a:solidFill>
              </a:rPr>
              <a:t>.</a:t>
            </a:r>
            <a:br>
              <a:rPr lang="ru-RU" b="1" dirty="0" smtClean="0">
                <a:solidFill>
                  <a:schemeClr val="tx1"/>
                </a:solidFill>
              </a:rPr>
            </a:br>
            <a:r>
              <a:rPr lang="ru-RU" b="1" dirty="0" smtClean="0">
                <a:solidFill>
                  <a:schemeClr val="tx1"/>
                </a:solidFill>
              </a:rPr>
              <a:t/>
            </a:r>
            <a:br>
              <a:rPr lang="ru-RU" b="1" dirty="0" smtClean="0">
                <a:solidFill>
                  <a:schemeClr val="tx1"/>
                </a:solidFill>
              </a:rPr>
            </a:br>
            <a:endParaRPr lang="ru-RU" b="1" dirty="0" smtClean="0">
              <a:solidFill>
                <a:schemeClr val="tx1"/>
              </a:solidFill>
            </a:endParaRPr>
          </a:p>
        </p:txBody>
      </p:sp>
      <p:sp>
        <p:nvSpPr>
          <p:cNvPr id="6" name="Прямоугольник 5"/>
          <p:cNvSpPr/>
          <p:nvPr/>
        </p:nvSpPr>
        <p:spPr>
          <a:xfrm>
            <a:off x="214282" y="5643578"/>
            <a:ext cx="4000528"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b="1" dirty="0" smtClean="0">
                <a:solidFill>
                  <a:schemeClr val="tx1"/>
                </a:solidFill>
              </a:rPr>
              <a:t>татары — 5,6 </a:t>
            </a:r>
            <a:r>
              <a:rPr lang="ru-RU" b="1" dirty="0" err="1" smtClean="0">
                <a:solidFill>
                  <a:schemeClr val="tx1"/>
                </a:solidFill>
              </a:rPr>
              <a:t>млн</a:t>
            </a:r>
            <a:r>
              <a:rPr lang="ru-RU" b="1" dirty="0" smtClean="0">
                <a:solidFill>
                  <a:schemeClr val="tx1"/>
                </a:solidFill>
              </a:rPr>
              <a:t> людей, </a:t>
            </a:r>
          </a:p>
          <a:p>
            <a:pPr algn="ctr"/>
            <a:r>
              <a:rPr lang="ru-RU" b="1" dirty="0" smtClean="0">
                <a:solidFill>
                  <a:schemeClr val="tx1"/>
                </a:solidFill>
              </a:rPr>
              <a:t>в массе занимают 3,8%</a:t>
            </a:r>
          </a:p>
        </p:txBody>
      </p:sp>
      <p:pic>
        <p:nvPicPr>
          <p:cNvPr id="26626" name="Picture 2" descr="https://i.pinimg.com/736x/32/ea/c1/32eac1186796ca985438077b5a619f4f.jpg"/>
          <p:cNvPicPr>
            <a:picLocks noChangeAspect="1" noChangeArrowheads="1"/>
          </p:cNvPicPr>
          <p:nvPr/>
        </p:nvPicPr>
        <p:blipFill>
          <a:blip r:embed="rId3" cstate="print"/>
          <a:srcRect/>
          <a:stretch>
            <a:fillRect/>
          </a:stretch>
        </p:blipFill>
        <p:spPr bwMode="auto">
          <a:xfrm>
            <a:off x="714348" y="1000108"/>
            <a:ext cx="3000396" cy="4511609"/>
          </a:xfrm>
          <a:prstGeom prst="rect">
            <a:avLst/>
          </a:prstGeom>
          <a:noFill/>
          <a:ln w="57150">
            <a:solidFill>
              <a:schemeClr val="accent6">
                <a:lumMod val="75000"/>
              </a:schemeClr>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429124" y="928670"/>
            <a:ext cx="4500562" cy="480131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ru-RU" b="1" dirty="0" smtClean="0">
              <a:solidFill>
                <a:schemeClr val="tx1"/>
              </a:solidFill>
            </a:endParaRPr>
          </a:p>
          <a:p>
            <a:pPr algn="just"/>
            <a:r>
              <a:rPr lang="ru-RU" b="1" dirty="0" smtClean="0">
                <a:solidFill>
                  <a:schemeClr val="tx1"/>
                </a:solidFill>
              </a:rPr>
              <a:t>Другой крупный мусульманский народ центральной части России — </a:t>
            </a:r>
            <a:r>
              <a:rPr lang="ru-RU" b="1" dirty="0" smtClean="0">
                <a:solidFill>
                  <a:srgbClr val="C00000"/>
                </a:solidFill>
              </a:rPr>
              <a:t>башкиры. </a:t>
            </a:r>
            <a:r>
              <a:rPr lang="ru-RU" b="1" dirty="0" smtClean="0">
                <a:solidFill>
                  <a:schemeClr val="tx1"/>
                </a:solidFill>
              </a:rPr>
              <a:t>Башкиры традиционно занимались земледелием, скотоводством и пчеловодством. Полукочевые башкиры могли жить в горах, либо в степях, занимаясь скотоводством. Пчеловодство в Башкирии является древнейшим видом промысла, свидетельством этому стали находки </a:t>
            </a:r>
            <a:r>
              <a:rPr lang="ru-RU" b="1" dirty="0" err="1" smtClean="0">
                <a:solidFill>
                  <a:schemeClr val="tx1"/>
                </a:solidFill>
              </a:rPr>
              <a:t>Бирского</a:t>
            </a:r>
            <a:r>
              <a:rPr lang="ru-RU" b="1" dirty="0" smtClean="0">
                <a:solidFill>
                  <a:schemeClr val="tx1"/>
                </a:solidFill>
              </a:rPr>
              <a:t> могильника, возраст которого около полторы тысячи лет: среди утвари в нем найдено полное снаряжение бортника.</a:t>
            </a:r>
            <a:br>
              <a:rPr lang="ru-RU" b="1" dirty="0" smtClean="0">
                <a:solidFill>
                  <a:schemeClr val="tx1"/>
                </a:solidFill>
              </a:rPr>
            </a:br>
            <a:r>
              <a:rPr lang="ru-RU" dirty="0" smtClean="0"/>
              <a:t/>
            </a:r>
            <a:br>
              <a:rPr lang="ru-RU" dirty="0" smtClean="0"/>
            </a:br>
            <a:r>
              <a:rPr lang="ru-RU" b="1" dirty="0" smtClean="0">
                <a:solidFill>
                  <a:schemeClr val="tx1"/>
                </a:solidFill>
              </a:rPr>
              <a:t/>
            </a:r>
            <a:br>
              <a:rPr lang="ru-RU" b="1" dirty="0" smtClean="0">
                <a:solidFill>
                  <a:schemeClr val="tx1"/>
                </a:solidFill>
              </a:rPr>
            </a:br>
            <a:endParaRPr lang="ru-RU" b="1" dirty="0" smtClean="0">
              <a:solidFill>
                <a:schemeClr val="tx1"/>
              </a:solidFill>
            </a:endParaRPr>
          </a:p>
        </p:txBody>
      </p:sp>
      <p:sp>
        <p:nvSpPr>
          <p:cNvPr id="6" name="Прямоугольник 5"/>
          <p:cNvSpPr/>
          <p:nvPr/>
        </p:nvSpPr>
        <p:spPr>
          <a:xfrm>
            <a:off x="214282" y="5072074"/>
            <a:ext cx="4000528"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b="1" dirty="0" smtClean="0">
                <a:solidFill>
                  <a:schemeClr val="tx1"/>
                </a:solidFill>
              </a:rPr>
              <a:t>башкиры — 1,7 </a:t>
            </a:r>
            <a:r>
              <a:rPr lang="ru-RU" b="1" dirty="0" err="1" smtClean="0">
                <a:solidFill>
                  <a:schemeClr val="tx1"/>
                </a:solidFill>
              </a:rPr>
              <a:t>млн</a:t>
            </a:r>
            <a:r>
              <a:rPr lang="ru-RU" b="1" dirty="0" smtClean="0">
                <a:solidFill>
                  <a:schemeClr val="tx1"/>
                </a:solidFill>
              </a:rPr>
              <a:t>, </a:t>
            </a:r>
          </a:p>
          <a:p>
            <a:pPr algn="ctr"/>
            <a:r>
              <a:rPr lang="ru-RU" b="1" dirty="0" smtClean="0">
                <a:solidFill>
                  <a:schemeClr val="tx1"/>
                </a:solidFill>
              </a:rPr>
              <a:t> это 1,2% населения РФ</a:t>
            </a:r>
          </a:p>
        </p:txBody>
      </p:sp>
      <p:pic>
        <p:nvPicPr>
          <p:cNvPr id="27650" name="Picture 2" descr="https://pbs.twimg.com/media/DUWOvBaWAAETxuj.jpg"/>
          <p:cNvPicPr>
            <a:picLocks noChangeAspect="1" noChangeArrowheads="1"/>
          </p:cNvPicPr>
          <p:nvPr/>
        </p:nvPicPr>
        <p:blipFill>
          <a:blip r:embed="rId3" cstate="print"/>
          <a:srcRect l="20690" r="9195"/>
          <a:stretch>
            <a:fillRect/>
          </a:stretch>
        </p:blipFill>
        <p:spPr bwMode="auto">
          <a:xfrm>
            <a:off x="428596" y="1000108"/>
            <a:ext cx="3556550" cy="3805536"/>
          </a:xfrm>
          <a:prstGeom prst="rect">
            <a:avLst/>
          </a:prstGeom>
          <a:noFill/>
          <a:ln w="57150">
            <a:solidFill>
              <a:schemeClr val="accent6">
                <a:lumMod val="75000"/>
              </a:schemeClr>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500562" y="714356"/>
            <a:ext cx="4500562" cy="55861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700" b="1" dirty="0" smtClean="0">
                <a:solidFill>
                  <a:srgbClr val="C00000"/>
                </a:solidFill>
              </a:rPr>
              <a:t>Чуваши</a:t>
            </a:r>
            <a:r>
              <a:rPr lang="ru-RU" sz="1700" b="1" dirty="0" smtClean="0">
                <a:solidFill>
                  <a:schemeClr val="tx1"/>
                </a:solidFill>
              </a:rPr>
              <a:t> – это пятый по численности народ, проживающий на территории Российской Федерации. Чуваши — коренное население Чувашской Республики, расположенной в Поволжье. С киргизского языка наименование этноса переводится как «скоромные». В соответствии с современными словарями «чуваши» – это «безобидные». Основное занятие чувашей – земледелие. Судя по исследованиям историков, представители нации добились хороших успехов в данном направлении и преуспели в нем намного лучше, чем татары или славяне. Это объясняется тем, что чуваши обитали в небольших деревеньках, расположенных на удалении от больших городов. Традиционное жилище этноса – </a:t>
            </a:r>
            <a:r>
              <a:rPr lang="ru-RU" sz="1700" b="1" dirty="0" err="1" smtClean="0">
                <a:solidFill>
                  <a:schemeClr val="tx1"/>
                </a:solidFill>
              </a:rPr>
              <a:t>пурт</a:t>
            </a:r>
            <a:r>
              <a:rPr lang="ru-RU" sz="1700" b="1" dirty="0" smtClean="0">
                <a:solidFill>
                  <a:schemeClr val="tx1"/>
                </a:solidFill>
              </a:rPr>
              <a:t>, его возводили посреди двора и считали центральной постройкой. Также можно было встретить строение под названием </a:t>
            </a:r>
            <a:r>
              <a:rPr lang="ru-RU" sz="1700" b="1" dirty="0" err="1" smtClean="0">
                <a:solidFill>
                  <a:schemeClr val="tx1"/>
                </a:solidFill>
              </a:rPr>
              <a:t>лась</a:t>
            </a:r>
            <a:r>
              <a:rPr lang="ru-RU" sz="1700" b="1" dirty="0" smtClean="0">
                <a:solidFill>
                  <a:schemeClr val="tx1"/>
                </a:solidFill>
              </a:rPr>
              <a:t>, оно исполняло роль летней кухни.</a:t>
            </a:r>
          </a:p>
        </p:txBody>
      </p:sp>
      <p:sp>
        <p:nvSpPr>
          <p:cNvPr id="6" name="Прямоугольник 5"/>
          <p:cNvSpPr/>
          <p:nvPr/>
        </p:nvSpPr>
        <p:spPr>
          <a:xfrm>
            <a:off x="214282" y="5357826"/>
            <a:ext cx="4000528" cy="6155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700" b="1" dirty="0" smtClean="0">
                <a:solidFill>
                  <a:schemeClr val="tx1"/>
                </a:solidFill>
              </a:rPr>
              <a:t>чуваши — 1,64 </a:t>
            </a:r>
            <a:r>
              <a:rPr lang="ru-RU" sz="1700" b="1" dirty="0" err="1" smtClean="0">
                <a:solidFill>
                  <a:schemeClr val="tx1"/>
                </a:solidFill>
              </a:rPr>
              <a:t>млн</a:t>
            </a:r>
            <a:r>
              <a:rPr lang="ru-RU" sz="1700" b="1" dirty="0" smtClean="0">
                <a:solidFill>
                  <a:schemeClr val="tx1"/>
                </a:solidFill>
              </a:rPr>
              <a:t>, </a:t>
            </a:r>
          </a:p>
          <a:p>
            <a:pPr algn="ctr"/>
            <a:r>
              <a:rPr lang="ru-RU" sz="1700" b="1" dirty="0" smtClean="0">
                <a:solidFill>
                  <a:schemeClr val="tx1"/>
                </a:solidFill>
              </a:rPr>
              <a:t>1,1% населения РФ</a:t>
            </a:r>
          </a:p>
        </p:txBody>
      </p:sp>
      <p:pic>
        <p:nvPicPr>
          <p:cNvPr id="29698" name="Picture 2" descr="http://obshe.net/upload/000/u11/66/bf/e46911cf.jpg"/>
          <p:cNvPicPr>
            <a:picLocks noChangeAspect="1" noChangeArrowheads="1"/>
          </p:cNvPicPr>
          <p:nvPr/>
        </p:nvPicPr>
        <p:blipFill>
          <a:blip r:embed="rId3" cstate="print"/>
          <a:srcRect l="5654" r="10938"/>
          <a:stretch>
            <a:fillRect/>
          </a:stretch>
        </p:blipFill>
        <p:spPr bwMode="auto">
          <a:xfrm>
            <a:off x="142844" y="1357298"/>
            <a:ext cx="4214874" cy="3367068"/>
          </a:xfrm>
          <a:prstGeom prst="rect">
            <a:avLst/>
          </a:prstGeom>
          <a:noFill/>
          <a:ln w="57150">
            <a:solidFill>
              <a:schemeClr val="accent6">
                <a:lumMod val="75000"/>
              </a:schemeClr>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429124" y="928670"/>
            <a:ext cx="4500562" cy="535531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ru-RU" b="1" dirty="0" smtClean="0">
              <a:solidFill>
                <a:schemeClr val="tx1"/>
              </a:solidFill>
            </a:endParaRPr>
          </a:p>
          <a:p>
            <a:pPr algn="just"/>
            <a:r>
              <a:rPr lang="ru-RU" b="1" dirty="0" smtClean="0">
                <a:solidFill>
                  <a:srgbClr val="C00000"/>
                </a:solidFill>
              </a:rPr>
              <a:t>Чеченцы</a:t>
            </a:r>
            <a:r>
              <a:rPr lang="ru-RU" b="1" dirty="0" smtClean="0">
                <a:solidFill>
                  <a:schemeClr val="tx1"/>
                </a:solidFill>
              </a:rPr>
              <a:t> проживают вдоль границы с Грузией. Горная местность долгое время была стратегически важной для Чечни, и она также способствует ведению овцеводства, традиционного чеченского промысла. Интересно, что чеченский язык уникален для Кавказского региона, так как не связан ни с какими языками за его пределами. Чеченский народ обладает богатой фольклорной традицией. Фольклор веками передавался устно из поколения в поколение. Традиционные сказки похожи на те, что встречаются на всем Кавказе. Такие рассказы повествуют о героизме, трудностях и жертвах, храбрости, личной и семейной чести.</a:t>
            </a:r>
            <a:br>
              <a:rPr lang="ru-RU" b="1" dirty="0" smtClean="0">
                <a:solidFill>
                  <a:schemeClr val="tx1"/>
                </a:solidFill>
              </a:rPr>
            </a:br>
            <a:endParaRPr lang="ru-RU" b="1" dirty="0" smtClean="0">
              <a:solidFill>
                <a:schemeClr val="tx1"/>
              </a:solidFill>
            </a:endParaRPr>
          </a:p>
        </p:txBody>
      </p:sp>
      <p:sp>
        <p:nvSpPr>
          <p:cNvPr id="6" name="Прямоугольник 5"/>
          <p:cNvSpPr/>
          <p:nvPr/>
        </p:nvSpPr>
        <p:spPr>
          <a:xfrm>
            <a:off x="214282" y="5357826"/>
            <a:ext cx="4000528"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b="1" dirty="0" smtClean="0">
                <a:solidFill>
                  <a:schemeClr val="tx1"/>
                </a:solidFill>
              </a:rPr>
              <a:t>чеченцы — 1,36 </a:t>
            </a:r>
            <a:r>
              <a:rPr lang="ru-RU" b="1" dirty="0" err="1" smtClean="0">
                <a:solidFill>
                  <a:schemeClr val="tx1"/>
                </a:solidFill>
              </a:rPr>
              <a:t>млн</a:t>
            </a:r>
            <a:r>
              <a:rPr lang="ru-RU" b="1" dirty="0" smtClean="0">
                <a:solidFill>
                  <a:schemeClr val="tx1"/>
                </a:solidFill>
              </a:rPr>
              <a:t>, 0,9%</a:t>
            </a:r>
            <a:br>
              <a:rPr lang="ru-RU" b="1" dirty="0" smtClean="0">
                <a:solidFill>
                  <a:schemeClr val="tx1"/>
                </a:solidFill>
              </a:rPr>
            </a:br>
            <a:r>
              <a:rPr lang="ru-RU" b="1" dirty="0" smtClean="0">
                <a:solidFill>
                  <a:schemeClr val="tx1"/>
                </a:solidFill>
              </a:rPr>
              <a:t>населения РФ</a:t>
            </a:r>
          </a:p>
        </p:txBody>
      </p:sp>
      <p:pic>
        <p:nvPicPr>
          <p:cNvPr id="28674" name="Picture 2" descr="https://mediacratia.ru/wp-content/uploads/2020/08/distancionnaja-beseda-nravstvennye-kachestva-chechenskogo-naroda.jpg"/>
          <p:cNvPicPr>
            <a:picLocks noChangeAspect="1" noChangeArrowheads="1"/>
          </p:cNvPicPr>
          <p:nvPr/>
        </p:nvPicPr>
        <p:blipFill>
          <a:blip r:embed="rId3" cstate="print"/>
          <a:srcRect l="19805" r="10879"/>
          <a:stretch>
            <a:fillRect/>
          </a:stretch>
        </p:blipFill>
        <p:spPr bwMode="auto">
          <a:xfrm>
            <a:off x="214282" y="1142984"/>
            <a:ext cx="4000528" cy="3849498"/>
          </a:xfrm>
          <a:prstGeom prst="rect">
            <a:avLst/>
          </a:prstGeom>
          <a:noFill/>
          <a:ln w="57150">
            <a:solidFill>
              <a:schemeClr val="accent6">
                <a:lumMod val="75000"/>
              </a:schemeClr>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143372" y="785794"/>
            <a:ext cx="4857784" cy="584775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700" b="1" dirty="0" smtClean="0">
                <a:solidFill>
                  <a:schemeClr val="tx1"/>
                </a:solidFill>
              </a:rPr>
              <a:t>На территории России проживают представители монгольских народов - </a:t>
            </a:r>
            <a:r>
              <a:rPr lang="ru-RU" sz="1700" b="1" dirty="0" smtClean="0">
                <a:solidFill>
                  <a:srgbClr val="C00000"/>
                </a:solidFill>
              </a:rPr>
              <a:t>буряты. </a:t>
            </a:r>
            <a:r>
              <a:rPr lang="ru-RU" sz="1700" b="1" dirty="0" smtClean="0">
                <a:solidFill>
                  <a:schemeClr val="tx1"/>
                </a:solidFill>
              </a:rPr>
              <a:t>Буряты традиционно исповедуют буддизм.</a:t>
            </a:r>
            <a:br>
              <a:rPr lang="ru-RU" sz="1700" b="1" dirty="0" smtClean="0">
                <a:solidFill>
                  <a:schemeClr val="tx1"/>
                </a:solidFill>
              </a:rPr>
            </a:br>
            <a:r>
              <a:rPr lang="ru-RU" sz="1700" b="1" dirty="0" smtClean="0">
                <a:solidFill>
                  <a:schemeClr val="tx1"/>
                </a:solidFill>
              </a:rPr>
              <a:t> Еще в XVII веке группа близкородственных бурятам ойратов переместилась на запад к берегам Каспийского моря и обосновалась в нынешней Калмыкии, сделав этот регион единственной частью Европы, где большинство населения исповедует буддизм. Буряты всегда особенно относились к природе, что отразилось и на их древнейшей вере — шаманизме. Шаманы были особой кастой, в них сочеталось сразу несколько характеристик: сказители, целители и манипулирующие сознанием психологи. Стать шаманом мог только человек с шаманскими корнями. Их обряды очень впечатляли, иногда посмотреть на них собиралось большое количество людей. Когда в Бурятии начали распространяться христианство и буддизм, шаманизм стал притесняться. Но эта древняя вера глубоко залегла в основу мироощущения бурятского народа.</a:t>
            </a:r>
          </a:p>
        </p:txBody>
      </p:sp>
      <p:sp>
        <p:nvSpPr>
          <p:cNvPr id="6" name="Прямоугольник 5"/>
          <p:cNvSpPr/>
          <p:nvPr/>
        </p:nvSpPr>
        <p:spPr>
          <a:xfrm>
            <a:off x="142844" y="5000636"/>
            <a:ext cx="3857684" cy="63094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700" b="1" dirty="0" smtClean="0">
                <a:solidFill>
                  <a:schemeClr val="tx1"/>
                </a:solidFill>
              </a:rPr>
              <a:t>Общая численность населения бурят в России составляет - 461389 человек.</a:t>
            </a:r>
          </a:p>
        </p:txBody>
      </p:sp>
      <p:pic>
        <p:nvPicPr>
          <p:cNvPr id="31746" name="Picture 2" descr="Буряты.jpg"/>
          <p:cNvPicPr>
            <a:picLocks noChangeAspect="1" noChangeArrowheads="1"/>
          </p:cNvPicPr>
          <p:nvPr/>
        </p:nvPicPr>
        <p:blipFill>
          <a:blip r:embed="rId3" cstate="print"/>
          <a:srcRect l="8528" r="24470"/>
          <a:stretch>
            <a:fillRect/>
          </a:stretch>
        </p:blipFill>
        <p:spPr bwMode="auto">
          <a:xfrm>
            <a:off x="214282" y="785795"/>
            <a:ext cx="3820216" cy="3786214"/>
          </a:xfrm>
          <a:prstGeom prst="rect">
            <a:avLst/>
          </a:prstGeom>
          <a:noFill/>
          <a:ln w="57150">
            <a:solidFill>
              <a:schemeClr val="accent6">
                <a:lumMod val="75000"/>
              </a:schemeClr>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factroom.ru/wp-content/uploads/2016/12/Depositphotos_61183147_l-2015.jpg"/>
          <p:cNvPicPr>
            <a:picLocks noChangeAspect="1" noChangeArrowheads="1"/>
          </p:cNvPicPr>
          <p:nvPr/>
        </p:nvPicPr>
        <p:blipFill>
          <a:blip r:embed="rId2" cstate="print">
            <a:lum bright="30000"/>
          </a:blip>
          <a:srcRect/>
          <a:stretch>
            <a:fillRect/>
          </a:stretch>
        </p:blipFill>
        <p:spPr bwMode="auto">
          <a:xfrm>
            <a:off x="0" y="0"/>
            <a:ext cx="9115352" cy="6858000"/>
          </a:xfrm>
          <a:prstGeom prst="rect">
            <a:avLst/>
          </a:prstGeom>
          <a:noFill/>
        </p:spPr>
      </p:pic>
      <p:sp>
        <p:nvSpPr>
          <p:cNvPr id="4" name="TextBox 3"/>
          <p:cNvSpPr txBox="1"/>
          <p:nvPr/>
        </p:nvSpPr>
        <p:spPr>
          <a:xfrm>
            <a:off x="0" y="0"/>
            <a:ext cx="4639412" cy="769441"/>
          </a:xfrm>
          <a:prstGeom prst="rect">
            <a:avLst/>
          </a:prstGeom>
          <a:noFill/>
        </p:spPr>
        <p:txBody>
          <a:bodyPr wrap="none" rtlCol="0">
            <a:spAutoFit/>
          </a:bodyPr>
          <a:lstStyle/>
          <a:p>
            <a:r>
              <a:rPr lang="en-US" sz="4400" b="1" dirty="0" smtClean="0">
                <a:solidFill>
                  <a:srgbClr val="C00000"/>
                </a:solidFill>
                <a:latin typeface="Monotype Corsiva" pitchFamily="66" charset="0"/>
              </a:rPr>
              <a:t>#</a:t>
            </a:r>
            <a:r>
              <a:rPr lang="ru-RU" sz="4400" b="1" dirty="0" err="1" smtClean="0">
                <a:solidFill>
                  <a:srgbClr val="C00000"/>
                </a:solidFill>
                <a:latin typeface="Monotype Corsiva" pitchFamily="66" charset="0"/>
              </a:rPr>
              <a:t>МноголикаяРоссия</a:t>
            </a:r>
            <a:endParaRPr lang="ru-RU" sz="4400" b="1" dirty="0">
              <a:solidFill>
                <a:srgbClr val="C00000"/>
              </a:solidFill>
              <a:latin typeface="Monotype Corsiva" pitchFamily="66" charset="0"/>
            </a:endParaRPr>
          </a:p>
        </p:txBody>
      </p:sp>
      <p:sp>
        <p:nvSpPr>
          <p:cNvPr id="5" name="Прямоугольник 4"/>
          <p:cNvSpPr/>
          <p:nvPr/>
        </p:nvSpPr>
        <p:spPr>
          <a:xfrm>
            <a:off x="4714876" y="928670"/>
            <a:ext cx="4214810" cy="535531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ru-RU" b="1" dirty="0" smtClean="0">
              <a:solidFill>
                <a:schemeClr val="tx1"/>
              </a:solidFill>
            </a:endParaRPr>
          </a:p>
          <a:p>
            <a:pPr algn="just"/>
            <a:r>
              <a:rPr lang="ru-RU" b="1" dirty="0" smtClean="0">
                <a:solidFill>
                  <a:schemeClr val="tx1"/>
                </a:solidFill>
              </a:rPr>
              <a:t>На территории России традиционно жили миллионы </a:t>
            </a:r>
            <a:r>
              <a:rPr lang="ru-RU" b="1" dirty="0" smtClean="0">
                <a:solidFill>
                  <a:srgbClr val="C00000"/>
                </a:solidFill>
              </a:rPr>
              <a:t>евреев.</a:t>
            </a:r>
            <a:r>
              <a:rPr lang="ru-RU" b="1" dirty="0" smtClean="0">
                <a:solidFill>
                  <a:schemeClr val="tx1"/>
                </a:solidFill>
              </a:rPr>
              <a:t> К концу XIX века в Российской империи существовала самая большая еврейская община мира – в 1880 году здесь проживало 67 % всего еврейского народа, хотя отношение властей даже близко нельзя было назвать благосклонным.  Правда, большинство из них эмигрировали в Северную Америку и Израиль. Сегодня в России живут около 150 000 евреев. И вот что любопытно: хотя Еврейская автономная область на Дальнем Востоке России была предназначена именно для еврейского поселения, только 2 % ее жителей составляют евреи.</a:t>
            </a:r>
            <a:br>
              <a:rPr lang="ru-RU" b="1" dirty="0" smtClean="0">
                <a:solidFill>
                  <a:schemeClr val="tx1"/>
                </a:solidFill>
              </a:rPr>
            </a:br>
            <a:endParaRPr lang="ru-RU" b="1" dirty="0" smtClean="0">
              <a:solidFill>
                <a:schemeClr val="tx1"/>
              </a:solidFill>
            </a:endParaRPr>
          </a:p>
        </p:txBody>
      </p:sp>
      <p:sp>
        <p:nvSpPr>
          <p:cNvPr id="6" name="Прямоугольник 5"/>
          <p:cNvSpPr/>
          <p:nvPr/>
        </p:nvSpPr>
        <p:spPr>
          <a:xfrm>
            <a:off x="142844" y="4143380"/>
            <a:ext cx="4357718"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b="1" dirty="0" err="1" smtClean="0">
                <a:solidFill>
                  <a:schemeClr val="tx1"/>
                </a:solidFill>
              </a:rPr>
              <a:t>Ханука</a:t>
            </a:r>
            <a:r>
              <a:rPr lang="ru-RU" b="1" dirty="0" smtClean="0">
                <a:solidFill>
                  <a:schemeClr val="tx1"/>
                </a:solidFill>
              </a:rPr>
              <a:t> —  еврейский праздник свечей, которые зажигают в честь чуда, происшедшего при освящении Храма  после победы войска Иегуды Маккавея над войсками царя Антиоха</a:t>
            </a:r>
          </a:p>
        </p:txBody>
      </p:sp>
      <p:pic>
        <p:nvPicPr>
          <p:cNvPr id="30722" name="Picture 2" descr="Ханука.jpg"/>
          <p:cNvPicPr>
            <a:picLocks noChangeAspect="1" noChangeArrowheads="1"/>
          </p:cNvPicPr>
          <p:nvPr/>
        </p:nvPicPr>
        <p:blipFill>
          <a:blip r:embed="rId3" cstate="print"/>
          <a:srcRect/>
          <a:stretch>
            <a:fillRect/>
          </a:stretch>
        </p:blipFill>
        <p:spPr bwMode="auto">
          <a:xfrm>
            <a:off x="142844" y="1000108"/>
            <a:ext cx="4391241" cy="2928958"/>
          </a:xfrm>
          <a:prstGeom prst="rect">
            <a:avLst/>
          </a:prstGeom>
          <a:noFill/>
          <a:ln w="57150">
            <a:solidFill>
              <a:schemeClr val="accent6">
                <a:lumMod val="75000"/>
              </a:schemeClr>
            </a:solidFill>
          </a:ln>
        </p:spPr>
      </p:pic>
      <p:sp>
        <p:nvSpPr>
          <p:cNvPr id="8" name="Стрелка вправо 7">
            <a:hlinkClick r:id="rId4" action="ppaction://hlinksldjump"/>
          </p:cNvPr>
          <p:cNvSpPr/>
          <p:nvPr/>
        </p:nvSpPr>
        <p:spPr>
          <a:xfrm>
            <a:off x="7858116" y="5857892"/>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214347" y="0"/>
            <a:ext cx="9358347" cy="6858000"/>
          </a:xfrm>
          <a:prstGeom prst="rect">
            <a:avLst/>
          </a:prstGeom>
          <a:noFill/>
        </p:spPr>
      </p:pic>
      <p:sp>
        <p:nvSpPr>
          <p:cNvPr id="8" name="Прямоугольник 7"/>
          <p:cNvSpPr/>
          <p:nvPr/>
        </p:nvSpPr>
        <p:spPr>
          <a:xfrm>
            <a:off x="0" y="142852"/>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3186" name="Picture 2" descr="https://www.culture.ru/storage/images/fd32c5f6284a90c175e1a0c93fb244c8/a53b1248471f1b4c6d1ebb37677a76b0.jpeg"/>
          <p:cNvPicPr>
            <a:picLocks noChangeAspect="1" noChangeArrowheads="1"/>
          </p:cNvPicPr>
          <p:nvPr/>
        </p:nvPicPr>
        <p:blipFill>
          <a:blip r:embed="rId3" cstate="print"/>
          <a:srcRect/>
          <a:stretch>
            <a:fillRect/>
          </a:stretch>
        </p:blipFill>
        <p:spPr bwMode="auto">
          <a:xfrm>
            <a:off x="1857356" y="1571612"/>
            <a:ext cx="5000660" cy="3333773"/>
          </a:xfrm>
          <a:prstGeom prst="rect">
            <a:avLst/>
          </a:prstGeom>
          <a:ln>
            <a:noFill/>
          </a:ln>
          <a:effectLst>
            <a:softEdge rad="112500"/>
          </a:effectLst>
        </p:spPr>
      </p:pic>
      <p:sp>
        <p:nvSpPr>
          <p:cNvPr id="10" name="Rectangle 1"/>
          <p:cNvSpPr>
            <a:spLocks noChangeArrowheads="1"/>
          </p:cNvSpPr>
          <p:nvPr/>
        </p:nvSpPr>
        <p:spPr bwMode="auto">
          <a:xfrm>
            <a:off x="-142908" y="5052155"/>
            <a:ext cx="9286908" cy="1754326"/>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lang="ru-RU" b="1" dirty="0" smtClean="0"/>
              <a:t>Россия – одно из крупнейших многонациональных государств в мире, в котором проживает более 190 народов. Они говорят на двухстах семидесяти семи языках и диалектах. Среди народов России есть многочисленные и малочисленные, даже такие, которые насчитывают несколько тысяч или даже сотен человек. Традиции и обычаи каждого народа, проживающего в нашей стране, уникальны, интересны и обладают своим темпераментом и национальными особенностями.</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https://ds05.infourok.ru/uploads/ex/01b6/0012b2dd-587aa8d6/hello_html_1bf7acb2.jpg"/>
          <p:cNvPicPr>
            <a:picLocks noChangeAspect="1" noChangeArrowheads="1"/>
          </p:cNvPicPr>
          <p:nvPr/>
        </p:nvPicPr>
        <p:blipFill>
          <a:blip r:embed="rId2" cstate="print">
            <a:lum bright="20000"/>
          </a:blip>
          <a:srcRect/>
          <a:stretch>
            <a:fillRect/>
          </a:stretch>
        </p:blipFill>
        <p:spPr bwMode="auto">
          <a:xfrm>
            <a:off x="0" y="0"/>
            <a:ext cx="9139942" cy="6858000"/>
          </a:xfrm>
          <a:prstGeom prst="rect">
            <a:avLst/>
          </a:prstGeom>
          <a:noFill/>
        </p:spPr>
      </p:pic>
      <p:sp>
        <p:nvSpPr>
          <p:cNvPr id="4" name="TextBox 3"/>
          <p:cNvSpPr txBox="1"/>
          <p:nvPr/>
        </p:nvSpPr>
        <p:spPr>
          <a:xfrm>
            <a:off x="1907704" y="404664"/>
            <a:ext cx="535785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sz="2800" dirty="0" smtClean="0">
                <a:solidFill>
                  <a:schemeClr val="bg1"/>
                </a:solidFill>
                <a:latin typeface="Arial Black" pitchFamily="34" charset="0"/>
              </a:rPr>
              <a:t>Русь, Россия, Родина</a:t>
            </a:r>
            <a:endParaRPr lang="ru-RU" dirty="0">
              <a:solidFill>
                <a:schemeClr val="bg1"/>
              </a:solidFill>
              <a:latin typeface="Arial Black" pitchFamily="34" charset="0"/>
            </a:endParaRPr>
          </a:p>
        </p:txBody>
      </p:sp>
      <p:sp>
        <p:nvSpPr>
          <p:cNvPr id="6" name="TextBox 5"/>
          <p:cNvSpPr txBox="1"/>
          <p:nvPr/>
        </p:nvSpPr>
        <p:spPr>
          <a:xfrm>
            <a:off x="323528" y="1268760"/>
            <a:ext cx="8572560" cy="5115246"/>
          </a:xfrm>
          <a:prstGeom prst="rect">
            <a:avLst/>
          </a:prstGeom>
          <a:noFill/>
        </p:spPr>
        <p:txBody>
          <a:bodyPr wrap="square" rtlCol="0">
            <a:spAutoFit/>
          </a:bodyPr>
          <a:lstStyle/>
          <a:p>
            <a:pPr indent="449580" algn="just">
              <a:lnSpc>
                <a:spcPct val="115000"/>
              </a:lnSpc>
              <a:spcAft>
                <a:spcPts val="0"/>
              </a:spcAft>
            </a:pPr>
            <a:r>
              <a:rPr lang="ru-RU" sz="1200" dirty="0" smtClean="0">
                <a:solidFill>
                  <a:srgbClr val="0070C0"/>
                </a:solidFill>
                <a:latin typeface="Arial Black" pitchFamily="34" charset="0"/>
                <a:ea typeface="Calibri"/>
                <a:cs typeface="Times New Roman"/>
              </a:rPr>
              <a:t>	</a:t>
            </a:r>
            <a:r>
              <a:rPr lang="ru-RU" sz="1200" dirty="0" smtClean="0">
                <a:latin typeface="Arial Black" pitchFamily="34" charset="0"/>
                <a:ea typeface="Calibri"/>
                <a:cs typeface="Times New Roman"/>
              </a:rPr>
              <a:t>У каждого человека есть своя Родина, место, где он родился и живёт. Наша Родина - Россия, прекрасная страна с многовековой и богатой историей. Россия - это великая держава с её бескрайними просторами, которая объединила сотни разных народов, этносов, культур.</a:t>
            </a:r>
            <a:endParaRPr lang="ru-RU" sz="1200" dirty="0" smtClean="0">
              <a:latin typeface="Arial Black" pitchFamily="34" charset="0"/>
            </a:endParaRPr>
          </a:p>
          <a:p>
            <a:pPr indent="449580" algn="just">
              <a:lnSpc>
                <a:spcPct val="115000"/>
              </a:lnSpc>
              <a:spcAft>
                <a:spcPts val="0"/>
              </a:spcAft>
            </a:pPr>
            <a:r>
              <a:rPr lang="ru-RU" sz="1200" dirty="0" smtClean="0">
                <a:latin typeface="Arial Black" pitchFamily="34" charset="0"/>
              </a:rPr>
              <a:t>	Электронный образовательный ресурс «Я познаю Россию» поможет углубить знания о родной стране, ее достопримечательностях, народах, населяющих Россию, их традициях и культуре.</a:t>
            </a:r>
            <a:r>
              <a:rPr lang="ru-RU" sz="1200" dirty="0" smtClean="0">
                <a:latin typeface="Times New Roman"/>
                <a:ea typeface="Calibri"/>
                <a:cs typeface="Times New Roman"/>
              </a:rPr>
              <a:t> </a:t>
            </a:r>
          </a:p>
          <a:p>
            <a:pPr indent="449580" algn="just">
              <a:lnSpc>
                <a:spcPct val="115000"/>
              </a:lnSpc>
              <a:spcAft>
                <a:spcPts val="0"/>
              </a:spcAft>
            </a:pPr>
            <a:r>
              <a:rPr lang="ru-RU" sz="1200" dirty="0" smtClean="0">
                <a:latin typeface="Arial Black" pitchFamily="34" charset="0"/>
                <a:ea typeface="Calibri"/>
                <a:cs typeface="Times New Roman"/>
              </a:rPr>
              <a:t>Ресурс состоит из  разделов: </a:t>
            </a:r>
          </a:p>
          <a:p>
            <a:pPr indent="449580" algn="just">
              <a:lnSpc>
                <a:spcPct val="115000"/>
              </a:lnSpc>
              <a:spcAft>
                <a:spcPts val="0"/>
              </a:spcAft>
              <a:buFontTx/>
              <a:buChar char="-"/>
            </a:pPr>
            <a:r>
              <a:rPr lang="ru-RU" sz="1200" dirty="0" smtClean="0">
                <a:latin typeface="Arial Black" pitchFamily="34" charset="0"/>
                <a:ea typeface="Calibri"/>
                <a:cs typeface="Times New Roman"/>
              </a:rPr>
              <a:t>«Широкие просторы России», </a:t>
            </a:r>
          </a:p>
          <a:p>
            <a:pPr indent="449580" algn="just">
              <a:lnSpc>
                <a:spcPct val="115000"/>
              </a:lnSpc>
              <a:spcAft>
                <a:spcPts val="0"/>
              </a:spcAft>
              <a:buFontTx/>
              <a:buChar char="-"/>
            </a:pPr>
            <a:r>
              <a:rPr lang="ru-RU" sz="1200" dirty="0" smtClean="0">
                <a:latin typeface="Arial Black" pitchFamily="34" charset="0"/>
                <a:ea typeface="Calibri"/>
                <a:cs typeface="Times New Roman"/>
              </a:rPr>
              <a:t>«Многоликая Россия», </a:t>
            </a:r>
          </a:p>
          <a:p>
            <a:pPr indent="449580" algn="just">
              <a:lnSpc>
                <a:spcPct val="115000"/>
              </a:lnSpc>
              <a:spcAft>
                <a:spcPts val="0"/>
              </a:spcAft>
              <a:buFontTx/>
              <a:buChar char="-"/>
            </a:pPr>
            <a:r>
              <a:rPr lang="ru-RU" sz="1200" dirty="0" smtClean="0">
                <a:latin typeface="Arial Black" pitchFamily="34" charset="0"/>
                <a:ea typeface="Calibri"/>
                <a:cs typeface="Times New Roman"/>
              </a:rPr>
              <a:t>«Традиции народов России», </a:t>
            </a:r>
          </a:p>
          <a:p>
            <a:pPr indent="449580" algn="just">
              <a:lnSpc>
                <a:spcPct val="115000"/>
              </a:lnSpc>
              <a:spcAft>
                <a:spcPts val="0"/>
              </a:spcAft>
              <a:buFontTx/>
              <a:buChar char="-"/>
            </a:pPr>
            <a:r>
              <a:rPr lang="ru-RU" sz="1200" dirty="0" smtClean="0">
                <a:latin typeface="Arial Black" pitchFamily="34" charset="0"/>
                <a:ea typeface="Calibri"/>
                <a:cs typeface="Times New Roman"/>
              </a:rPr>
              <a:t>«Архитектурные шедевры России», </a:t>
            </a:r>
          </a:p>
          <a:p>
            <a:pPr indent="449580" algn="just">
              <a:lnSpc>
                <a:spcPct val="115000"/>
              </a:lnSpc>
              <a:spcAft>
                <a:spcPts val="0"/>
              </a:spcAft>
              <a:buFontTx/>
              <a:buChar char="-"/>
            </a:pPr>
            <a:r>
              <a:rPr lang="ru-RU" sz="1200" dirty="0" smtClean="0">
                <a:latin typeface="Arial Black" pitchFamily="34" charset="0"/>
                <a:ea typeface="Calibri"/>
                <a:cs typeface="Times New Roman"/>
              </a:rPr>
              <a:t>«Золотое кольцо России»,</a:t>
            </a:r>
          </a:p>
          <a:p>
            <a:pPr indent="449580" algn="just">
              <a:lnSpc>
                <a:spcPct val="115000"/>
              </a:lnSpc>
              <a:spcAft>
                <a:spcPts val="0"/>
              </a:spcAft>
              <a:buFontTx/>
              <a:buChar char="-"/>
            </a:pPr>
            <a:r>
              <a:rPr lang="ru-RU" sz="1200" dirty="0" smtClean="0">
                <a:latin typeface="Arial Black" pitchFamily="34" charset="0"/>
                <a:ea typeface="Calibri"/>
                <a:cs typeface="Times New Roman"/>
              </a:rPr>
              <a:t>«Музыка русской души», </a:t>
            </a:r>
          </a:p>
          <a:p>
            <a:pPr indent="449580" algn="just">
              <a:lnSpc>
                <a:spcPct val="115000"/>
              </a:lnSpc>
              <a:spcAft>
                <a:spcPts val="0"/>
              </a:spcAft>
              <a:buFontTx/>
              <a:buChar char="-"/>
            </a:pPr>
            <a:r>
              <a:rPr lang="ru-RU" sz="1200" dirty="0" smtClean="0">
                <a:latin typeface="Arial Black" pitchFamily="34" charset="0"/>
                <a:ea typeface="Calibri"/>
                <a:cs typeface="Times New Roman"/>
              </a:rPr>
              <a:t>«Кухня регионов России», </a:t>
            </a:r>
          </a:p>
          <a:p>
            <a:pPr indent="449580" algn="just">
              <a:lnSpc>
                <a:spcPct val="115000"/>
              </a:lnSpc>
              <a:spcAft>
                <a:spcPts val="0"/>
              </a:spcAft>
              <a:buFontTx/>
              <a:buChar char="-"/>
            </a:pPr>
            <a:r>
              <a:rPr lang="ru-RU" sz="1200" dirty="0" smtClean="0">
                <a:latin typeface="Arial Black" pitchFamily="34" charset="0"/>
                <a:ea typeface="Calibri"/>
                <a:cs typeface="Times New Roman"/>
              </a:rPr>
              <a:t>«Народные промыслы России».</a:t>
            </a:r>
          </a:p>
          <a:p>
            <a:pPr indent="449580" algn="just">
              <a:lnSpc>
                <a:spcPct val="115000"/>
              </a:lnSpc>
              <a:spcAft>
                <a:spcPts val="0"/>
              </a:spcAft>
            </a:pPr>
            <a:r>
              <a:rPr lang="ru-RU" sz="1200" dirty="0" smtClean="0">
                <a:latin typeface="Arial Black" pitchFamily="34" charset="0"/>
                <a:ea typeface="Times New Roman"/>
                <a:cs typeface="Times New Roman"/>
              </a:rPr>
              <a:t>Изучать разделы можно в любом порядке. Каждый раздел содержит интерактивные кнопки с названием тем. При нажатии на интерактивную кнопку с названием </a:t>
            </a:r>
            <a:r>
              <a:rPr lang="ru-RU" sz="1200" smtClean="0">
                <a:latin typeface="Arial Black" pitchFamily="34" charset="0"/>
                <a:ea typeface="Times New Roman"/>
                <a:cs typeface="Times New Roman"/>
              </a:rPr>
              <a:t>темы откроется  </a:t>
            </a:r>
            <a:r>
              <a:rPr lang="ru-RU" sz="1200" dirty="0" smtClean="0">
                <a:latin typeface="Arial Black" pitchFamily="34" charset="0"/>
                <a:ea typeface="Times New Roman"/>
                <a:cs typeface="Times New Roman"/>
              </a:rPr>
              <a:t>окно, содержащее теоретические материалы по данной теме.</a:t>
            </a:r>
            <a:endParaRPr lang="ru-RU" sz="1200" dirty="0" smtClean="0">
              <a:latin typeface="Arial Black" pitchFamily="34" charset="0"/>
              <a:ea typeface="Calibri"/>
              <a:cs typeface="Times New Roman"/>
            </a:endParaRPr>
          </a:p>
          <a:p>
            <a:r>
              <a:rPr lang="ru-RU" sz="1200" dirty="0" smtClean="0">
                <a:latin typeface="Arial Black" pitchFamily="34" charset="0"/>
                <a:ea typeface="Times New Roman"/>
              </a:rPr>
              <a:t>	Проверить полученные знания можно в разделе «Проверь себя».</a:t>
            </a:r>
          </a:p>
          <a:p>
            <a:endParaRPr lang="ru-RU" sz="1200" dirty="0" smtClean="0">
              <a:latin typeface="Arial Black" pitchFamily="34" charset="0"/>
            </a:endParaRPr>
          </a:p>
          <a:p>
            <a:pPr algn="ctr"/>
            <a:endParaRPr lang="ru-RU" sz="1400" dirty="0" smtClean="0">
              <a:solidFill>
                <a:srgbClr val="0070C0"/>
              </a:solidFill>
              <a:latin typeface="Arial Black" pitchFamily="34" charset="0"/>
            </a:endParaRPr>
          </a:p>
          <a:p>
            <a:pPr algn="ctr"/>
            <a:endParaRPr lang="ru-RU" sz="1400" dirty="0" smtClean="0">
              <a:solidFill>
                <a:srgbClr val="0070C0"/>
              </a:solidFill>
              <a:latin typeface="Arial Black" pitchFamily="34" charset="0"/>
            </a:endParaRPr>
          </a:p>
          <a:p>
            <a:pPr algn="ctr"/>
            <a:endParaRPr lang="ru-RU" sz="1400" dirty="0">
              <a:solidFill>
                <a:srgbClr val="0070C0"/>
              </a:solidFill>
              <a:latin typeface="Arial Black" pitchFamily="34" charset="0"/>
            </a:endParaRPr>
          </a:p>
        </p:txBody>
      </p:sp>
      <p:sp>
        <p:nvSpPr>
          <p:cNvPr id="7" name="Стрелка вправо 6">
            <a:hlinkClick r:id="rId3" action="ppaction://hlinksldjump"/>
          </p:cNvPr>
          <p:cNvSpPr/>
          <p:nvPr/>
        </p:nvSpPr>
        <p:spPr>
          <a:xfrm>
            <a:off x="7858116" y="5857892"/>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42844" y="214290"/>
            <a:ext cx="8784976" cy="6279886"/>
          </a:xfrm>
          <a:prstGeom prst="rect">
            <a:avLst/>
          </a:prstGeom>
          <a:noFill/>
        </p:spPr>
      </p:pic>
      <p:sp>
        <p:nvSpPr>
          <p:cNvPr id="3" name="Подзаголовок 2"/>
          <p:cNvSpPr>
            <a:spLocks noGrp="1"/>
          </p:cNvSpPr>
          <p:nvPr>
            <p:ph type="subTitle" idx="1"/>
          </p:nvPr>
        </p:nvSpPr>
        <p:spPr>
          <a:xfrm>
            <a:off x="4572000" y="1428736"/>
            <a:ext cx="4176464" cy="5184576"/>
          </a:xfrm>
        </p:spPr>
        <p:txBody>
          <a:bodyPr>
            <a:normAutofit lnSpcReduction="10000"/>
          </a:bodyPr>
          <a:lstStyle/>
          <a:p>
            <a:pPr algn="just" defTabSz="0">
              <a:spcBef>
                <a:spcPts val="0"/>
              </a:spcBef>
            </a:pPr>
            <a:r>
              <a:rPr lang="ru-RU" sz="1600" b="1" dirty="0" smtClean="0">
                <a:solidFill>
                  <a:schemeClr val="tx1"/>
                </a:solidFill>
              </a:rPr>
              <a:t> Масленица является одним из самых любимых праздников у христиан, который перешел к ним от предков-язычников. В дохристианские времена празднование Масленицы связывалось с новым годом, который отмечался весной. После принятия христианства Масленицу начали праздновать в последнюю неделю перед Великим постом. Этот праздник означает прощание с зимой и встречу красавицы-весны. На праздник пекут блины – главную еду. Румяный блин символизирует солнце. Празднование сопровождалось песнями, плясками, гуляниями. Самой любимой забавой является катание на санях. Их начищали до блеска и украшали ленточками. В последний день недели люди просят прощения друг у друга за причиненные обиды в прошлом году. А также в этом воскресенье сжигается чучело зимы и призывается весна.</a:t>
            </a:r>
            <a:endParaRPr lang="ru-RU" sz="1600" b="1" dirty="0">
              <a:solidFill>
                <a:schemeClr val="tx1"/>
              </a:solidFill>
            </a:endParaRPr>
          </a:p>
        </p:txBody>
      </p:sp>
      <p:sp>
        <p:nvSpPr>
          <p:cNvPr id="2" name="Заголовок 1"/>
          <p:cNvSpPr>
            <a:spLocks noGrp="1"/>
          </p:cNvSpPr>
          <p:nvPr>
            <p:ph type="ctrTitle"/>
          </p:nvPr>
        </p:nvSpPr>
        <p:spPr>
          <a:xfrm>
            <a:off x="285720" y="785794"/>
            <a:ext cx="8424936" cy="577774"/>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ru-RU" sz="2000" b="1" dirty="0" smtClean="0">
                <a:solidFill>
                  <a:schemeClr val="bg1"/>
                </a:solidFill>
                <a:latin typeface="Arial Black" pitchFamily="34" charset="0"/>
                <a:ea typeface="Gungsuh" pitchFamily="18" charset="-127"/>
                <a:cs typeface="MV Boli" pitchFamily="2" charset="0"/>
              </a:rPr>
              <a:t>СТАРИННЫЙ РУССКИЙ НАРОДНЫЙ ПРАЗДНИК МАСЛЕНИЦА</a:t>
            </a:r>
            <a:endParaRPr lang="ru-RU" sz="2000" b="1" dirty="0">
              <a:solidFill>
                <a:schemeClr val="bg1"/>
              </a:solidFill>
              <a:latin typeface="Arial Black" pitchFamily="34" charset="0"/>
              <a:ea typeface="Gungsuh" pitchFamily="18" charset="-127"/>
              <a:cs typeface="MV Boli" pitchFamily="2" charset="0"/>
            </a:endParaRPr>
          </a:p>
        </p:txBody>
      </p:sp>
      <p:pic>
        <p:nvPicPr>
          <p:cNvPr id="5" name="Рисунок 4" descr="Обычаи празднования Масленицы"/>
          <p:cNvPicPr/>
          <p:nvPr/>
        </p:nvPicPr>
        <p:blipFill>
          <a:blip r:embed="rId3" cstate="print"/>
          <a:srcRect/>
          <a:stretch>
            <a:fillRect/>
          </a:stretch>
        </p:blipFill>
        <p:spPr bwMode="auto">
          <a:xfrm>
            <a:off x="857224" y="1571612"/>
            <a:ext cx="3240360" cy="2088232"/>
          </a:xfrm>
          <a:prstGeom prst="rect">
            <a:avLst/>
          </a:prstGeom>
          <a:noFill/>
          <a:ln w="57150">
            <a:solidFill>
              <a:schemeClr val="accent6">
                <a:lumMod val="75000"/>
              </a:schemeClr>
            </a:solidFill>
            <a:miter lim="800000"/>
            <a:headEnd/>
            <a:tailEnd/>
          </a:ln>
        </p:spPr>
      </p:pic>
      <p:pic>
        <p:nvPicPr>
          <p:cNvPr id="6" name="Рисунок 5" descr="https://avatars.mds.yandex.net/get-pdb/1809111/cd0db37c-6f67-4538-9585-b6c3b4992b71/s1200"/>
          <p:cNvPicPr/>
          <p:nvPr/>
        </p:nvPicPr>
        <p:blipFill>
          <a:blip r:embed="rId4" cstate="print"/>
          <a:srcRect/>
          <a:stretch>
            <a:fillRect/>
          </a:stretch>
        </p:blipFill>
        <p:spPr bwMode="auto">
          <a:xfrm>
            <a:off x="857224" y="4000504"/>
            <a:ext cx="3168352" cy="2160240"/>
          </a:xfrm>
          <a:prstGeom prst="rect">
            <a:avLst/>
          </a:prstGeom>
          <a:noFill/>
          <a:ln w="57150">
            <a:solidFill>
              <a:schemeClr val="accent6">
                <a:lumMod val="75000"/>
              </a:schemeClr>
            </a:solidFill>
            <a:miter lim="800000"/>
            <a:headEnd/>
            <a:tailEnd/>
          </a:ln>
        </p:spPr>
      </p:pic>
      <p:sp>
        <p:nvSpPr>
          <p:cNvPr id="8" name="Прямоугольник 7"/>
          <p:cNvSpPr/>
          <p:nvPr/>
        </p:nvSpPr>
        <p:spPr>
          <a:xfrm>
            <a:off x="214282" y="21429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500562" y="1500174"/>
            <a:ext cx="4176464" cy="4286280"/>
          </a:xfrm>
        </p:spPr>
        <p:txBody>
          <a:bodyPr>
            <a:normAutofit lnSpcReduction="10000"/>
          </a:bodyPr>
          <a:lstStyle/>
          <a:p>
            <a:pPr algn="just" defTabSz="0">
              <a:spcBef>
                <a:spcPts val="0"/>
              </a:spcBef>
            </a:pPr>
            <a:r>
              <a:rPr lang="ru-RU" dirty="0" smtClean="0">
                <a:solidFill>
                  <a:srgbClr val="333333"/>
                </a:solidFill>
                <a:latin typeface="Roboto Slab"/>
              </a:rPr>
              <a:t> </a:t>
            </a:r>
            <a:r>
              <a:rPr lang="ru-RU" sz="1400" dirty="0" smtClean="0">
                <a:solidFill>
                  <a:schemeClr val="bg1"/>
                </a:solidFill>
                <a:latin typeface="Roboto Slab"/>
              </a:rPr>
              <a:t> </a:t>
            </a:r>
            <a:r>
              <a:rPr lang="ru-RU" sz="1600" b="1" dirty="0" smtClean="0">
                <a:solidFill>
                  <a:schemeClr val="tx1"/>
                </a:solidFill>
              </a:rPr>
              <a:t>Сабантуй - праздник народов Башкирии и Татарстана в честь сбора урожая. Отмечается в июне в честь завершения весенних посевных работ. Сабантуй готовится заранее, еще зимой. Молодые девушки вышивают полотенца, платки, шьют рубашки, которые становятся основной наградой для джигитов, участвовавших в народных играх и состязаниях: скачки на лошадях, борьба, соревнования в беге и ловкости. Самая любимая забава всех джигитов - </a:t>
            </a:r>
            <a:r>
              <a:rPr lang="ru-RU" sz="1600" b="1" dirty="0" err="1" smtClean="0">
                <a:solidFill>
                  <a:schemeClr val="tx1"/>
                </a:solidFill>
              </a:rPr>
              <a:t>куреш</a:t>
            </a:r>
            <a:r>
              <a:rPr lang="ru-RU" sz="1600" b="1" dirty="0" smtClean="0">
                <a:solidFill>
                  <a:schemeClr val="tx1"/>
                </a:solidFill>
              </a:rPr>
              <a:t>, борьба на поясах, которая проводится между мужчинами разных возрастов. Победитель </a:t>
            </a:r>
            <a:r>
              <a:rPr lang="ru-RU" sz="1600" b="1" dirty="0" err="1" smtClean="0">
                <a:solidFill>
                  <a:schemeClr val="tx1"/>
                </a:solidFill>
              </a:rPr>
              <a:t>куреша</a:t>
            </a:r>
            <a:r>
              <a:rPr lang="ru-RU" sz="1600" b="1" dirty="0" smtClean="0">
                <a:solidFill>
                  <a:schemeClr val="tx1"/>
                </a:solidFill>
              </a:rPr>
              <a:t> (батыр) получает главный приз – живого барана. Сабантуй официально имеет статус государственного торжества.</a:t>
            </a:r>
            <a:endParaRPr lang="ru-RU" sz="1600" b="1" dirty="0">
              <a:solidFill>
                <a:schemeClr val="tx1"/>
              </a:solidFill>
            </a:endParaRPr>
          </a:p>
        </p:txBody>
      </p:sp>
      <p:sp>
        <p:nvSpPr>
          <p:cNvPr id="2" name="Заголовок 1"/>
          <p:cNvSpPr>
            <a:spLocks noGrp="1"/>
          </p:cNvSpPr>
          <p:nvPr>
            <p:ph type="ctrTitle"/>
          </p:nvPr>
        </p:nvSpPr>
        <p:spPr>
          <a:xfrm>
            <a:off x="428596" y="642918"/>
            <a:ext cx="8424936" cy="792088"/>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САБАНТУЙ – </a:t>
            </a:r>
            <a:br>
              <a:rPr lang="ru-RU" sz="2000" b="1" dirty="0" smtClean="0">
                <a:solidFill>
                  <a:schemeClr val="bg1"/>
                </a:solidFill>
                <a:latin typeface="Arial Black" pitchFamily="34" charset="0"/>
                <a:ea typeface="Gungsuh" pitchFamily="18" charset="-127"/>
                <a:cs typeface="MV Boli" pitchFamily="2" charset="0"/>
              </a:rPr>
            </a:br>
            <a:r>
              <a:rPr lang="ru-RU" sz="2000" b="1" dirty="0" smtClean="0">
                <a:solidFill>
                  <a:schemeClr val="bg1"/>
                </a:solidFill>
                <a:latin typeface="Arial Black" pitchFamily="34" charset="0"/>
                <a:ea typeface="Gungsuh" pitchFamily="18" charset="-127"/>
                <a:cs typeface="MV Boli" pitchFamily="2" charset="0"/>
              </a:rPr>
              <a:t>ПРАЗДНИК НАРОДОВ БАШКИРИИ И ТАТАРСТАНА </a:t>
            </a:r>
            <a:endParaRPr lang="ru-RU" sz="2000" b="1" dirty="0">
              <a:solidFill>
                <a:schemeClr val="bg1"/>
              </a:solidFill>
              <a:latin typeface="Arial Black" pitchFamily="34" charset="0"/>
              <a:ea typeface="Gungsuh" pitchFamily="18" charset="-127"/>
              <a:cs typeface="MV Boli" pitchFamily="2" charset="0"/>
            </a:endParaRPr>
          </a:p>
        </p:txBody>
      </p:sp>
      <p:pic>
        <p:nvPicPr>
          <p:cNvPr id="7" name="Рисунок 6" descr="https://img1.business-gazeta.ru/photos/386477/148271.jpg"/>
          <p:cNvPicPr/>
          <p:nvPr/>
        </p:nvPicPr>
        <p:blipFill>
          <a:blip r:embed="rId3" cstate="print">
            <a:lum bright="10000" contrast="20000"/>
          </a:blip>
          <a:srcRect/>
          <a:stretch>
            <a:fillRect/>
          </a:stretch>
        </p:blipFill>
        <p:spPr bwMode="auto">
          <a:xfrm>
            <a:off x="500034" y="1571612"/>
            <a:ext cx="3672408" cy="2448272"/>
          </a:xfrm>
          <a:prstGeom prst="rect">
            <a:avLst/>
          </a:prstGeom>
          <a:noFill/>
          <a:ln w="57150">
            <a:solidFill>
              <a:schemeClr val="accent6">
                <a:lumMod val="75000"/>
              </a:schemeClr>
            </a:solidFill>
            <a:miter lim="800000"/>
            <a:headEnd/>
            <a:tailEnd/>
          </a:ln>
        </p:spPr>
      </p:pic>
      <p:pic>
        <p:nvPicPr>
          <p:cNvPr id="8" name="Рисунок 7" descr="https://ic.pics.livejournal.com/vpolyany/85750238/1205986/1205986_original.jpg"/>
          <p:cNvPicPr/>
          <p:nvPr/>
        </p:nvPicPr>
        <p:blipFill>
          <a:blip r:embed="rId4" cstate="print"/>
          <a:srcRect/>
          <a:stretch>
            <a:fillRect/>
          </a:stretch>
        </p:blipFill>
        <p:spPr bwMode="auto">
          <a:xfrm>
            <a:off x="500034" y="4214818"/>
            <a:ext cx="3672408" cy="2376264"/>
          </a:xfrm>
          <a:prstGeom prst="rect">
            <a:avLst/>
          </a:prstGeom>
          <a:noFill/>
          <a:ln w="57150">
            <a:solidFill>
              <a:schemeClr val="accent6">
                <a:lumMod val="75000"/>
              </a:schemeClr>
            </a:solidFill>
            <a:miter lim="800000"/>
            <a:headEnd/>
            <a:tailEnd/>
          </a:ln>
        </p:spPr>
      </p:pic>
      <p:sp>
        <p:nvSpPr>
          <p:cNvPr id="9" name="Прямоугольник 8"/>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500562" y="1214422"/>
            <a:ext cx="4176464" cy="5184576"/>
          </a:xfrm>
        </p:spPr>
        <p:txBody>
          <a:bodyPr>
            <a:normAutofit lnSpcReduction="10000"/>
          </a:bodyPr>
          <a:lstStyle/>
          <a:p>
            <a:pPr algn="just" defTabSz="0">
              <a:spcBef>
                <a:spcPts val="0"/>
              </a:spcBef>
            </a:pPr>
            <a:r>
              <a:rPr lang="ru-RU" dirty="0" smtClean="0">
                <a:solidFill>
                  <a:srgbClr val="333333"/>
                </a:solidFill>
                <a:latin typeface="Roboto Slab"/>
              </a:rPr>
              <a:t> </a:t>
            </a:r>
            <a:r>
              <a:rPr lang="ru-RU" sz="1400" dirty="0" smtClean="0">
                <a:solidFill>
                  <a:schemeClr val="bg1"/>
                </a:solidFill>
                <a:latin typeface="Roboto Slab"/>
              </a:rPr>
              <a:t> </a:t>
            </a:r>
            <a:r>
              <a:rPr lang="ru-RU" sz="1600" b="1" dirty="0" smtClean="0">
                <a:solidFill>
                  <a:schemeClr val="tx1"/>
                </a:solidFill>
              </a:rPr>
              <a:t>На севере западной Сибири живут ханты и манси. Основными занятиями этих народов на протяжение многих веков были охота, рыболовство и оленеводство. Каждая успешная охота на медведя сопровождается праздником, на котором люди стараются снять с себя вину за его убийство и совершают обряды. Шкуру медведя сворачивают, голову и лапы украшают кольцами, лентами, платками и укладывают в переднем углу дома в так называемой жертвенной позе, с головой, положенной между вытянутыми передними лапами. Затем устраивают представления в масках. В первой половине ночи обязательно исполняют танцы, посвященные главным богам. Особое значение имеет середина ночи и ее вторая половина, когда съедали медвежье мясо, провожали душу медведя на небо, гадали о предстоящей охоте.</a:t>
            </a:r>
            <a:endParaRPr lang="ru-RU" sz="1600" b="1" dirty="0">
              <a:solidFill>
                <a:schemeClr val="tx1"/>
              </a:solidFill>
            </a:endParaRPr>
          </a:p>
        </p:txBody>
      </p:sp>
      <p:sp>
        <p:nvSpPr>
          <p:cNvPr id="2" name="Заголовок 1"/>
          <p:cNvSpPr>
            <a:spLocks noGrp="1"/>
          </p:cNvSpPr>
          <p:nvPr>
            <p:ph type="ctrTitle"/>
          </p:nvPr>
        </p:nvSpPr>
        <p:spPr>
          <a:xfrm>
            <a:off x="428596" y="571480"/>
            <a:ext cx="8424936" cy="792088"/>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МЕДВЕЖИЙ ПРАЗДНИК НАРОДОВ СЕВЕРА РОССИИ</a:t>
            </a:r>
            <a:endParaRPr lang="ru-RU" sz="2000" b="1" dirty="0">
              <a:solidFill>
                <a:schemeClr val="bg1"/>
              </a:solidFill>
              <a:latin typeface="Arial Black" pitchFamily="34" charset="0"/>
              <a:ea typeface="Gungsuh" pitchFamily="18" charset="-127"/>
              <a:cs typeface="MV Boli" pitchFamily="2" charset="0"/>
            </a:endParaRPr>
          </a:p>
        </p:txBody>
      </p:sp>
      <p:pic>
        <p:nvPicPr>
          <p:cNvPr id="9" name="Рисунок 8" descr="http://2klass.ru/sites/default/files/field/image/medvezhiy_prazdnik.jpg"/>
          <p:cNvPicPr/>
          <p:nvPr/>
        </p:nvPicPr>
        <p:blipFill>
          <a:blip r:embed="rId3" cstate="print"/>
          <a:srcRect t="19048" r="7627"/>
          <a:stretch>
            <a:fillRect/>
          </a:stretch>
        </p:blipFill>
        <p:spPr bwMode="auto">
          <a:xfrm>
            <a:off x="642910" y="1500174"/>
            <a:ext cx="3434333" cy="2160240"/>
          </a:xfrm>
          <a:prstGeom prst="rect">
            <a:avLst/>
          </a:prstGeom>
          <a:noFill/>
          <a:ln w="57150">
            <a:solidFill>
              <a:schemeClr val="accent6">
                <a:lumMod val="75000"/>
              </a:schemeClr>
            </a:solidFill>
            <a:miter lim="800000"/>
            <a:headEnd/>
            <a:tailEnd/>
          </a:ln>
        </p:spPr>
      </p:pic>
      <p:pic>
        <p:nvPicPr>
          <p:cNvPr id="10" name="Рисунок 9" descr="http://widget.nbcrs.org/Media/Big/53590?width=800"/>
          <p:cNvPicPr/>
          <p:nvPr/>
        </p:nvPicPr>
        <p:blipFill>
          <a:blip r:embed="rId4" cstate="print"/>
          <a:srcRect/>
          <a:stretch>
            <a:fillRect/>
          </a:stretch>
        </p:blipFill>
        <p:spPr bwMode="auto">
          <a:xfrm>
            <a:off x="642910" y="3857628"/>
            <a:ext cx="3456385" cy="2376264"/>
          </a:xfrm>
          <a:prstGeom prst="rect">
            <a:avLst/>
          </a:prstGeom>
          <a:noFill/>
          <a:ln w="57150">
            <a:solidFill>
              <a:schemeClr val="accent6">
                <a:lumMod val="75000"/>
              </a:schemeClr>
            </a:solidFill>
            <a:miter lim="800000"/>
            <a:headEnd/>
            <a:tailEnd/>
          </a:ln>
        </p:spPr>
      </p:pic>
      <p:sp>
        <p:nvSpPr>
          <p:cNvPr id="7" name="Прямоугольник 6"/>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357686" y="1214422"/>
            <a:ext cx="4176464" cy="5184576"/>
          </a:xfrm>
        </p:spPr>
        <p:txBody>
          <a:bodyPr>
            <a:normAutofit fontScale="92500" lnSpcReduction="10000"/>
          </a:bodyPr>
          <a:lstStyle/>
          <a:p>
            <a:pPr algn="just" defTabSz="0">
              <a:spcBef>
                <a:spcPts val="0"/>
              </a:spcBef>
            </a:pPr>
            <a:r>
              <a:rPr lang="ru-RU" dirty="0" smtClean="0">
                <a:solidFill>
                  <a:srgbClr val="333333"/>
                </a:solidFill>
                <a:latin typeface="Roboto Slab"/>
              </a:rPr>
              <a:t> </a:t>
            </a:r>
            <a:r>
              <a:rPr lang="ru-RU" sz="1400" dirty="0" smtClean="0">
                <a:solidFill>
                  <a:schemeClr val="bg1"/>
                </a:solidFill>
                <a:latin typeface="Roboto Slab"/>
              </a:rPr>
              <a:t> </a:t>
            </a:r>
            <a:r>
              <a:rPr lang="ru-RU" sz="1600" b="1" dirty="0" err="1" smtClean="0">
                <a:solidFill>
                  <a:schemeClr val="tx1"/>
                </a:solidFill>
              </a:rPr>
              <a:t>Ысыах</a:t>
            </a:r>
            <a:r>
              <a:rPr lang="ru-RU" sz="1600" b="1" dirty="0" smtClean="0">
                <a:solidFill>
                  <a:schemeClr val="tx1"/>
                </a:solidFill>
              </a:rPr>
              <a:t> - это древний якутский праздник, посвященный общению с Небом, зримым символом которого у народа </a:t>
            </a:r>
            <a:r>
              <a:rPr lang="ru-RU" sz="1600" b="1" dirty="0" err="1" smtClean="0">
                <a:solidFill>
                  <a:schemeClr val="tx1"/>
                </a:solidFill>
              </a:rPr>
              <a:t>саха</a:t>
            </a:r>
            <a:r>
              <a:rPr lang="ru-RU" sz="1600" b="1" dirty="0" smtClean="0">
                <a:solidFill>
                  <a:schemeClr val="tx1"/>
                </a:solidFill>
              </a:rPr>
              <a:t> является Солнце.  Отмечается он 22 июня в день летнего равноденствия и олицетворяет встречу лета, пробуждение природы, объединение сил и возможностей народа для созидания, благополучия и обилия. В этот день говорят и поют добрые напутствия – </a:t>
            </a:r>
            <a:r>
              <a:rPr lang="ru-RU" sz="1600" b="1" dirty="0" err="1" smtClean="0">
                <a:solidFill>
                  <a:schemeClr val="tx1"/>
                </a:solidFill>
              </a:rPr>
              <a:t>Алгыс</a:t>
            </a:r>
            <a:r>
              <a:rPr lang="ru-RU" sz="1600" b="1" dirty="0" smtClean="0">
                <a:solidFill>
                  <a:schemeClr val="tx1"/>
                </a:solidFill>
              </a:rPr>
              <a:t>. Праздник длится несколько дней.    Кульминационным моментом праздника является якутский </a:t>
            </a:r>
            <a:r>
              <a:rPr lang="ru-RU" sz="1600" b="1" dirty="0" err="1" smtClean="0">
                <a:solidFill>
                  <a:schemeClr val="tx1"/>
                </a:solidFill>
              </a:rPr>
              <a:t>Осуохай</a:t>
            </a:r>
            <a:r>
              <a:rPr lang="ru-RU" sz="1600" b="1" dirty="0" smtClean="0">
                <a:solidFill>
                  <a:schemeClr val="tx1"/>
                </a:solidFill>
              </a:rPr>
              <a:t> - большой хоровод. Совершая размеренные движения, участники движутся по направлению Солнца. Ведущий </a:t>
            </a:r>
            <a:r>
              <a:rPr lang="ru-RU" sz="1600" b="1" dirty="0" err="1" smtClean="0">
                <a:solidFill>
                  <a:schemeClr val="tx1"/>
                </a:solidFill>
              </a:rPr>
              <a:t>олонхосут</a:t>
            </a:r>
            <a:r>
              <a:rPr lang="ru-RU" sz="1600" b="1" dirty="0" smtClean="0">
                <a:solidFill>
                  <a:schemeClr val="tx1"/>
                </a:solidFill>
              </a:rPr>
              <a:t> непрерывно исполняет песни, которые возносят хвалу всему тому, что происходит. Движение может начаться днём и продолжаться до восхода солнца. Иногда якутский танец </a:t>
            </a:r>
            <a:r>
              <a:rPr lang="ru-RU" sz="1600" b="1" dirty="0" err="1" smtClean="0">
                <a:solidFill>
                  <a:schemeClr val="tx1"/>
                </a:solidFill>
              </a:rPr>
              <a:t>Осуохай</a:t>
            </a:r>
            <a:r>
              <a:rPr lang="ru-RU" sz="1600" b="1" dirty="0" smtClean="0">
                <a:solidFill>
                  <a:schemeClr val="tx1"/>
                </a:solidFill>
              </a:rPr>
              <a:t> длится три дня и три ночи. </a:t>
            </a: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428596" y="500042"/>
            <a:ext cx="8424936" cy="792088"/>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ЯКУТСКИЙ НАЦИОНАЛЬНЫЙ ПРАЗДНИК ЫСЫАХ</a:t>
            </a:r>
          </a:p>
        </p:txBody>
      </p:sp>
      <p:pic>
        <p:nvPicPr>
          <p:cNvPr id="7" name="Рисунок 6" descr="https://kultura-tommot.saha.muzkult.ru/media/2018/08/28/1232247692/image_image_4601208.JPG"/>
          <p:cNvPicPr/>
          <p:nvPr/>
        </p:nvPicPr>
        <p:blipFill>
          <a:blip r:embed="rId3" cstate="print"/>
          <a:srcRect/>
          <a:stretch>
            <a:fillRect/>
          </a:stretch>
        </p:blipFill>
        <p:spPr bwMode="auto">
          <a:xfrm>
            <a:off x="714348" y="1428736"/>
            <a:ext cx="3456384" cy="2304256"/>
          </a:xfrm>
          <a:prstGeom prst="rect">
            <a:avLst/>
          </a:prstGeom>
          <a:noFill/>
          <a:ln w="57150">
            <a:solidFill>
              <a:schemeClr val="accent6">
                <a:lumMod val="75000"/>
              </a:schemeClr>
            </a:solidFill>
            <a:miter lim="800000"/>
            <a:headEnd/>
            <a:tailEnd/>
          </a:ln>
        </p:spPr>
      </p:pic>
      <p:pic>
        <p:nvPicPr>
          <p:cNvPr id="8" name="Рисунок 7" descr="https://primamedia.ru/f/big/1243/1242673.jpg?79bdd44a52bc4dfaa6758caf71fbfac8"/>
          <p:cNvPicPr/>
          <p:nvPr/>
        </p:nvPicPr>
        <p:blipFill>
          <a:blip r:embed="rId4" cstate="print"/>
          <a:srcRect/>
          <a:stretch>
            <a:fillRect/>
          </a:stretch>
        </p:blipFill>
        <p:spPr bwMode="auto">
          <a:xfrm>
            <a:off x="714348" y="3929066"/>
            <a:ext cx="3456384" cy="2304256"/>
          </a:xfrm>
          <a:prstGeom prst="rect">
            <a:avLst/>
          </a:prstGeom>
          <a:noFill/>
          <a:ln w="57150">
            <a:solidFill>
              <a:schemeClr val="accent6">
                <a:lumMod val="75000"/>
              </a:schemeClr>
            </a:solidFill>
            <a:miter lim="800000"/>
            <a:headEnd/>
            <a:tailEnd/>
          </a:ln>
        </p:spPr>
      </p:pic>
      <p:sp>
        <p:nvSpPr>
          <p:cNvPr id="9" name="Прямоугольник 8"/>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427984" y="1052736"/>
            <a:ext cx="4176464" cy="5184576"/>
          </a:xfrm>
        </p:spPr>
        <p:txBody>
          <a:bodyPr>
            <a:normAutofit fontScale="92500" lnSpcReduction="20000"/>
          </a:bodyPr>
          <a:lstStyle/>
          <a:p>
            <a:pPr algn="just" defTabSz="0">
              <a:spcBef>
                <a:spcPts val="0"/>
              </a:spcBef>
            </a:pPr>
            <a:r>
              <a:rPr lang="ru-RU" dirty="0" smtClean="0">
                <a:solidFill>
                  <a:srgbClr val="333333"/>
                </a:solidFill>
                <a:latin typeface="Roboto Slab"/>
              </a:rPr>
              <a:t> </a:t>
            </a:r>
            <a:r>
              <a:rPr lang="ru-RU" sz="1600" b="1" dirty="0" smtClean="0">
                <a:solidFill>
                  <a:schemeClr val="tx1"/>
                </a:solidFill>
              </a:rPr>
              <a:t> «Луд» - один из масштабных и интересных праздников Республики Коми. Праздник проходит в последнее воскресенье июня или первое воскресенье июля — в канун начала сенокосной страды. Испокон веков </a:t>
            </a:r>
            <a:r>
              <a:rPr lang="ru-RU" sz="1600" b="1" dirty="0" err="1" smtClean="0">
                <a:solidFill>
                  <a:schemeClr val="tx1"/>
                </a:solidFill>
              </a:rPr>
              <a:t>ижемцы</a:t>
            </a:r>
            <a:r>
              <a:rPr lang="ru-RU" sz="1600" b="1" dirty="0" smtClean="0">
                <a:solidFill>
                  <a:schemeClr val="tx1"/>
                </a:solidFill>
              </a:rPr>
              <a:t> в одну из белых июльских ночей выходили «гулять на лугах». Отсюда Луд, то есть «луг». Праздник начинается с того, что собираются молодые всадники, прогоняют табун лошадей и вытаптывают площадку для гуляния. В десять часов вечера на свежескошенной части праздничного луга зажигаются родовые и семейные костры. Затем проходят хороводы и хороводные игры. После начинается «конкурс красоты». Нарядных девушек – невест – выводят на самодельную сцену и расписывают достоинства-таланты, демонстрируют их вышивки и пироги. Спортивная часть праздника включает прыжки через нарты, бросание аркана, метание гири.</a:t>
            </a:r>
          </a:p>
          <a:p>
            <a:pPr algn="just" defTabSz="0">
              <a:spcBef>
                <a:spcPts val="0"/>
              </a:spcBef>
            </a:pPr>
            <a:endParaRPr lang="ru-RU" sz="1600" b="1" dirty="0" smtClean="0">
              <a:solidFill>
                <a:schemeClr val="tx1"/>
              </a:solidFill>
            </a:endParaRP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571472" y="571480"/>
            <a:ext cx="8143932" cy="500066"/>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ПРАЗДНИК ЛУД НАРОДОВ КОМИ</a:t>
            </a:r>
          </a:p>
        </p:txBody>
      </p:sp>
      <p:pic>
        <p:nvPicPr>
          <p:cNvPr id="5" name="Рисунок 4" descr="https://pp.userapi.com/c845420/v845420154/9c5fb/oHjJW66QCko.jpg"/>
          <p:cNvPicPr/>
          <p:nvPr/>
        </p:nvPicPr>
        <p:blipFill>
          <a:blip r:embed="rId3" cstate="print"/>
          <a:srcRect/>
          <a:stretch>
            <a:fillRect/>
          </a:stretch>
        </p:blipFill>
        <p:spPr bwMode="auto">
          <a:xfrm>
            <a:off x="611560" y="1196752"/>
            <a:ext cx="3528392" cy="2520280"/>
          </a:xfrm>
          <a:prstGeom prst="rect">
            <a:avLst/>
          </a:prstGeom>
          <a:noFill/>
          <a:ln w="57150">
            <a:solidFill>
              <a:schemeClr val="accent6">
                <a:lumMod val="75000"/>
              </a:schemeClr>
            </a:solidFill>
            <a:miter lim="800000"/>
            <a:headEnd/>
            <a:tailEnd/>
          </a:ln>
        </p:spPr>
      </p:pic>
      <p:pic>
        <p:nvPicPr>
          <p:cNvPr id="6" name="Рисунок 5" descr="https://www.culture.ru/storage/images/1965de0c61e039d48e5962f88edb2a67/f22b8bb09503b8d11fc0695965099efe.jpg"/>
          <p:cNvPicPr/>
          <p:nvPr/>
        </p:nvPicPr>
        <p:blipFill>
          <a:blip r:embed="rId4" cstate="print"/>
          <a:srcRect/>
          <a:stretch>
            <a:fillRect/>
          </a:stretch>
        </p:blipFill>
        <p:spPr bwMode="auto">
          <a:xfrm>
            <a:off x="611560" y="3861048"/>
            <a:ext cx="3528392" cy="2304256"/>
          </a:xfrm>
          <a:prstGeom prst="rect">
            <a:avLst/>
          </a:prstGeom>
          <a:noFill/>
          <a:ln w="57150">
            <a:solidFill>
              <a:schemeClr val="accent6">
                <a:lumMod val="75000"/>
              </a:schemeClr>
            </a:solidFill>
            <a:miter lim="800000"/>
            <a:headEnd/>
            <a:tailEnd/>
          </a:ln>
        </p:spPr>
      </p:pic>
      <p:sp>
        <p:nvSpPr>
          <p:cNvPr id="7" name="Прямоугольник 6"/>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357686" y="1357298"/>
            <a:ext cx="4176464" cy="5184576"/>
          </a:xfrm>
        </p:spPr>
        <p:txBody>
          <a:bodyPr>
            <a:noAutofit/>
          </a:bodyPr>
          <a:lstStyle/>
          <a:p>
            <a:pPr algn="just" defTabSz="0">
              <a:spcBef>
                <a:spcPts val="0"/>
              </a:spcBef>
            </a:pPr>
            <a:r>
              <a:rPr lang="ru-RU" sz="1600" b="1" dirty="0" smtClean="0">
                <a:solidFill>
                  <a:schemeClr val="tx1"/>
                </a:solidFill>
              </a:rPr>
              <a:t>Святки – это самое магическое время года. Они начинаются 6 января, а заканчиваются 19 января Крещением Господним. Селяне ходили по дворам и пели песни, прославляющие Иисуса, поздравляли с Рождеством соседей и прохожих. Главным атрибутом шествия являлась Рождественская звезда. При входе в дом первым делом читали молитву, затем исполняли народные песни, посвященные Рождеству Христову. Святочный обряд, исполняемый для получения высокого урожая в новом году, носил название «</a:t>
            </a:r>
            <a:r>
              <a:rPr lang="ru-RU" sz="1600" b="1" dirty="0" err="1" smtClean="0">
                <a:solidFill>
                  <a:schemeClr val="tx1"/>
                </a:solidFill>
              </a:rPr>
              <a:t>Посевание</a:t>
            </a:r>
            <a:r>
              <a:rPr lang="ru-RU" sz="1600" b="1" dirty="0" smtClean="0">
                <a:solidFill>
                  <a:schemeClr val="tx1"/>
                </a:solidFill>
              </a:rPr>
              <a:t>».  Зайдя в дом, </a:t>
            </a:r>
            <a:r>
              <a:rPr lang="ru-RU" sz="1600" b="1" dirty="0" err="1" smtClean="0">
                <a:solidFill>
                  <a:schemeClr val="tx1"/>
                </a:solidFill>
              </a:rPr>
              <a:t>посевальщики</a:t>
            </a:r>
            <a:r>
              <a:rPr lang="ru-RU" sz="1600" b="1" dirty="0" smtClean="0">
                <a:solidFill>
                  <a:schemeClr val="tx1"/>
                </a:solidFill>
              </a:rPr>
              <a:t> раскидывали семена различных культур в красный угол с иконами и поздравляли хозяев рождественской песней. «Сеем-сеем, </a:t>
            </a:r>
            <a:r>
              <a:rPr lang="ru-RU" sz="1600" b="1" dirty="0" err="1" smtClean="0">
                <a:solidFill>
                  <a:schemeClr val="tx1"/>
                </a:solidFill>
              </a:rPr>
              <a:t>посеваем</a:t>
            </a:r>
            <a:r>
              <a:rPr lang="ru-RU" sz="1600" b="1" dirty="0" smtClean="0">
                <a:solidFill>
                  <a:schemeClr val="tx1"/>
                </a:solidFill>
              </a:rPr>
              <a:t>, с Новым годом поздравляем!» В определенные дни Святок было принято колядовать – просить награду за исполнение рождественских песен. </a:t>
            </a:r>
          </a:p>
          <a:p>
            <a:pPr algn="just" defTabSz="0">
              <a:spcBef>
                <a:spcPts val="0"/>
              </a:spcBef>
            </a:pPr>
            <a:r>
              <a:rPr lang="ru-RU" sz="1600" b="1" dirty="0" smtClean="0">
                <a:solidFill>
                  <a:schemeClr val="tx1"/>
                </a:solidFill>
              </a:rPr>
              <a:t>.</a:t>
            </a:r>
          </a:p>
          <a:p>
            <a:pPr algn="just" defTabSz="0">
              <a:spcBef>
                <a:spcPts val="0"/>
              </a:spcBef>
            </a:pPr>
            <a:endParaRPr lang="ru-RU" sz="1600" b="1" dirty="0" smtClean="0">
              <a:solidFill>
                <a:schemeClr val="tx1"/>
              </a:solidFill>
            </a:endParaRP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357158" y="571480"/>
            <a:ext cx="8424936" cy="500066"/>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СВЯТКИ И КОЛЯДКИ</a:t>
            </a:r>
          </a:p>
        </p:txBody>
      </p:sp>
      <p:pic>
        <p:nvPicPr>
          <p:cNvPr id="7" name="Рисунок 6" descr="https://im0-tub-ru.yandex.net/i?id=3074da07a697f489a551178454cf582b-l&amp;n=13"/>
          <p:cNvPicPr/>
          <p:nvPr/>
        </p:nvPicPr>
        <p:blipFill>
          <a:blip r:embed="rId3" cstate="print"/>
          <a:srcRect/>
          <a:stretch>
            <a:fillRect/>
          </a:stretch>
        </p:blipFill>
        <p:spPr bwMode="auto">
          <a:xfrm>
            <a:off x="357158" y="1357298"/>
            <a:ext cx="3816424" cy="2448272"/>
          </a:xfrm>
          <a:prstGeom prst="rect">
            <a:avLst/>
          </a:prstGeom>
          <a:noFill/>
          <a:ln w="57150">
            <a:solidFill>
              <a:schemeClr val="accent6">
                <a:lumMod val="75000"/>
              </a:schemeClr>
            </a:solidFill>
            <a:miter lim="800000"/>
            <a:headEnd/>
            <a:tailEnd/>
          </a:ln>
        </p:spPr>
      </p:pic>
      <p:pic>
        <p:nvPicPr>
          <p:cNvPr id="8" name="Рисунок 7" descr="http://i.mycdn.me/i?r=AzEPZsRbOZEKgBhR0XGMT1RkCOJo9AJvRvNv-eFSf4v5EaaKTM5SRkZCeTgDn6uOyic"/>
          <p:cNvPicPr/>
          <p:nvPr/>
        </p:nvPicPr>
        <p:blipFill>
          <a:blip r:embed="rId4" cstate="print"/>
          <a:srcRect/>
          <a:stretch>
            <a:fillRect/>
          </a:stretch>
        </p:blipFill>
        <p:spPr bwMode="auto">
          <a:xfrm>
            <a:off x="357158" y="4000504"/>
            <a:ext cx="3816424" cy="2376264"/>
          </a:xfrm>
          <a:prstGeom prst="rect">
            <a:avLst/>
          </a:prstGeom>
          <a:noFill/>
          <a:ln w="57150">
            <a:solidFill>
              <a:schemeClr val="accent6">
                <a:lumMod val="75000"/>
              </a:schemeClr>
            </a:solidFill>
            <a:miter lim="800000"/>
            <a:headEnd/>
            <a:tailEnd/>
          </a:ln>
        </p:spPr>
      </p:pic>
      <p:sp>
        <p:nvSpPr>
          <p:cNvPr id="9" name="Прямоугольник 8"/>
          <p:cNvSpPr/>
          <p:nvPr/>
        </p:nvSpPr>
        <p:spPr>
          <a:xfrm>
            <a:off x="142844"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500562" y="1214422"/>
            <a:ext cx="4176464" cy="5184576"/>
          </a:xfrm>
        </p:spPr>
        <p:txBody>
          <a:bodyPr>
            <a:noAutofit/>
          </a:bodyPr>
          <a:lstStyle/>
          <a:p>
            <a:pPr algn="just" defTabSz="0">
              <a:spcBef>
                <a:spcPts val="0"/>
              </a:spcBef>
            </a:pPr>
            <a:r>
              <a:rPr lang="ru-RU" sz="1600" b="1" dirty="0" smtClean="0">
                <a:solidFill>
                  <a:schemeClr val="tx1"/>
                </a:solidFill>
              </a:rPr>
              <a:t>Ежегодно в живописное село </a:t>
            </a:r>
            <a:r>
              <a:rPr lang="ru-RU" sz="1600" b="1" dirty="0" err="1" smtClean="0">
                <a:solidFill>
                  <a:schemeClr val="tx1"/>
                </a:solidFill>
              </a:rPr>
              <a:t>Зоркальцево</a:t>
            </a:r>
            <a:r>
              <a:rPr lang="ru-RU" sz="1600" b="1" dirty="0" smtClean="0">
                <a:solidFill>
                  <a:schemeClr val="tx1"/>
                </a:solidFill>
              </a:rPr>
              <a:t> Томской области съезжаются «железные дровосеки» — столяры и ремесленники, желающие блеснуть своим мастерством.</a:t>
            </a:r>
          </a:p>
          <a:p>
            <a:pPr algn="just" defTabSz="0">
              <a:spcBef>
                <a:spcPts val="0"/>
              </a:spcBef>
            </a:pPr>
            <a:r>
              <a:rPr lang="ru-RU" sz="1600" b="1" dirty="0" smtClean="0">
                <a:solidFill>
                  <a:schemeClr val="tx1"/>
                </a:solidFill>
              </a:rPr>
              <a:t>Место выбрано не случайно — Томская область всегда славилась своим деревянным зодчеством. Участниками становятся не только русские ремесленники, но и гости из Чехии, Норвегии, Канады и других стран. Номинации конкурса вполне «топорные»: от «Творческих фантазий» и «Резчиков по дереву» до «Точного глаза» и «Ловкого топора». Для зрителей фестиваля есть развлекательная программа: проводятся конкурсы на лучший костюм и художественную колку дров, ценители народного творчества могут заглянуть на </a:t>
            </a:r>
            <a:r>
              <a:rPr lang="ru-RU" sz="1600" b="1" dirty="0" err="1" smtClean="0">
                <a:solidFill>
                  <a:schemeClr val="tx1"/>
                </a:solidFill>
              </a:rPr>
              <a:t>бардовский</a:t>
            </a:r>
            <a:r>
              <a:rPr lang="ru-RU" sz="1600" b="1" dirty="0" smtClean="0">
                <a:solidFill>
                  <a:schemeClr val="tx1"/>
                </a:solidFill>
              </a:rPr>
              <a:t> фестиваль, а гурманы — на дегустацию деревенских продуктов. Для детей работают аттракционы, ярмарки-продажи игрушек и даже контактный зоопарк.</a:t>
            </a:r>
          </a:p>
          <a:p>
            <a:pPr algn="just" defTabSz="0">
              <a:spcBef>
                <a:spcPts val="0"/>
              </a:spcBef>
            </a:pPr>
            <a:endParaRPr lang="ru-RU" sz="1600" b="1" dirty="0" smtClean="0">
              <a:solidFill>
                <a:schemeClr val="tx1"/>
              </a:solidFill>
            </a:endParaRP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500034" y="500042"/>
            <a:ext cx="8501122" cy="571504"/>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ПРАЗДНИК ТОПОРА</a:t>
            </a:r>
          </a:p>
        </p:txBody>
      </p:sp>
      <p:pic>
        <p:nvPicPr>
          <p:cNvPr id="9" name="Рисунок 8" descr="http://znaigorod.ru/storage/files/389404/1024-768/P1230116.jpg"/>
          <p:cNvPicPr/>
          <p:nvPr/>
        </p:nvPicPr>
        <p:blipFill>
          <a:blip r:embed="rId3" cstate="print"/>
          <a:srcRect l="9139" t="10470" r="7162" b="7265"/>
          <a:stretch>
            <a:fillRect/>
          </a:stretch>
        </p:blipFill>
        <p:spPr bwMode="auto">
          <a:xfrm>
            <a:off x="714348" y="1285860"/>
            <a:ext cx="3312368" cy="2376264"/>
          </a:xfrm>
          <a:prstGeom prst="rect">
            <a:avLst/>
          </a:prstGeom>
          <a:noFill/>
          <a:ln w="57150">
            <a:solidFill>
              <a:schemeClr val="accent6">
                <a:lumMod val="75000"/>
              </a:schemeClr>
            </a:solidFill>
            <a:miter lim="800000"/>
            <a:headEnd/>
            <a:tailEnd/>
          </a:ln>
        </p:spPr>
      </p:pic>
      <p:pic>
        <p:nvPicPr>
          <p:cNvPr id="11" name="Рисунок 10" descr="https://avatars.mds.yandex.net/get-pdb/1386033/c99b1fd9-0f07-446e-a214-e081a1c9b77c/s1200"/>
          <p:cNvPicPr/>
          <p:nvPr/>
        </p:nvPicPr>
        <p:blipFill>
          <a:blip r:embed="rId4" cstate="print"/>
          <a:srcRect l="5612" t="4589" r="16301" b="13527"/>
          <a:stretch>
            <a:fillRect/>
          </a:stretch>
        </p:blipFill>
        <p:spPr bwMode="auto">
          <a:xfrm>
            <a:off x="683568" y="3861048"/>
            <a:ext cx="3327450" cy="2262559"/>
          </a:xfrm>
          <a:prstGeom prst="rect">
            <a:avLst/>
          </a:prstGeom>
          <a:noFill/>
          <a:ln w="57150">
            <a:solidFill>
              <a:schemeClr val="accent6">
                <a:lumMod val="75000"/>
              </a:schemeClr>
            </a:solidFill>
            <a:miter lim="800000"/>
            <a:headEnd/>
            <a:tailEnd/>
          </a:ln>
        </p:spPr>
      </p:pic>
      <p:sp>
        <p:nvSpPr>
          <p:cNvPr id="7" name="Прямоугольник 6"/>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500562" y="1142984"/>
            <a:ext cx="4176464" cy="5184576"/>
          </a:xfrm>
        </p:spPr>
        <p:txBody>
          <a:bodyPr>
            <a:noAutofit/>
          </a:bodyPr>
          <a:lstStyle/>
          <a:p>
            <a:pPr algn="just" defTabSz="0">
              <a:spcBef>
                <a:spcPts val="0"/>
              </a:spcBef>
            </a:pPr>
            <a:r>
              <a:rPr lang="ru-RU" sz="1600" b="1" dirty="0" smtClean="0">
                <a:solidFill>
                  <a:schemeClr val="tx1"/>
                </a:solidFill>
              </a:rPr>
              <a:t>Ильин день - один из почитаемых с древних времен народный праздник. Отмечается он 2 августа. В канун праздника в четверг и пятницу пекли обрядовое печенье и прекращали полевые работы. В сам Ильин день строго запрещалось проводить любую хозяйскую работу, считалось это не принесет результата. Проводилась "братчина", приглашали на общую трапезу всех жителей ближайших селений, а после шли народные </a:t>
            </a:r>
            <a:r>
              <a:rPr lang="ru-RU" sz="1600" b="1" dirty="0" err="1" smtClean="0">
                <a:solidFill>
                  <a:schemeClr val="tx1"/>
                </a:solidFill>
              </a:rPr>
              <a:t>гуляньяс</a:t>
            </a:r>
            <a:r>
              <a:rPr lang="ru-RU" sz="1600" b="1" dirty="0" smtClean="0">
                <a:solidFill>
                  <a:schemeClr val="tx1"/>
                </a:solidFill>
              </a:rPr>
              <a:t> песнями и плясками. Ильин день считается границей лета и осени, когда вода становится холодной, вечера прохладными, а на деревьях появляются первые признаки осенней позолоты. К Ильину дню поспевает рожь. С этой даты обычно начинается жатва. Крестьяне собирали горох, капусту накрывали горшком, чтобы она была белая. </a:t>
            </a:r>
          </a:p>
          <a:p>
            <a:pPr algn="just" defTabSz="0">
              <a:spcBef>
                <a:spcPts val="0"/>
              </a:spcBef>
            </a:pPr>
            <a:r>
              <a:rPr lang="ru-RU" sz="1600" b="1" dirty="0" smtClean="0">
                <a:solidFill>
                  <a:schemeClr val="tx1"/>
                </a:solidFill>
              </a:rPr>
              <a:t>На Илью до обеда лето, а после обеда осень.</a:t>
            </a: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500034" y="571480"/>
            <a:ext cx="8353498" cy="500066"/>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ИЛЬИН ДЕНЬ</a:t>
            </a:r>
          </a:p>
        </p:txBody>
      </p:sp>
      <p:pic>
        <p:nvPicPr>
          <p:cNvPr id="7" name="Рисунок 6" descr="https://schci.ru/sites/default/files/traditsii/Ilin_den.jpg"/>
          <p:cNvPicPr/>
          <p:nvPr/>
        </p:nvPicPr>
        <p:blipFill>
          <a:blip r:embed="rId3" cstate="print"/>
          <a:srcRect/>
          <a:stretch>
            <a:fillRect/>
          </a:stretch>
        </p:blipFill>
        <p:spPr bwMode="auto">
          <a:xfrm>
            <a:off x="642910" y="1285860"/>
            <a:ext cx="3528392" cy="2448272"/>
          </a:xfrm>
          <a:prstGeom prst="rect">
            <a:avLst/>
          </a:prstGeom>
          <a:noFill/>
          <a:ln w="57150">
            <a:solidFill>
              <a:schemeClr val="accent6">
                <a:lumMod val="75000"/>
              </a:schemeClr>
            </a:solidFill>
            <a:miter lim="800000"/>
            <a:headEnd/>
            <a:tailEnd/>
          </a:ln>
        </p:spPr>
      </p:pic>
      <p:pic>
        <p:nvPicPr>
          <p:cNvPr id="8" name="Рисунок 7" descr="https://www.culture.ru/storage/images/9ab49917b34d4961d6a1c41040c85ce4/eca813c61270221f8aee5f73b7ef7232.jpeg"/>
          <p:cNvPicPr/>
          <p:nvPr/>
        </p:nvPicPr>
        <p:blipFill>
          <a:blip r:embed="rId4" cstate="print"/>
          <a:srcRect l="13351" t="11849"/>
          <a:stretch>
            <a:fillRect/>
          </a:stretch>
        </p:blipFill>
        <p:spPr bwMode="auto">
          <a:xfrm>
            <a:off x="642910" y="3929066"/>
            <a:ext cx="3528392" cy="2376264"/>
          </a:xfrm>
          <a:prstGeom prst="rect">
            <a:avLst/>
          </a:prstGeom>
          <a:noFill/>
          <a:ln w="57150">
            <a:solidFill>
              <a:schemeClr val="accent6">
                <a:lumMod val="75000"/>
              </a:schemeClr>
            </a:solidFill>
            <a:miter lim="800000"/>
            <a:headEnd/>
            <a:tailEnd/>
          </a:ln>
        </p:spPr>
      </p:pic>
      <p:sp>
        <p:nvSpPr>
          <p:cNvPr id="9" name="Прямоугольник 8"/>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357686" y="1142984"/>
            <a:ext cx="4357718" cy="5184576"/>
          </a:xfrm>
        </p:spPr>
        <p:txBody>
          <a:bodyPr>
            <a:noAutofit/>
          </a:bodyPr>
          <a:lstStyle/>
          <a:p>
            <a:pPr algn="just" defTabSz="0">
              <a:spcBef>
                <a:spcPts val="0"/>
              </a:spcBef>
            </a:pPr>
            <a:r>
              <a:rPr lang="ru-RU" sz="1600" b="1" dirty="0" smtClean="0">
                <a:solidFill>
                  <a:schemeClr val="tx1"/>
                </a:solidFill>
              </a:rPr>
              <a:t>Ураза-байрам – один из самых значимых религиозных праздников для каждого мусульманина. В девяти российских республиках этот праздничный день является официальным выходным Перед ним необходимо простить друг другу обиды, постараться навестить своих родственников и знакомых, испросив у них прощение. В преддверии праздника мусульмане раздают милостыню бедным напрямую или через исламские благотворительные организации. Вечером хозяйки готовят традиционные блюда восточной кухни. Дети разносят их родственникам, происходит взаимный обмен угощениями. В день праздника считается во благо встать рано утром, совершить омовение, одеться опрятно и нарядно, воспользоваться благовониями, быть приветливым со всеми. В этот день мусульмане приветствуют друг друга словами: "Да ниспошлет Аллах милость Свою и вам, и нам!"</a:t>
            </a:r>
          </a:p>
          <a:p>
            <a:pPr algn="just" defTabSz="0">
              <a:spcBef>
                <a:spcPts val="0"/>
              </a:spcBef>
            </a:pPr>
            <a:endParaRPr lang="ru-RU" sz="1600" b="1" dirty="0" smtClean="0">
              <a:solidFill>
                <a:schemeClr val="tx1"/>
              </a:solidFill>
            </a:endParaRPr>
          </a:p>
          <a:p>
            <a:pPr algn="just" defTabSz="0">
              <a:spcBef>
                <a:spcPts val="0"/>
              </a:spcBef>
            </a:pPr>
            <a:endParaRPr lang="ru-RU" sz="1600" b="1" dirty="0" smtClean="0">
              <a:solidFill>
                <a:schemeClr val="tx1"/>
              </a:solidFill>
            </a:endParaRP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571472" y="571480"/>
            <a:ext cx="8282060" cy="500066"/>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МУСУЛЬМАНСКИЙ ПРАЗДНИК УРАЗА-БАЙРАМ</a:t>
            </a:r>
          </a:p>
        </p:txBody>
      </p:sp>
      <p:pic>
        <p:nvPicPr>
          <p:cNvPr id="9" name="Рисунок 8" descr="https://avatars.mds.yandex.net/get-zen_doc/1596193/pub_5e314743098ea638b78a6ef1_5e314a119579c13deffb1f4a/scale_1200"/>
          <p:cNvPicPr/>
          <p:nvPr/>
        </p:nvPicPr>
        <p:blipFill>
          <a:blip r:embed="rId3" cstate="print"/>
          <a:srcRect/>
          <a:stretch>
            <a:fillRect/>
          </a:stretch>
        </p:blipFill>
        <p:spPr bwMode="auto">
          <a:xfrm>
            <a:off x="714348" y="1357298"/>
            <a:ext cx="3384376" cy="2232248"/>
          </a:xfrm>
          <a:prstGeom prst="rect">
            <a:avLst/>
          </a:prstGeom>
          <a:noFill/>
          <a:ln w="57150">
            <a:solidFill>
              <a:schemeClr val="accent6">
                <a:lumMod val="75000"/>
              </a:schemeClr>
            </a:solidFill>
            <a:miter lim="800000"/>
            <a:headEnd/>
            <a:tailEnd/>
          </a:ln>
        </p:spPr>
      </p:pic>
      <p:pic>
        <p:nvPicPr>
          <p:cNvPr id="10" name="Рисунок 9" descr="https://omsk-kprf.ru/sites/default/files/images/newsimages/2591/%D0%BA%D0%B0%D0%B9%D1%80%D0%B0%D0%BD-%D0%B1%D0%B0%D0%B9%D1%80%D0%B0%D0%BC.jpg"/>
          <p:cNvPicPr/>
          <p:nvPr/>
        </p:nvPicPr>
        <p:blipFill>
          <a:blip r:embed="rId4" cstate="print"/>
          <a:srcRect/>
          <a:stretch>
            <a:fillRect/>
          </a:stretch>
        </p:blipFill>
        <p:spPr bwMode="auto">
          <a:xfrm>
            <a:off x="714348" y="3786190"/>
            <a:ext cx="3384375" cy="2428503"/>
          </a:xfrm>
          <a:prstGeom prst="rect">
            <a:avLst/>
          </a:prstGeom>
          <a:noFill/>
          <a:ln w="57150">
            <a:solidFill>
              <a:schemeClr val="accent6">
                <a:lumMod val="75000"/>
              </a:schemeClr>
            </a:solidFill>
            <a:miter lim="800000"/>
            <a:headEnd/>
            <a:tailEnd/>
          </a:ln>
        </p:spPr>
      </p:pic>
      <p:sp>
        <p:nvSpPr>
          <p:cNvPr id="7" name="Прямоугольник 6"/>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vatars.mds.yandex.net/get-pdb/1540679/264f90b0-5b80-435c-b5e9-7826389fd162/s1200?webp=false"/>
          <p:cNvPicPr>
            <a:picLocks noChangeAspect="1" noChangeArrowheads="1"/>
          </p:cNvPicPr>
          <p:nvPr/>
        </p:nvPicPr>
        <p:blipFill>
          <a:blip r:embed="rId2" cstate="print">
            <a:lum bright="20000"/>
          </a:blip>
          <a:srcRect/>
          <a:stretch>
            <a:fillRect/>
          </a:stretch>
        </p:blipFill>
        <p:spPr bwMode="auto">
          <a:xfrm>
            <a:off x="179512" y="188078"/>
            <a:ext cx="8784976" cy="6279886"/>
          </a:xfrm>
          <a:prstGeom prst="rect">
            <a:avLst/>
          </a:prstGeom>
          <a:noFill/>
        </p:spPr>
      </p:pic>
      <p:sp>
        <p:nvSpPr>
          <p:cNvPr id="3" name="Подзаголовок 2"/>
          <p:cNvSpPr>
            <a:spLocks noGrp="1"/>
          </p:cNvSpPr>
          <p:nvPr>
            <p:ph type="subTitle" idx="1"/>
          </p:nvPr>
        </p:nvSpPr>
        <p:spPr>
          <a:xfrm>
            <a:off x="4429124" y="1142984"/>
            <a:ext cx="4176464" cy="5184576"/>
          </a:xfrm>
        </p:spPr>
        <p:txBody>
          <a:bodyPr>
            <a:noAutofit/>
          </a:bodyPr>
          <a:lstStyle/>
          <a:p>
            <a:pPr algn="just" defTabSz="0">
              <a:spcBef>
                <a:spcPts val="0"/>
              </a:spcBef>
            </a:pPr>
            <a:r>
              <a:rPr lang="ru-RU" sz="1600" b="1" dirty="0" smtClean="0">
                <a:solidFill>
                  <a:schemeClr val="tx1"/>
                </a:solidFill>
              </a:rPr>
              <a:t>Покров Пресвятой Богородицы отмечается 14 октября. Он был установлен в XII веке святым благоверным князем Андреем </a:t>
            </a:r>
            <a:r>
              <a:rPr lang="ru-RU" sz="1600" b="1" dirty="0" err="1" smtClean="0">
                <a:solidFill>
                  <a:schemeClr val="tx1"/>
                </a:solidFill>
              </a:rPr>
              <a:t>Боголюбским</a:t>
            </a:r>
            <a:r>
              <a:rPr lang="ru-RU" sz="1600" b="1" dirty="0" smtClean="0">
                <a:solidFill>
                  <a:schemeClr val="tx1"/>
                </a:solidFill>
              </a:rPr>
              <a:t>. С тех времен принято считать, что Русь находится под Покровом Пречистой Богородицы, Защитницы всех, приходящих к ней с молитвой. На Руси этот день приходился на время окончание полевых работ и наступления первых холодов. На Покров крестьяне утепляли свои жилища и завершали подготовку к зиме. Это также была пора свадеб.  Чтобы детки в семье не болели, были крепкими и не подверженными недоброму взгляду, в этот день обливали их водой через большое решето на пороге дома. Полагалось испечь специальный хлеб, украшенный различными аппликациями – покровский каравай. Нужно было накормить им своих близких, друзей и соседей, а остатки и крошки сохранить до Великого поста. </a:t>
            </a:r>
          </a:p>
          <a:p>
            <a:pPr algn="just" defTabSz="0">
              <a:spcBef>
                <a:spcPts val="0"/>
              </a:spcBef>
            </a:pPr>
            <a:endParaRPr lang="ru-RU" sz="1600" b="1" dirty="0" smtClean="0">
              <a:solidFill>
                <a:schemeClr val="tx1"/>
              </a:solidFill>
            </a:endParaRPr>
          </a:p>
          <a:p>
            <a:pPr algn="just" defTabSz="0">
              <a:spcBef>
                <a:spcPts val="0"/>
              </a:spcBef>
            </a:pPr>
            <a:r>
              <a:rPr lang="ru-RU" sz="1600" b="1" dirty="0" smtClean="0">
                <a:solidFill>
                  <a:schemeClr val="tx1"/>
                </a:solidFill>
              </a:rPr>
              <a:t/>
            </a:r>
            <a:br>
              <a:rPr lang="ru-RU" sz="1600" b="1" dirty="0" smtClean="0">
                <a:solidFill>
                  <a:schemeClr val="tx1"/>
                </a:solidFill>
              </a:rPr>
            </a:br>
            <a:endParaRPr lang="ru-RU" sz="1600" b="1" dirty="0">
              <a:solidFill>
                <a:schemeClr val="tx1"/>
              </a:solidFill>
            </a:endParaRPr>
          </a:p>
        </p:txBody>
      </p:sp>
      <p:sp>
        <p:nvSpPr>
          <p:cNvPr id="2" name="Заголовок 1"/>
          <p:cNvSpPr>
            <a:spLocks noGrp="1"/>
          </p:cNvSpPr>
          <p:nvPr>
            <p:ph type="ctrTitle"/>
          </p:nvPr>
        </p:nvSpPr>
        <p:spPr>
          <a:xfrm>
            <a:off x="357158" y="571480"/>
            <a:ext cx="8424936" cy="500066"/>
          </a:xfrm>
        </p:spPr>
        <p:style>
          <a:lnRef idx="3">
            <a:schemeClr val="lt1"/>
          </a:lnRef>
          <a:fillRef idx="1">
            <a:schemeClr val="accent6"/>
          </a:fillRef>
          <a:effectRef idx="1">
            <a:schemeClr val="accent6"/>
          </a:effectRef>
          <a:fontRef idx="minor">
            <a:schemeClr val="lt1"/>
          </a:fontRef>
        </p:style>
        <p:txBody>
          <a:bodyPr/>
          <a:lstStyle/>
          <a:p>
            <a:r>
              <a:rPr lang="ru-RU" sz="2000" b="1" dirty="0" smtClean="0">
                <a:solidFill>
                  <a:schemeClr val="bg1"/>
                </a:solidFill>
                <a:latin typeface="Arial Black" pitchFamily="34" charset="0"/>
                <a:ea typeface="Gungsuh" pitchFamily="18" charset="-127"/>
                <a:cs typeface="MV Boli" pitchFamily="2" charset="0"/>
              </a:rPr>
              <a:t>ПОКРОВ ДЕНЬ</a:t>
            </a:r>
          </a:p>
        </p:txBody>
      </p:sp>
      <p:pic>
        <p:nvPicPr>
          <p:cNvPr id="7" name="Рисунок 6" descr="https://www.korely.ru/upload/iblock/df9/df94e50171d2b8c3e5ff60421cd2c371.jpg"/>
          <p:cNvPicPr/>
          <p:nvPr/>
        </p:nvPicPr>
        <p:blipFill>
          <a:blip r:embed="rId3" cstate="print"/>
          <a:srcRect/>
          <a:stretch>
            <a:fillRect/>
          </a:stretch>
        </p:blipFill>
        <p:spPr bwMode="auto">
          <a:xfrm>
            <a:off x="714348" y="1285860"/>
            <a:ext cx="3457575" cy="2305050"/>
          </a:xfrm>
          <a:prstGeom prst="rect">
            <a:avLst/>
          </a:prstGeom>
          <a:noFill/>
          <a:ln w="57150">
            <a:solidFill>
              <a:schemeClr val="accent6">
                <a:lumMod val="75000"/>
              </a:schemeClr>
            </a:solidFill>
            <a:miter lim="800000"/>
            <a:headEnd/>
            <a:tailEnd/>
          </a:ln>
        </p:spPr>
      </p:pic>
      <p:pic>
        <p:nvPicPr>
          <p:cNvPr id="8" name="Рисунок 7" descr="https://dacha.help/wp-content/uploads/2019/06/post_5d01d55c34398.jpg"/>
          <p:cNvPicPr/>
          <p:nvPr/>
        </p:nvPicPr>
        <p:blipFill>
          <a:blip r:embed="rId4" cstate="print"/>
          <a:srcRect/>
          <a:stretch>
            <a:fillRect/>
          </a:stretch>
        </p:blipFill>
        <p:spPr bwMode="auto">
          <a:xfrm>
            <a:off x="714348" y="3786190"/>
            <a:ext cx="3456383" cy="2232247"/>
          </a:xfrm>
          <a:prstGeom prst="rect">
            <a:avLst/>
          </a:prstGeom>
          <a:noFill/>
          <a:ln w="57150">
            <a:solidFill>
              <a:schemeClr val="accent6">
                <a:lumMod val="75000"/>
              </a:schemeClr>
            </a:solidFill>
            <a:miter lim="800000"/>
            <a:headEnd/>
            <a:tailEnd/>
          </a:ln>
        </p:spPr>
      </p:pic>
      <p:sp>
        <p:nvSpPr>
          <p:cNvPr id="9" name="Прямоугольник 8"/>
          <p:cNvSpPr/>
          <p:nvPr/>
        </p:nvSpPr>
        <p:spPr>
          <a:xfrm>
            <a:off x="214282" y="0"/>
            <a:ext cx="4844661"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ТрадициинародовРоссии</a:t>
            </a:r>
            <a:endParaRPr lang="ru-RU"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Стрелка вправо 9">
            <a:hlinkClick r:id="rId5" action="ppaction://hlinksldjump"/>
          </p:cNvPr>
          <p:cNvSpPr/>
          <p:nvPr/>
        </p:nvSpPr>
        <p:spPr>
          <a:xfrm>
            <a:off x="7858116" y="6000744"/>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yulia\Desktop\День России2020\Широкие просторы Россия\Слайд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TextBox 2"/>
          <p:cNvSpPr txBox="1"/>
          <p:nvPr/>
        </p:nvSpPr>
        <p:spPr>
          <a:xfrm>
            <a:off x="714348" y="0"/>
            <a:ext cx="392909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2772" name="Picture 4" descr="https://ds04.infourok.ru/uploads/ex/1279/000f4130-78bc3eea/img3.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0" y="571480"/>
            <a:ext cx="3929089" cy="3429024"/>
          </a:xfrm>
          <a:prstGeom prst="rect">
            <a:avLst/>
          </a:prstGeom>
          <a:noFill/>
        </p:spPr>
      </p:pic>
      <p:sp>
        <p:nvSpPr>
          <p:cNvPr id="5" name="Прямоугольник 4"/>
          <p:cNvSpPr/>
          <p:nvPr/>
        </p:nvSpPr>
        <p:spPr>
          <a:xfrm>
            <a:off x="857224" y="785794"/>
            <a:ext cx="3786214" cy="4031873"/>
          </a:xfrm>
          <a:prstGeom prst="rect">
            <a:avLst/>
          </a:prstGeom>
        </p:spPr>
        <p:txBody>
          <a:bodyPr wrap="square">
            <a:spAutoFit/>
          </a:bodyPr>
          <a:lstStyle/>
          <a:p>
            <a:pPr algn="just"/>
            <a:r>
              <a:rPr lang="ru-RU" sz="1600" b="1" dirty="0" smtClean="0"/>
              <a:t>В 1967 году искусствовед Юрий Бычков по заданию газеты «Советская культура» отправился на своем «москвиче» по городам Владимирской области, чтобы написать о путешествии цикл статей. В конце он решил не возвращаться по тому же пути, а проехать через Ярославль, заключив тем самым свой маршрут в кольцо. Серия его путевых заметок вышла под названием «Золотое кольцо». Так появился знаменитый маршрут из 8 городов: Сергиев Посад — Переславль-Залесский — Ростов Великий — Ярославль — Кострома — Иваново — Суздаль — Владимир.</a:t>
            </a:r>
          </a:p>
        </p:txBody>
      </p:sp>
      <p:sp>
        <p:nvSpPr>
          <p:cNvPr id="6" name="Прямоугольник 5"/>
          <p:cNvSpPr/>
          <p:nvPr/>
        </p:nvSpPr>
        <p:spPr>
          <a:xfrm>
            <a:off x="714348" y="4786322"/>
            <a:ext cx="7786742"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ru-RU" b="1" dirty="0" smtClean="0">
                <a:solidFill>
                  <a:srgbClr val="C00000"/>
                </a:solidFill>
              </a:rPr>
              <a:t>Золотое кольцо России </a:t>
            </a:r>
            <a:r>
              <a:rPr lang="ru-RU" b="1" dirty="0" smtClean="0"/>
              <a:t>— туристический маршрут, проходящий по древним городам Северо-Восточной Руси, в которых сохранились уникальные памятники истории и культуры России.</a:t>
            </a:r>
            <a:endParaRPr lang="ru-RU"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2" name="TextBox 1"/>
          <p:cNvSpPr txBox="1"/>
          <p:nvPr/>
        </p:nvSpPr>
        <p:spPr>
          <a:xfrm>
            <a:off x="714348" y="0"/>
            <a:ext cx="392909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3794" name="Picture 2" descr="https://b1.culture.ru/c/639216/%D0%A1%D0%B5%D1%80%D0%B3%D0%B8%D0%B5%D0%B2%20%D0%9F%D0%BE%D1%81%D0%B0%D0%B4.png"/>
          <p:cNvPicPr>
            <a:picLocks noChangeAspect="1" noChangeArrowheads="1"/>
          </p:cNvPicPr>
          <p:nvPr/>
        </p:nvPicPr>
        <p:blipFill>
          <a:blip r:embed="rId3" cstate="print"/>
          <a:srcRect/>
          <a:stretch>
            <a:fillRect/>
          </a:stretch>
        </p:blipFill>
        <p:spPr bwMode="auto">
          <a:xfrm>
            <a:off x="4714876" y="142852"/>
            <a:ext cx="3761039" cy="2286016"/>
          </a:xfrm>
          <a:prstGeom prst="rect">
            <a:avLst/>
          </a:prstGeom>
          <a:noFill/>
          <a:ln w="57150">
            <a:solidFill>
              <a:schemeClr val="accent6">
                <a:lumMod val="75000"/>
              </a:schemeClr>
            </a:solidFill>
          </a:ln>
        </p:spPr>
      </p:pic>
      <p:sp>
        <p:nvSpPr>
          <p:cNvPr id="5" name="Прямоугольник 4"/>
          <p:cNvSpPr/>
          <p:nvPr/>
        </p:nvSpPr>
        <p:spPr>
          <a:xfrm>
            <a:off x="4714876" y="142852"/>
            <a:ext cx="1625766"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СЕРГИЕВ ПОСАД</a:t>
            </a:r>
          </a:p>
        </p:txBody>
      </p:sp>
      <p:sp>
        <p:nvSpPr>
          <p:cNvPr id="6" name="Прямоугольник 5"/>
          <p:cNvSpPr/>
          <p:nvPr/>
        </p:nvSpPr>
        <p:spPr>
          <a:xfrm>
            <a:off x="642910" y="714356"/>
            <a:ext cx="3929090" cy="4524315"/>
          </a:xfrm>
          <a:prstGeom prst="rect">
            <a:avLst/>
          </a:prstGeom>
        </p:spPr>
        <p:txBody>
          <a:bodyPr wrap="square">
            <a:spAutoFit/>
          </a:bodyPr>
          <a:lstStyle/>
          <a:p>
            <a:pPr algn="just"/>
            <a:r>
              <a:rPr lang="ru-RU" sz="1600" b="1" dirty="0" smtClean="0"/>
              <a:t>Единственный город Московской области в составе Золотого кольца. Его главная достопримечательность — </a:t>
            </a:r>
            <a:r>
              <a:rPr lang="ru-RU" sz="1600" b="1" dirty="0" smtClean="0">
                <a:hlinkClick r:id="rId4"/>
              </a:rPr>
              <a:t>Троице-Сергиева лавра</a:t>
            </a:r>
            <a:r>
              <a:rPr lang="ru-RU" sz="1600" b="1" dirty="0" smtClean="0"/>
              <a:t>. Белокаменных зданий, которые строили на протяжении четырех столетий лучшие зодчие страны, здесь около полусотни. Так что осмотреть их все за одну экскурсию вряд ли получится.</a:t>
            </a:r>
          </a:p>
          <a:p>
            <a:pPr algn="just"/>
            <a:r>
              <a:rPr lang="ru-RU" sz="1600" b="1" dirty="0" smtClean="0"/>
              <a:t>В Троицком соборе хранятся мощи </a:t>
            </a:r>
            <a:r>
              <a:rPr lang="ru-RU" sz="1600" b="1" dirty="0" smtClean="0">
                <a:hlinkClick r:id="rId5"/>
              </a:rPr>
              <a:t>Сергия Радонежского</a:t>
            </a:r>
            <a:r>
              <a:rPr lang="ru-RU" sz="1600" b="1" dirty="0" smtClean="0"/>
              <a:t>, и ежедневно сюда стекаются сотни паломников. Собор известен горизонтальным </a:t>
            </a:r>
            <a:r>
              <a:rPr lang="ru-RU" sz="1600" b="1" dirty="0" smtClean="0">
                <a:hlinkClick r:id="rId6"/>
              </a:rPr>
              <a:t>иконостасом</a:t>
            </a:r>
            <a:r>
              <a:rPr lang="ru-RU" sz="1600" b="1" dirty="0" smtClean="0"/>
              <a:t>, который создала артель мастеров под руководством Андрея Рублева. На одной из дверей храма сохранилась пробоина от ядра — след от осады лавры войсками Лжедмитрия II.</a:t>
            </a:r>
          </a:p>
        </p:txBody>
      </p:sp>
      <p:sp>
        <p:nvSpPr>
          <p:cNvPr id="7" name="Прямоугольник 6"/>
          <p:cNvSpPr/>
          <p:nvPr/>
        </p:nvSpPr>
        <p:spPr>
          <a:xfrm>
            <a:off x="4572000" y="2500306"/>
            <a:ext cx="4000528" cy="3293209"/>
          </a:xfrm>
          <a:prstGeom prst="rect">
            <a:avLst/>
          </a:prstGeom>
        </p:spPr>
        <p:txBody>
          <a:bodyPr wrap="square">
            <a:spAutoFit/>
          </a:bodyPr>
          <a:lstStyle/>
          <a:p>
            <a:pPr algn="just"/>
            <a:r>
              <a:rPr lang="ru-RU" sz="1600" dirty="0" smtClean="0"/>
              <a:t>В</a:t>
            </a:r>
            <a:r>
              <a:rPr lang="ru-RU" sz="1600" b="1" dirty="0" smtClean="0"/>
              <a:t> окрестностях города находится старинная </a:t>
            </a:r>
            <a:r>
              <a:rPr lang="ru-RU" sz="1600" b="1" dirty="0" smtClean="0">
                <a:hlinkClick r:id="rId7"/>
              </a:rPr>
              <a:t>усадьба Абрамцево</a:t>
            </a:r>
            <a:r>
              <a:rPr lang="ru-RU" sz="1600" b="1" dirty="0" smtClean="0"/>
              <a:t>. Здесь </a:t>
            </a:r>
            <a:r>
              <a:rPr lang="ru-RU" sz="1600" b="1" dirty="0" smtClean="0">
                <a:hlinkClick r:id="rId8"/>
              </a:rPr>
              <a:t>Николай Гоголь</a:t>
            </a:r>
            <a:r>
              <a:rPr lang="ru-RU" sz="1600" b="1" dirty="0" smtClean="0"/>
              <a:t> читал владельцам усадьбы, семье Аксаковых, второй том </a:t>
            </a:r>
            <a:r>
              <a:rPr lang="ru-RU" sz="1600" b="1" dirty="0" smtClean="0">
                <a:hlinkClick r:id="rId9"/>
              </a:rPr>
              <a:t>«Мертвых душ»</a:t>
            </a:r>
            <a:r>
              <a:rPr lang="ru-RU" sz="1600" b="1" dirty="0" smtClean="0"/>
              <a:t>; </a:t>
            </a:r>
            <a:r>
              <a:rPr lang="ru-RU" sz="1600" b="1" dirty="0" smtClean="0">
                <a:hlinkClick r:id="rId10"/>
              </a:rPr>
              <a:t>Валентин Серов</a:t>
            </a:r>
            <a:r>
              <a:rPr lang="ru-RU" sz="1600" b="1" dirty="0" smtClean="0"/>
              <a:t> писал «Девочку с персиками», а </a:t>
            </a:r>
            <a:r>
              <a:rPr lang="ru-RU" sz="1600" b="1" dirty="0" smtClean="0">
                <a:hlinkClick r:id="rId11"/>
              </a:rPr>
              <a:t>Андрей Тарковский</a:t>
            </a:r>
            <a:r>
              <a:rPr lang="ru-RU" sz="1600" b="1" dirty="0" smtClean="0"/>
              <a:t> снимал некоторые сцены </a:t>
            </a:r>
            <a:r>
              <a:rPr lang="ru-RU" sz="1600" b="1" dirty="0" smtClean="0">
                <a:hlinkClick r:id="rId12"/>
              </a:rPr>
              <a:t>«</a:t>
            </a:r>
            <a:r>
              <a:rPr lang="ru-RU" sz="1600" b="1" dirty="0" err="1" smtClean="0">
                <a:hlinkClick r:id="rId12"/>
              </a:rPr>
              <a:t>Соляриса</a:t>
            </a:r>
            <a:r>
              <a:rPr lang="ru-RU" sz="1600" b="1" dirty="0" smtClean="0">
                <a:hlinkClick r:id="rId12"/>
              </a:rPr>
              <a:t>»</a:t>
            </a:r>
            <a:r>
              <a:rPr lang="ru-RU" sz="1600" b="1" dirty="0" smtClean="0"/>
              <a:t>.</a:t>
            </a:r>
          </a:p>
          <a:p>
            <a:pPr algn="just"/>
            <a:r>
              <a:rPr lang="ru-RU" sz="1600" b="1" dirty="0" smtClean="0"/>
              <a:t>В качестве сувенира из Сергиева Посада можно привезти </a:t>
            </a:r>
            <a:r>
              <a:rPr lang="ru-RU" sz="1600" b="1" dirty="0" err="1" smtClean="0"/>
              <a:t>богородскую</a:t>
            </a:r>
            <a:r>
              <a:rPr lang="ru-RU" sz="1600" b="1" dirty="0" smtClean="0"/>
              <a:t> игрушку — резного деревянного мишку или красочную птицу, — которая приводится в движение потайным механизмом.</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TextBox 2"/>
          <p:cNvSpPr txBox="1"/>
          <p:nvPr/>
        </p:nvSpPr>
        <p:spPr>
          <a:xfrm>
            <a:off x="642910" y="0"/>
            <a:ext cx="392909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4818" name="Picture 2" descr="https://b1.culture.ru/c/639217/%D0%9F%D0%B5%D1%80%D0%B5%D1%81%D0%BB%D0%B0%D0%B2%D0%BB%D1%8C-%D0%97%D0%B0%D0%BB%D0%B5%D1%81%D1%81%D0%BA%D0%B8%D0%B9.png"/>
          <p:cNvPicPr>
            <a:picLocks noChangeAspect="1" noChangeArrowheads="1"/>
          </p:cNvPicPr>
          <p:nvPr/>
        </p:nvPicPr>
        <p:blipFill>
          <a:blip r:embed="rId3" cstate="print"/>
          <a:srcRect/>
          <a:stretch>
            <a:fillRect/>
          </a:stretch>
        </p:blipFill>
        <p:spPr bwMode="auto">
          <a:xfrm>
            <a:off x="4643438" y="142852"/>
            <a:ext cx="3857652" cy="2214578"/>
          </a:xfrm>
          <a:prstGeom prst="rect">
            <a:avLst/>
          </a:prstGeom>
          <a:noFill/>
          <a:ln w="57150">
            <a:solidFill>
              <a:schemeClr val="accent6">
                <a:lumMod val="75000"/>
              </a:schemeClr>
            </a:solidFill>
          </a:ln>
        </p:spPr>
      </p:pic>
      <p:sp>
        <p:nvSpPr>
          <p:cNvPr id="4" name="Прямоугольник 3"/>
          <p:cNvSpPr/>
          <p:nvPr/>
        </p:nvSpPr>
        <p:spPr>
          <a:xfrm>
            <a:off x="4643438" y="142852"/>
            <a:ext cx="2448363"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ПЕРЕСЛАВЛЬ-ЗАЛЕССКИЙ</a:t>
            </a:r>
          </a:p>
        </p:txBody>
      </p:sp>
      <p:sp>
        <p:nvSpPr>
          <p:cNvPr id="6" name="Прямоугольник 5"/>
          <p:cNvSpPr/>
          <p:nvPr/>
        </p:nvSpPr>
        <p:spPr>
          <a:xfrm>
            <a:off x="714348" y="571480"/>
            <a:ext cx="3786214" cy="5293757"/>
          </a:xfrm>
          <a:prstGeom prst="rect">
            <a:avLst/>
          </a:prstGeom>
        </p:spPr>
        <p:txBody>
          <a:bodyPr wrap="square">
            <a:spAutoFit/>
          </a:bodyPr>
          <a:lstStyle/>
          <a:p>
            <a:r>
              <a:rPr lang="ru-RU" sz="1600" dirty="0" smtClean="0"/>
              <a:t>В</a:t>
            </a:r>
            <a:r>
              <a:rPr lang="ru-RU" sz="1600" b="1" dirty="0" smtClean="0"/>
              <a:t> городе на берегу Плещеева озера можно увидеть шесть монастырей и девять церквей. Среди них есть </a:t>
            </a:r>
            <a:r>
              <a:rPr lang="ru-RU" sz="1600" b="1" dirty="0" err="1" smtClean="0">
                <a:hlinkClick r:id="rId4"/>
              </a:rPr>
              <a:t>Спасо-Преображенский</a:t>
            </a:r>
            <a:r>
              <a:rPr lang="ru-RU" sz="1600" b="1" dirty="0" smtClean="0">
                <a:hlinkClick r:id="rId4"/>
              </a:rPr>
              <a:t> собор</a:t>
            </a:r>
            <a:r>
              <a:rPr lang="ru-RU" sz="1600" b="1" dirty="0" smtClean="0"/>
              <a:t>, в котором, по преданию, крестили </a:t>
            </a:r>
            <a:r>
              <a:rPr lang="ru-RU" sz="1600" b="1" dirty="0" smtClean="0">
                <a:hlinkClick r:id="rId5"/>
              </a:rPr>
              <a:t>Александра Невского</a:t>
            </a:r>
            <a:r>
              <a:rPr lang="ru-RU" sz="1600" b="1" dirty="0" smtClean="0"/>
              <a:t>. Убранство храма отличается от большинства русских церквей </a:t>
            </a:r>
            <a:r>
              <a:rPr lang="ru-RU" sz="1600" b="1" dirty="0" err="1" smtClean="0"/>
              <a:t>аскетичностью</a:t>
            </a:r>
            <a:r>
              <a:rPr lang="ru-RU" sz="1600" b="1" dirty="0" smtClean="0"/>
              <a:t>: практически никакого декора, минимум фресок. Исключение — копия иконы «Преображение» Феофана Грека над мраморным алтарем.</a:t>
            </a:r>
          </a:p>
          <a:p>
            <a:r>
              <a:rPr lang="ru-RU" sz="1600" b="1" dirty="0" smtClean="0"/>
              <a:t>Обязательно нужно побывать и на самом </a:t>
            </a:r>
            <a:r>
              <a:rPr lang="ru-RU" sz="1600" b="1" dirty="0" err="1" smtClean="0"/>
              <a:t>Плещеевом</a:t>
            </a:r>
            <a:r>
              <a:rPr lang="ru-RU" sz="1600" b="1" dirty="0" smtClean="0"/>
              <a:t> озере. Именно здесь в XVII веке </a:t>
            </a:r>
            <a:r>
              <a:rPr lang="ru-RU" sz="1600" b="1" dirty="0" smtClean="0">
                <a:hlinkClick r:id="rId6"/>
              </a:rPr>
              <a:t>Петр I</a:t>
            </a:r>
            <a:r>
              <a:rPr lang="ru-RU" sz="1600" b="1" dirty="0" smtClean="0"/>
              <a:t> начал строительство «потешной флотилии», прародительницы всего русского флота. Сегодня здесь открыт </a:t>
            </a:r>
            <a:r>
              <a:rPr lang="ru-RU" sz="1600" b="1" dirty="0" smtClean="0">
                <a:hlinkClick r:id="rId7"/>
              </a:rPr>
              <a:t>«Ботик Петра I»</a:t>
            </a:r>
            <a:r>
              <a:rPr lang="ru-RU" sz="1600" b="1" dirty="0" smtClean="0"/>
              <a:t> — музей, где выставлен единственный сохранившийся с петровских времен ботик «Фортуна». </a:t>
            </a:r>
          </a:p>
        </p:txBody>
      </p:sp>
      <p:sp>
        <p:nvSpPr>
          <p:cNvPr id="7" name="Прямоугольник 6"/>
          <p:cNvSpPr/>
          <p:nvPr/>
        </p:nvSpPr>
        <p:spPr>
          <a:xfrm>
            <a:off x="4714876" y="2500306"/>
            <a:ext cx="3714776" cy="2554545"/>
          </a:xfrm>
          <a:prstGeom prst="rect">
            <a:avLst/>
          </a:prstGeom>
        </p:spPr>
        <p:txBody>
          <a:bodyPr wrap="square">
            <a:spAutoFit/>
          </a:bodyPr>
          <a:lstStyle/>
          <a:p>
            <a:r>
              <a:rPr lang="ru-RU" sz="1600" b="1" dirty="0" smtClean="0"/>
              <a:t>А еще на озере находится </a:t>
            </a:r>
            <a:r>
              <a:rPr lang="ru-RU" sz="1600" b="1" dirty="0" smtClean="0">
                <a:hlinkClick r:id="rId8"/>
              </a:rPr>
              <a:t>Синий камень</a:t>
            </a:r>
            <a:r>
              <a:rPr lang="ru-RU" sz="1600" b="1" dirty="0" smtClean="0"/>
              <a:t> — его использовали во время ритуалов славяне-язычники. Во время дождя цвет камня меняется от серого к синему — отсюда и название. Туристы загадывают у Синего камня желания и, чтобы оно сбылось, привязывают к соседнему кусту яркую ленту, а на самом камне оставляют монетку.</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TextBox 2"/>
          <p:cNvSpPr txBox="1"/>
          <p:nvPr/>
        </p:nvSpPr>
        <p:spPr>
          <a:xfrm>
            <a:off x="642910" y="0"/>
            <a:ext cx="3929090" cy="58477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5842" name="Picture 2" descr="https://b1.culture.ru/c/639218/%D0%A0%D0%BE%D1%81%D1%82%D0%BE%D0%B2%20%D0%92%D0%B5%D0%BB%D0%B8%D0%BA%D0%B8%D0%B9.png"/>
          <p:cNvPicPr>
            <a:picLocks noChangeAspect="1" noChangeArrowheads="1"/>
          </p:cNvPicPr>
          <p:nvPr/>
        </p:nvPicPr>
        <p:blipFill>
          <a:blip r:embed="rId3" cstate="print"/>
          <a:srcRect/>
          <a:stretch>
            <a:fillRect/>
          </a:stretch>
        </p:blipFill>
        <p:spPr bwMode="auto">
          <a:xfrm>
            <a:off x="4643438" y="142852"/>
            <a:ext cx="3806642" cy="2143140"/>
          </a:xfrm>
          <a:prstGeom prst="rect">
            <a:avLst/>
          </a:prstGeom>
          <a:noFill/>
          <a:ln w="57150">
            <a:solidFill>
              <a:schemeClr val="accent6">
                <a:lumMod val="75000"/>
              </a:schemeClr>
            </a:solidFill>
          </a:ln>
        </p:spPr>
      </p:pic>
      <p:sp>
        <p:nvSpPr>
          <p:cNvPr id="4" name="Прямоугольник 3"/>
          <p:cNvSpPr/>
          <p:nvPr/>
        </p:nvSpPr>
        <p:spPr>
          <a:xfrm>
            <a:off x="4643438" y="142852"/>
            <a:ext cx="1796774"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РОСТОВ ВЕЛИКИЙ</a:t>
            </a:r>
          </a:p>
        </p:txBody>
      </p:sp>
      <p:sp>
        <p:nvSpPr>
          <p:cNvPr id="6" name="Прямоугольник 5"/>
          <p:cNvSpPr/>
          <p:nvPr/>
        </p:nvSpPr>
        <p:spPr>
          <a:xfrm>
            <a:off x="642910" y="571480"/>
            <a:ext cx="3857652" cy="4524315"/>
          </a:xfrm>
          <a:prstGeom prst="rect">
            <a:avLst/>
          </a:prstGeom>
        </p:spPr>
        <p:txBody>
          <a:bodyPr wrap="square">
            <a:spAutoFit/>
          </a:bodyPr>
          <a:lstStyle/>
          <a:p>
            <a:pPr algn="just"/>
            <a:r>
              <a:rPr lang="ru-RU" sz="1600" b="1" dirty="0" smtClean="0"/>
              <a:t>Один из древнейших городов на Руси упоминался в Повести временных лет — в летописи 862 года. Украшает Ростов </a:t>
            </a:r>
            <a:r>
              <a:rPr lang="ru-RU" sz="1600" b="1" dirty="0" smtClean="0">
                <a:hlinkClick r:id="rId4"/>
              </a:rPr>
              <a:t>Кремль</a:t>
            </a:r>
            <a:r>
              <a:rPr lang="ru-RU" sz="1600" b="1" dirty="0" smtClean="0"/>
              <a:t> ХVII века, который строился не для защиты города, а в качестве резиденции митрополита. На всю страну его прославил </a:t>
            </a:r>
            <a:r>
              <a:rPr lang="ru-RU" sz="1600" b="1" dirty="0" smtClean="0">
                <a:hlinkClick r:id="rId5"/>
              </a:rPr>
              <a:t>Леонид Гайдай</a:t>
            </a:r>
            <a:r>
              <a:rPr lang="ru-RU" sz="1600" b="1" dirty="0" smtClean="0"/>
              <a:t>: по переходам Ростовского кремля </a:t>
            </a:r>
            <a:r>
              <a:rPr lang="ru-RU" sz="1600" b="1" dirty="0" smtClean="0">
                <a:hlinkClick r:id="rId6"/>
              </a:rPr>
              <a:t>убегали от погони</a:t>
            </a:r>
            <a:r>
              <a:rPr lang="ru-RU" sz="1600" b="1" dirty="0" smtClean="0"/>
              <a:t> главные герои фильма </a:t>
            </a:r>
            <a:r>
              <a:rPr lang="ru-RU" sz="1600" b="1" dirty="0" smtClean="0">
                <a:hlinkClick r:id="rId7"/>
              </a:rPr>
              <a:t>«Иван Васильевич меняет профессию»</a:t>
            </a:r>
            <a:r>
              <a:rPr lang="ru-RU" sz="1600" b="1" dirty="0" smtClean="0"/>
              <a:t>.</a:t>
            </a:r>
          </a:p>
          <a:p>
            <a:pPr algn="just"/>
            <a:r>
              <a:rPr lang="ru-RU" sz="1600" b="1" dirty="0" smtClean="0"/>
              <a:t>В ансамбле Кремля находится Успенский собор — один из красивейших храмов России. Его архитектурный стиль во многом напоминает Успенский собор </a:t>
            </a:r>
            <a:r>
              <a:rPr lang="ru-RU" sz="1600" b="1" dirty="0" smtClean="0">
                <a:hlinkClick r:id="rId8"/>
              </a:rPr>
              <a:t>Московского Кремля</a:t>
            </a:r>
            <a:r>
              <a:rPr lang="ru-RU" sz="1600" b="1" dirty="0" smtClean="0"/>
              <a:t>. Согласно легендам, настоятелем этого собора был отец </a:t>
            </a:r>
            <a:r>
              <a:rPr lang="ru-RU" sz="1600" b="1" dirty="0" smtClean="0">
                <a:hlinkClick r:id="rId9"/>
              </a:rPr>
              <a:t>богатыря</a:t>
            </a:r>
            <a:r>
              <a:rPr lang="ru-RU" sz="1600" b="1" dirty="0" smtClean="0"/>
              <a:t> Алеши Поповича. </a:t>
            </a:r>
          </a:p>
        </p:txBody>
      </p:sp>
      <p:sp>
        <p:nvSpPr>
          <p:cNvPr id="7" name="Прямоугольник 6"/>
          <p:cNvSpPr/>
          <p:nvPr/>
        </p:nvSpPr>
        <p:spPr>
          <a:xfrm>
            <a:off x="4714876" y="2428868"/>
            <a:ext cx="3714776" cy="3293209"/>
          </a:xfrm>
          <a:prstGeom prst="rect">
            <a:avLst/>
          </a:prstGeom>
        </p:spPr>
        <p:txBody>
          <a:bodyPr wrap="square">
            <a:spAutoFit/>
          </a:bodyPr>
          <a:lstStyle/>
          <a:p>
            <a:pPr algn="just"/>
            <a:r>
              <a:rPr lang="ru-RU" sz="1600" b="1" dirty="0" smtClean="0"/>
              <a:t>При соборе расположена и знаменитая ростовская звонница с пятнадцатью </a:t>
            </a:r>
            <a:r>
              <a:rPr lang="ru-RU" sz="1600" b="1" dirty="0" smtClean="0">
                <a:hlinkClick r:id="rId10"/>
              </a:rPr>
              <a:t>колоколами</a:t>
            </a:r>
            <a:r>
              <a:rPr lang="ru-RU" sz="1600" b="1" dirty="0" smtClean="0"/>
              <a:t>. Самый крупный из них — и самый мажорный по звучанию — «</a:t>
            </a:r>
            <a:r>
              <a:rPr lang="ru-RU" sz="1600" b="1" dirty="0" err="1" smtClean="0"/>
              <a:t>Сысой</a:t>
            </a:r>
            <a:r>
              <a:rPr lang="ru-RU" sz="1600" b="1" dirty="0" smtClean="0"/>
              <a:t>». Он весит 32 тонны — чтобы раскачать этого гиганта, требуется два звонаря.</a:t>
            </a:r>
          </a:p>
          <a:p>
            <a:pPr algn="just"/>
            <a:r>
              <a:rPr lang="ru-RU" sz="1600" b="1" dirty="0" smtClean="0"/>
              <a:t>Ростов Великий известен традиционной русской кухней. Фаворитом гостей города можно назвать нежные пельмени с начинкой из щуки — главное угощение местных кафе и ресторанов в русском стиле.</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4" name="Прямоугольник 3"/>
          <p:cNvSpPr/>
          <p:nvPr/>
        </p:nvSpPr>
        <p:spPr>
          <a:xfrm>
            <a:off x="642910" y="142852"/>
            <a:ext cx="3826689"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6866" name="Picture 2" descr="https://b1.culture.ru/c/639219/%D0%AF%D1%80%D0%BE%D1%81%D0%BB%D0%B0%D0%B2%D0%BB%D1%8C.png"/>
          <p:cNvPicPr>
            <a:picLocks noChangeAspect="1" noChangeArrowheads="1"/>
          </p:cNvPicPr>
          <p:nvPr/>
        </p:nvPicPr>
        <p:blipFill>
          <a:blip r:embed="rId3" cstate="print"/>
          <a:srcRect/>
          <a:stretch>
            <a:fillRect/>
          </a:stretch>
        </p:blipFill>
        <p:spPr bwMode="auto">
          <a:xfrm>
            <a:off x="4643438" y="142852"/>
            <a:ext cx="3806600" cy="2143116"/>
          </a:xfrm>
          <a:prstGeom prst="rect">
            <a:avLst/>
          </a:prstGeom>
          <a:noFill/>
          <a:ln w="57150">
            <a:solidFill>
              <a:schemeClr val="accent6">
                <a:lumMod val="75000"/>
              </a:schemeClr>
            </a:solidFill>
          </a:ln>
        </p:spPr>
      </p:pic>
      <p:sp>
        <p:nvSpPr>
          <p:cNvPr id="5" name="Прямоугольник 4"/>
          <p:cNvSpPr/>
          <p:nvPr/>
        </p:nvSpPr>
        <p:spPr>
          <a:xfrm>
            <a:off x="4643438" y="142852"/>
            <a:ext cx="1274708"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ЯРОСЛАВЛЬ</a:t>
            </a:r>
          </a:p>
        </p:txBody>
      </p:sp>
      <p:sp>
        <p:nvSpPr>
          <p:cNvPr id="7" name="Прямоугольник 6"/>
          <p:cNvSpPr/>
          <p:nvPr/>
        </p:nvSpPr>
        <p:spPr>
          <a:xfrm>
            <a:off x="642910" y="642918"/>
            <a:ext cx="3929090" cy="5016758"/>
          </a:xfrm>
          <a:prstGeom prst="rect">
            <a:avLst/>
          </a:prstGeom>
        </p:spPr>
        <p:txBody>
          <a:bodyPr wrap="square">
            <a:spAutoFit/>
          </a:bodyPr>
          <a:lstStyle/>
          <a:p>
            <a:pPr algn="just"/>
            <a:r>
              <a:rPr lang="ru-RU" sz="1600" b="1" dirty="0" smtClean="0"/>
              <a:t>Первым делом в Ярославле стоит отправиться в </a:t>
            </a:r>
            <a:r>
              <a:rPr lang="ru-RU" sz="1600" b="1" dirty="0" smtClean="0">
                <a:hlinkClick r:id="rId4"/>
              </a:rPr>
              <a:t>исторический центр города</a:t>
            </a:r>
            <a:r>
              <a:rPr lang="ru-RU" sz="1600" b="1" dirty="0" smtClean="0"/>
              <a:t> к церкви Ильи Пророка. Нарядный фасад этого храма с белоснежными стенами, зелеными куполами, резными арками и пестрыми наличниками сохранился до наших дней практически в первозданном виде. Также уцелели старинные фрески и барочный резной иконостас XVII века. Однако для посетителей храмового музея их открывают только в теплое время года: сырая и холодная погода может нанести изображениям непоправимый ущерб. </a:t>
            </a:r>
            <a:r>
              <a:rPr lang="ru-RU" sz="1600" b="1" dirty="0" smtClean="0">
                <a:hlinkClick r:id="rId5"/>
              </a:rPr>
              <a:t>Ярославский </a:t>
            </a:r>
            <a:r>
              <a:rPr lang="ru-RU" sz="1600" b="1" dirty="0" err="1" smtClean="0">
                <a:hlinkClick r:id="rId5"/>
              </a:rPr>
              <a:t>Спасо-Преображенский</a:t>
            </a:r>
            <a:r>
              <a:rPr lang="ru-RU" sz="1600" b="1" dirty="0" smtClean="0">
                <a:hlinkClick r:id="rId5"/>
              </a:rPr>
              <a:t> монастырь</a:t>
            </a:r>
            <a:r>
              <a:rPr lang="ru-RU" sz="1600" b="1" dirty="0" smtClean="0"/>
              <a:t> знаменит тем, что в его библиотеке обнаружили единственный существовавший в XVIII веке рукописный экземпляр </a:t>
            </a:r>
            <a:r>
              <a:rPr lang="ru-RU" sz="1600" b="1" dirty="0" smtClean="0">
                <a:hlinkClick r:id="rId6"/>
              </a:rPr>
              <a:t>«Слова о полку Игореве»</a:t>
            </a:r>
            <a:r>
              <a:rPr lang="ru-RU" sz="1600" b="1" dirty="0" smtClean="0"/>
              <a:t>. </a:t>
            </a:r>
          </a:p>
        </p:txBody>
      </p:sp>
      <p:sp>
        <p:nvSpPr>
          <p:cNvPr id="8" name="Прямоугольник 7"/>
          <p:cNvSpPr/>
          <p:nvPr/>
        </p:nvSpPr>
        <p:spPr>
          <a:xfrm>
            <a:off x="4643438" y="2357430"/>
            <a:ext cx="3714776" cy="3293209"/>
          </a:xfrm>
          <a:prstGeom prst="rect">
            <a:avLst/>
          </a:prstGeom>
        </p:spPr>
        <p:txBody>
          <a:bodyPr wrap="square">
            <a:spAutoFit/>
          </a:bodyPr>
          <a:lstStyle/>
          <a:p>
            <a:pPr algn="just"/>
            <a:r>
              <a:rPr lang="ru-RU" sz="1600" b="1" dirty="0" smtClean="0"/>
              <a:t>В монастыре сохранились фрески времен </a:t>
            </a:r>
            <a:r>
              <a:rPr lang="ru-RU" sz="1600" b="1" dirty="0" smtClean="0">
                <a:hlinkClick r:id="rId7"/>
              </a:rPr>
              <a:t>Ивана Грозного</a:t>
            </a:r>
            <a:r>
              <a:rPr lang="ru-RU" sz="1600" b="1" dirty="0" smtClean="0"/>
              <a:t> (который, кстати, любил здесь бывать), трапезная палата и даже некоторые монашеские кельи.</a:t>
            </a:r>
          </a:p>
          <a:p>
            <a:pPr algn="just"/>
            <a:r>
              <a:rPr lang="ru-RU" sz="1600" b="1" dirty="0" smtClean="0"/>
              <a:t>Отдельно стоит посетить </a:t>
            </a:r>
            <a:r>
              <a:rPr lang="ru-RU" sz="1600" b="1" dirty="0" smtClean="0">
                <a:hlinkClick r:id="rId8"/>
              </a:rPr>
              <a:t>музей-заповедник</a:t>
            </a:r>
            <a:r>
              <a:rPr lang="ru-RU" sz="1600" b="1" dirty="0" smtClean="0"/>
              <a:t> на территории обители, где посетителей знакомят с тонкостями русского зодчества и скульптуры. Здесь же можно увидеть старинные славянские и греческие рукописи — в том числе и тот самый список «Слова о полку Игореве».</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Прямоугольник 2"/>
          <p:cNvSpPr/>
          <p:nvPr/>
        </p:nvSpPr>
        <p:spPr>
          <a:xfrm>
            <a:off x="642910" y="142852"/>
            <a:ext cx="3826689"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7890" name="Picture 2" descr="https://b1.culture.ru/c/639220/%D0%9A%D0%BE%D1%81%D1%82%D1%80%D0%BE%D0%BC%D0%B0.png"/>
          <p:cNvPicPr>
            <a:picLocks noChangeAspect="1" noChangeArrowheads="1"/>
          </p:cNvPicPr>
          <p:nvPr/>
        </p:nvPicPr>
        <p:blipFill>
          <a:blip r:embed="rId3" cstate="print"/>
          <a:srcRect/>
          <a:stretch>
            <a:fillRect/>
          </a:stretch>
        </p:blipFill>
        <p:spPr bwMode="auto">
          <a:xfrm>
            <a:off x="4714876" y="142851"/>
            <a:ext cx="3714776" cy="2091419"/>
          </a:xfrm>
          <a:prstGeom prst="rect">
            <a:avLst/>
          </a:prstGeom>
          <a:noFill/>
          <a:ln w="57150">
            <a:solidFill>
              <a:schemeClr val="accent6">
                <a:lumMod val="75000"/>
              </a:schemeClr>
            </a:solidFill>
          </a:ln>
        </p:spPr>
      </p:pic>
      <p:sp>
        <p:nvSpPr>
          <p:cNvPr id="4" name="Прямоугольник 3"/>
          <p:cNvSpPr/>
          <p:nvPr/>
        </p:nvSpPr>
        <p:spPr>
          <a:xfrm>
            <a:off x="4714876" y="142852"/>
            <a:ext cx="1197379"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КОСТРОМА</a:t>
            </a:r>
          </a:p>
        </p:txBody>
      </p:sp>
      <p:sp>
        <p:nvSpPr>
          <p:cNvPr id="6" name="Прямоугольник 5"/>
          <p:cNvSpPr/>
          <p:nvPr/>
        </p:nvSpPr>
        <p:spPr>
          <a:xfrm>
            <a:off x="714348" y="714356"/>
            <a:ext cx="3857652" cy="4524315"/>
          </a:xfrm>
          <a:prstGeom prst="rect">
            <a:avLst/>
          </a:prstGeom>
        </p:spPr>
        <p:txBody>
          <a:bodyPr wrap="square">
            <a:spAutoFit/>
          </a:bodyPr>
          <a:lstStyle/>
          <a:p>
            <a:pPr algn="just"/>
            <a:r>
              <a:rPr lang="ru-RU" sz="1600" b="1" dirty="0" smtClean="0"/>
              <a:t>Главная достопримечательность города — белокаменный </a:t>
            </a:r>
            <a:r>
              <a:rPr lang="ru-RU" sz="1600" b="1" dirty="0" err="1" smtClean="0">
                <a:hlinkClick r:id="rId4"/>
              </a:rPr>
              <a:t>Ипатьевский</a:t>
            </a:r>
            <a:r>
              <a:rPr lang="ru-RU" sz="1600" b="1" dirty="0" smtClean="0">
                <a:hlinkClick r:id="rId4"/>
              </a:rPr>
              <a:t> монастырь</a:t>
            </a:r>
            <a:r>
              <a:rPr lang="ru-RU" sz="1600" b="1" dirty="0" smtClean="0"/>
              <a:t>, «колыбель династии Романовых», где был избран на царство Михаил Романов. В его главном храме, Троицком соборе, можно увидеть подлинники многоцветных фресок Гурия Никитина и пятиярусный золотой иконостас в стиле барокко. В библиотеке монастыря хранится </a:t>
            </a:r>
            <a:r>
              <a:rPr lang="ru-RU" sz="1600" b="1" dirty="0" err="1" smtClean="0"/>
              <a:t>Ипатьевская</a:t>
            </a:r>
            <a:r>
              <a:rPr lang="ru-RU" sz="1600" b="1" dirty="0" smtClean="0"/>
              <a:t> летопись — один из самых древних и самых значимых исторических документов. Он рассказывает об истории Древней Руси с IX по конец XIII века и охватывает почти 500 лет.</a:t>
            </a:r>
          </a:p>
          <a:p>
            <a:pPr algn="just"/>
            <a:r>
              <a:rPr lang="ru-RU" sz="1600" b="1" dirty="0" smtClean="0"/>
              <a:t>Под Костромой находится родина Ивана Сусанина — поселок с одноименным названием. </a:t>
            </a:r>
          </a:p>
        </p:txBody>
      </p:sp>
      <p:sp>
        <p:nvSpPr>
          <p:cNvPr id="7" name="Прямоугольник 6"/>
          <p:cNvSpPr/>
          <p:nvPr/>
        </p:nvSpPr>
        <p:spPr>
          <a:xfrm>
            <a:off x="4714876" y="2500306"/>
            <a:ext cx="3643338" cy="1569660"/>
          </a:xfrm>
          <a:prstGeom prst="rect">
            <a:avLst/>
          </a:prstGeom>
        </p:spPr>
        <p:txBody>
          <a:bodyPr wrap="square">
            <a:spAutoFit/>
          </a:bodyPr>
          <a:lstStyle/>
          <a:p>
            <a:pPr algn="just"/>
            <a:r>
              <a:rPr lang="ru-RU" sz="1600" b="1" dirty="0" smtClean="0"/>
              <a:t>Там можно прогуляться к мемориальному камню, от которого герой увел врагов. Сельскую церковь, стоящую на месте дома Сусанина, запечатлел в картине «Грачи прилетели» </a:t>
            </a:r>
            <a:r>
              <a:rPr lang="ru-RU" sz="1600" b="1" dirty="0" smtClean="0">
                <a:hlinkClick r:id="rId5"/>
              </a:rPr>
              <a:t>Алексей Саврасов</a:t>
            </a:r>
            <a:r>
              <a:rPr lang="ru-RU" sz="1600" b="1" dirty="0" smtClean="0"/>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Прямоугольник 2"/>
          <p:cNvSpPr/>
          <p:nvPr/>
        </p:nvSpPr>
        <p:spPr>
          <a:xfrm>
            <a:off x="714348" y="142852"/>
            <a:ext cx="3826689"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8914" name="Picture 2" descr="https://b1.culture.ru/c/639221/%D0%98%D0%B2%D0%B0%D0%BD%D0%BE%D0%B2%D0%BE.png"/>
          <p:cNvPicPr>
            <a:picLocks noChangeAspect="1" noChangeArrowheads="1"/>
          </p:cNvPicPr>
          <p:nvPr/>
        </p:nvPicPr>
        <p:blipFill>
          <a:blip r:embed="rId3" cstate="print"/>
          <a:srcRect/>
          <a:stretch>
            <a:fillRect/>
          </a:stretch>
        </p:blipFill>
        <p:spPr bwMode="auto">
          <a:xfrm>
            <a:off x="4643438" y="142852"/>
            <a:ext cx="3810027" cy="2143140"/>
          </a:xfrm>
          <a:prstGeom prst="rect">
            <a:avLst/>
          </a:prstGeom>
          <a:noFill/>
          <a:ln w="57150">
            <a:solidFill>
              <a:schemeClr val="accent6">
                <a:lumMod val="75000"/>
              </a:schemeClr>
            </a:solidFill>
          </a:ln>
        </p:spPr>
      </p:pic>
      <p:sp>
        <p:nvSpPr>
          <p:cNvPr id="4" name="Прямоугольник 3"/>
          <p:cNvSpPr/>
          <p:nvPr/>
        </p:nvSpPr>
        <p:spPr>
          <a:xfrm>
            <a:off x="4714876" y="214290"/>
            <a:ext cx="1079911"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ИВАНОВО</a:t>
            </a:r>
          </a:p>
        </p:txBody>
      </p:sp>
      <p:sp>
        <p:nvSpPr>
          <p:cNvPr id="6" name="Прямоугольник 5"/>
          <p:cNvSpPr/>
          <p:nvPr/>
        </p:nvSpPr>
        <p:spPr>
          <a:xfrm>
            <a:off x="714348" y="825579"/>
            <a:ext cx="3714776" cy="4555093"/>
          </a:xfrm>
          <a:prstGeom prst="rect">
            <a:avLst/>
          </a:prstGeom>
        </p:spPr>
        <p:txBody>
          <a:bodyPr wrap="square">
            <a:spAutoFit/>
          </a:bodyPr>
          <a:lstStyle/>
          <a:p>
            <a:pPr algn="just"/>
            <a:r>
              <a:rPr lang="ru-RU" i="1" dirty="0" smtClean="0"/>
              <a:t>«</a:t>
            </a:r>
            <a:r>
              <a:rPr lang="ru-RU" sz="1600" b="1" dirty="0" smtClean="0"/>
              <a:t>Москва и Иваново… строились наново», — писал </a:t>
            </a:r>
            <a:r>
              <a:rPr lang="ru-RU" sz="1600" b="1" dirty="0" smtClean="0">
                <a:hlinkClick r:id="rId4"/>
              </a:rPr>
              <a:t>Маяковский</a:t>
            </a:r>
            <a:r>
              <a:rPr lang="ru-RU" sz="1600" b="1" dirty="0" smtClean="0"/>
              <a:t>. Древних сооружений в городе действительно сохранилось не так много, и самым старым из них является каменная </a:t>
            </a:r>
            <a:r>
              <a:rPr lang="ru-RU" sz="1600" b="1" dirty="0" err="1" smtClean="0">
                <a:hlinkClick r:id="rId5"/>
              </a:rPr>
              <a:t>Щудровская</a:t>
            </a:r>
            <a:r>
              <a:rPr lang="ru-RU" sz="1600" b="1" dirty="0" smtClean="0">
                <a:hlinkClick r:id="rId5"/>
              </a:rPr>
              <a:t> палатка</a:t>
            </a:r>
            <a:r>
              <a:rPr lang="ru-RU" sz="1600" b="1" dirty="0" smtClean="0"/>
              <a:t>. В миниатюрных допетровских палатах сейчас располагается отдел </a:t>
            </a:r>
            <a:r>
              <a:rPr lang="ru-RU" sz="1600" b="1" dirty="0" smtClean="0">
                <a:hlinkClick r:id="rId6"/>
              </a:rPr>
              <a:t>Ивановского историко-краеведческого музея</a:t>
            </a:r>
            <a:r>
              <a:rPr lang="ru-RU" sz="1600" b="1" dirty="0" smtClean="0"/>
              <a:t>.</a:t>
            </a:r>
          </a:p>
          <a:p>
            <a:pPr algn="just"/>
            <a:r>
              <a:rPr lang="ru-RU" sz="1600" b="1" dirty="0" smtClean="0"/>
              <a:t>Гораздо больше в городе примеров архитектурного конструктивизма. Например, жилой </a:t>
            </a:r>
            <a:r>
              <a:rPr lang="ru-RU" sz="1600" b="1" dirty="0" smtClean="0">
                <a:hlinkClick r:id="rId7"/>
              </a:rPr>
              <a:t>«Дом-корабль»</a:t>
            </a:r>
            <a:r>
              <a:rPr lang="ru-RU" sz="1600" b="1" dirty="0" smtClean="0"/>
              <a:t>, построенный в 1930 году архитектором Даниилом Фридманом. По форме здание действительно напоминает судно благодаря закругленным стенам и скошенному торцу. </a:t>
            </a:r>
          </a:p>
        </p:txBody>
      </p:sp>
      <p:sp>
        <p:nvSpPr>
          <p:cNvPr id="7" name="Прямоугольник 6"/>
          <p:cNvSpPr/>
          <p:nvPr/>
        </p:nvSpPr>
        <p:spPr>
          <a:xfrm>
            <a:off x="4786314" y="2428868"/>
            <a:ext cx="3571900" cy="3293209"/>
          </a:xfrm>
          <a:prstGeom prst="rect">
            <a:avLst/>
          </a:prstGeom>
        </p:spPr>
        <p:txBody>
          <a:bodyPr wrap="square">
            <a:spAutoFit/>
          </a:bodyPr>
          <a:lstStyle/>
          <a:p>
            <a:pPr algn="just"/>
            <a:r>
              <a:rPr lang="ru-RU" sz="1600" b="1" dirty="0" smtClean="0"/>
              <a:t>Панорамное остекление первого этажа имитирует воду, по которой «плывет» дом.</a:t>
            </a:r>
          </a:p>
          <a:p>
            <a:pPr algn="just"/>
            <a:r>
              <a:rPr lang="ru-RU" sz="1600" b="1" dirty="0" smtClean="0"/>
              <a:t>Один из крупнейших музеев города — </a:t>
            </a:r>
            <a:r>
              <a:rPr lang="ru-RU" sz="1600" b="1" dirty="0" smtClean="0">
                <a:hlinkClick r:id="rId8"/>
              </a:rPr>
              <a:t>Музей ивановского ситца</a:t>
            </a:r>
            <a:r>
              <a:rPr lang="ru-RU" sz="1600" b="1" dirty="0" smtClean="0"/>
              <a:t>. Здесь собрано почти полмиллиона образцов текстиля — от древних домотканых полотен до самых современных фабричных образцов. Также в музее расположена выставка работ и эскизов известного уроженца Иваново — модельера Вячеслава Зайцева.</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Прямоугольник 2"/>
          <p:cNvSpPr/>
          <p:nvPr/>
        </p:nvSpPr>
        <p:spPr>
          <a:xfrm>
            <a:off x="642910" y="142852"/>
            <a:ext cx="3826689"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39938" name="Picture 2" descr="https://b1.culture.ru/c/639222/%D0%A1%D1%83%D0%B7%D0%B4%D0%B0%D0%BB%D1%8C.png"/>
          <p:cNvPicPr>
            <a:picLocks noChangeAspect="1" noChangeArrowheads="1"/>
          </p:cNvPicPr>
          <p:nvPr/>
        </p:nvPicPr>
        <p:blipFill>
          <a:blip r:embed="rId3" cstate="print"/>
          <a:srcRect/>
          <a:stretch>
            <a:fillRect/>
          </a:stretch>
        </p:blipFill>
        <p:spPr bwMode="auto">
          <a:xfrm>
            <a:off x="4643438" y="142852"/>
            <a:ext cx="3788624" cy="2241391"/>
          </a:xfrm>
          <a:prstGeom prst="rect">
            <a:avLst/>
          </a:prstGeom>
          <a:noFill/>
          <a:ln w="57150">
            <a:solidFill>
              <a:schemeClr val="accent6">
                <a:lumMod val="75000"/>
              </a:schemeClr>
            </a:solidFill>
          </a:ln>
        </p:spPr>
      </p:pic>
      <p:sp>
        <p:nvSpPr>
          <p:cNvPr id="4" name="Прямоугольник 3"/>
          <p:cNvSpPr/>
          <p:nvPr/>
        </p:nvSpPr>
        <p:spPr>
          <a:xfrm>
            <a:off x="4714876" y="214290"/>
            <a:ext cx="1011815"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СУЗДАЛЬ</a:t>
            </a:r>
          </a:p>
        </p:txBody>
      </p:sp>
      <p:sp>
        <p:nvSpPr>
          <p:cNvPr id="6" name="Прямоугольник 5"/>
          <p:cNvSpPr/>
          <p:nvPr/>
        </p:nvSpPr>
        <p:spPr>
          <a:xfrm>
            <a:off x="785786" y="642918"/>
            <a:ext cx="3643338" cy="5262979"/>
          </a:xfrm>
          <a:prstGeom prst="rect">
            <a:avLst/>
          </a:prstGeom>
        </p:spPr>
        <p:txBody>
          <a:bodyPr wrap="square">
            <a:spAutoFit/>
          </a:bodyPr>
          <a:lstStyle/>
          <a:p>
            <a:pPr algn="just"/>
            <a:r>
              <a:rPr lang="ru-RU" sz="1600" b="1" dirty="0" smtClean="0">
                <a:hlinkClick r:id="rId4"/>
              </a:rPr>
              <a:t>Суздальский кремль</a:t>
            </a:r>
            <a:r>
              <a:rPr lang="ru-RU" sz="1600" b="1" dirty="0" smtClean="0"/>
              <a:t> был построен еще в X веке, и, что удивительно, до наших дней сохранились практически все его главные здания. В том числе и </a:t>
            </a:r>
            <a:r>
              <a:rPr lang="ru-RU" sz="1600" b="1" dirty="0" smtClean="0">
                <a:hlinkClick r:id="rId5"/>
              </a:rPr>
              <a:t>храм Рождества Богородицы</a:t>
            </a:r>
            <a:r>
              <a:rPr lang="ru-RU" sz="1600" b="1" dirty="0" smtClean="0"/>
              <a:t> с особенным куполом насыщенного синего цвета с золотыми звездами. Также в </a:t>
            </a:r>
            <a:r>
              <a:rPr lang="ru-RU" sz="1600" b="1" dirty="0" smtClean="0">
                <a:hlinkClick r:id="rId6"/>
              </a:rPr>
              <a:t>ансамбль Кремля</a:t>
            </a:r>
            <a:r>
              <a:rPr lang="ru-RU" sz="1600" b="1" dirty="0" smtClean="0"/>
              <a:t> входят Архиерейские палаты: в древности эти каменные постройки использовали как жилые и хозяйственные помещения, а сегодня в них располагается выставка, посвященная истории края.</a:t>
            </a:r>
          </a:p>
          <a:p>
            <a:pPr algn="just"/>
            <a:r>
              <a:rPr lang="ru-RU" sz="1600" b="1" dirty="0" smtClean="0"/>
              <a:t>В суздальском </a:t>
            </a:r>
            <a:r>
              <a:rPr lang="ru-RU" sz="1600" b="1" dirty="0" smtClean="0">
                <a:hlinkClick r:id="rId7"/>
              </a:rPr>
              <a:t>Музее деревянного зодчества</a:t>
            </a:r>
            <a:r>
              <a:rPr lang="ru-RU" sz="1600" b="1" dirty="0" smtClean="0"/>
              <a:t> под открытым небом собраны подлинные постройки XVII–XVIII веков. Крестьянские избы, купеческие дома и даже мельницы открыты для посещения. </a:t>
            </a:r>
          </a:p>
          <a:p>
            <a:pPr algn="just"/>
            <a:endParaRPr lang="ru-RU" sz="1600" b="1" dirty="0" smtClean="0"/>
          </a:p>
        </p:txBody>
      </p:sp>
      <p:sp>
        <p:nvSpPr>
          <p:cNvPr id="7" name="Прямоугольник 6"/>
          <p:cNvSpPr/>
          <p:nvPr/>
        </p:nvSpPr>
        <p:spPr>
          <a:xfrm>
            <a:off x="4643438" y="2500306"/>
            <a:ext cx="3857652" cy="3046988"/>
          </a:xfrm>
          <a:prstGeom prst="rect">
            <a:avLst/>
          </a:prstGeom>
        </p:spPr>
        <p:txBody>
          <a:bodyPr wrap="square">
            <a:spAutoFit/>
          </a:bodyPr>
          <a:lstStyle/>
          <a:p>
            <a:pPr algn="just"/>
            <a:r>
              <a:rPr lang="ru-RU" sz="1600" b="1" dirty="0" smtClean="0"/>
              <a:t>Их внутреннее убранство сотрудники музея воссоздали до мелочей. Музей «</a:t>
            </a:r>
            <a:r>
              <a:rPr lang="ru-RU" sz="1600" b="1" dirty="0" err="1" smtClean="0"/>
              <a:t>Щурово</a:t>
            </a:r>
            <a:r>
              <a:rPr lang="ru-RU" sz="1600" b="1" dirty="0" smtClean="0"/>
              <a:t> городище» — это реконструкция поселения древних славян. В 2008 году она стала декорациями к фильму </a:t>
            </a:r>
            <a:r>
              <a:rPr lang="ru-RU" sz="1600" b="1" dirty="0" smtClean="0">
                <a:hlinkClick r:id="rId8"/>
              </a:rPr>
              <a:t>Павла </a:t>
            </a:r>
            <a:r>
              <a:rPr lang="ru-RU" sz="1600" b="1" dirty="0" err="1" smtClean="0">
                <a:hlinkClick r:id="rId8"/>
              </a:rPr>
              <a:t>Лунгина</a:t>
            </a:r>
            <a:r>
              <a:rPr lang="ru-RU" sz="1600" b="1" dirty="0" smtClean="0"/>
              <a:t> «Царь». Сегодня в интерактивном музее посетителей знакомят с бытом жителей древнего Суздаля, учат выпекать хлеб в </a:t>
            </a:r>
            <a:r>
              <a:rPr lang="ru-RU" sz="1600" b="1" dirty="0" smtClean="0">
                <a:hlinkClick r:id="rId9"/>
              </a:rPr>
              <a:t>настоящей печи</a:t>
            </a:r>
            <a:r>
              <a:rPr lang="ru-RU" sz="1600" b="1" dirty="0" smtClean="0"/>
              <a:t>, стрелять из лука и правильно держать меч.</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7.pngwing.com/pngs/339/865/png-transparent-paper-furniture-line-frames-angle-line-border-angle-furniture.png"/>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19529" y="0"/>
            <a:ext cx="9124471" cy="6858000"/>
          </a:xfrm>
          <a:prstGeom prst="rect">
            <a:avLst/>
          </a:prstGeom>
          <a:noFill/>
        </p:spPr>
      </p:pic>
      <p:sp>
        <p:nvSpPr>
          <p:cNvPr id="3" name="Прямоугольник 2"/>
          <p:cNvSpPr/>
          <p:nvPr/>
        </p:nvSpPr>
        <p:spPr>
          <a:xfrm>
            <a:off x="642910" y="142852"/>
            <a:ext cx="3826689"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ЗолотоекольцоРоссии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40962" name="Picture 2" descr="https://b1.culture.ru/c/639255/%D0%92%D0%BB%D0%B0%D0%B4%D0%B8%D0%BC%D0%B8%D1%80.png"/>
          <p:cNvPicPr>
            <a:picLocks noChangeAspect="1" noChangeArrowheads="1"/>
          </p:cNvPicPr>
          <p:nvPr/>
        </p:nvPicPr>
        <p:blipFill>
          <a:blip r:embed="rId3" cstate="print"/>
          <a:srcRect/>
          <a:stretch>
            <a:fillRect/>
          </a:stretch>
        </p:blipFill>
        <p:spPr bwMode="auto">
          <a:xfrm>
            <a:off x="4643439" y="142852"/>
            <a:ext cx="3857652" cy="2214578"/>
          </a:xfrm>
          <a:prstGeom prst="rect">
            <a:avLst/>
          </a:prstGeom>
          <a:noFill/>
          <a:ln w="57150">
            <a:solidFill>
              <a:schemeClr val="accent6">
                <a:lumMod val="75000"/>
              </a:schemeClr>
            </a:solidFill>
          </a:ln>
        </p:spPr>
      </p:pic>
      <p:sp>
        <p:nvSpPr>
          <p:cNvPr id="4" name="Прямоугольник 3"/>
          <p:cNvSpPr/>
          <p:nvPr/>
        </p:nvSpPr>
        <p:spPr>
          <a:xfrm>
            <a:off x="4714876" y="214290"/>
            <a:ext cx="1247457" cy="338554"/>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ru-RU" sz="1600" b="1" dirty="0" smtClean="0">
                <a:solidFill>
                  <a:srgbClr val="C00000"/>
                </a:solidFill>
              </a:rPr>
              <a:t>ВЛАДИМИР</a:t>
            </a:r>
          </a:p>
        </p:txBody>
      </p:sp>
      <p:sp>
        <p:nvSpPr>
          <p:cNvPr id="6" name="Прямоугольник 5"/>
          <p:cNvSpPr/>
          <p:nvPr/>
        </p:nvSpPr>
        <p:spPr>
          <a:xfrm>
            <a:off x="714348" y="571480"/>
            <a:ext cx="3786214" cy="5101397"/>
          </a:xfrm>
          <a:prstGeom prst="rect">
            <a:avLst/>
          </a:prstGeom>
        </p:spPr>
        <p:txBody>
          <a:bodyPr wrap="square">
            <a:spAutoFit/>
          </a:bodyPr>
          <a:lstStyle/>
          <a:p>
            <a:pPr algn="just"/>
            <a:r>
              <a:rPr lang="ru-RU" sz="1550" b="1" dirty="0" smtClean="0"/>
              <a:t>Владимир на протяжении двух веков был номинальной столицей Северо-Восточной Руси. Именно здесь, в </a:t>
            </a:r>
            <a:r>
              <a:rPr lang="ru-RU" sz="1550" b="1" dirty="0" smtClean="0">
                <a:hlinkClick r:id="rId4"/>
              </a:rPr>
              <a:t>соборе Успения Пресвятой Богородицы</a:t>
            </a:r>
            <a:r>
              <a:rPr lang="ru-RU" sz="1550" b="1" dirty="0" smtClean="0"/>
              <a:t>, венчались на княжение великие князья. Этот храм был построен для хранения иконы Владимирской Богоматери, которая считалась покровительницей и защитницей государства. Сегодня Успенский собор включен в Список всемирного наследия </a:t>
            </a:r>
            <a:r>
              <a:rPr lang="ru-RU" sz="1550" b="1" dirty="0" smtClean="0">
                <a:hlinkClick r:id="rId5"/>
              </a:rPr>
              <a:t>ЮНЕСКО</a:t>
            </a:r>
            <a:r>
              <a:rPr lang="ru-RU" sz="1550" b="1" dirty="0" smtClean="0"/>
              <a:t>. Его белокаменные стены покрыты фресками тончайшей работы — среди них есть и работы Андрея Рублева.</a:t>
            </a:r>
          </a:p>
          <a:p>
            <a:pPr algn="just"/>
            <a:r>
              <a:rPr lang="ru-RU" sz="1550" b="1" dirty="0" smtClean="0"/>
              <a:t>Владимирские </a:t>
            </a:r>
            <a:r>
              <a:rPr lang="ru-RU" sz="1550" b="1" dirty="0" smtClean="0">
                <a:hlinkClick r:id="rId6"/>
              </a:rPr>
              <a:t>Золотые ворота</a:t>
            </a:r>
            <a:r>
              <a:rPr lang="ru-RU" sz="1550" b="1" dirty="0" smtClean="0"/>
              <a:t> построил в XII веке Андрей </a:t>
            </a:r>
            <a:r>
              <a:rPr lang="ru-RU" sz="1550" b="1" dirty="0" err="1" smtClean="0"/>
              <a:t>Боголюбский</a:t>
            </a:r>
            <a:r>
              <a:rPr lang="ru-RU" sz="1550" b="1" dirty="0" smtClean="0"/>
              <a:t>. Он хотел показать, что город не уступает Киеву во влиятельности и богатстве. Ворота стали не только красивым архитектурным памятником, но и мощным защитным сооружением. </a:t>
            </a:r>
          </a:p>
        </p:txBody>
      </p:sp>
      <p:sp>
        <p:nvSpPr>
          <p:cNvPr id="7" name="Прямоугольник 6"/>
          <p:cNvSpPr/>
          <p:nvPr/>
        </p:nvSpPr>
        <p:spPr>
          <a:xfrm>
            <a:off x="4714876" y="2428868"/>
            <a:ext cx="3714776" cy="3193182"/>
          </a:xfrm>
          <a:prstGeom prst="rect">
            <a:avLst/>
          </a:prstGeom>
        </p:spPr>
        <p:txBody>
          <a:bodyPr wrap="square">
            <a:spAutoFit/>
          </a:bodyPr>
          <a:lstStyle/>
          <a:p>
            <a:pPr algn="just"/>
            <a:r>
              <a:rPr lang="ru-RU" sz="1550" b="1" dirty="0" smtClean="0"/>
              <a:t>Они выстояли под натиском татарских орд во время осады города Батыем.</a:t>
            </a:r>
          </a:p>
          <a:p>
            <a:pPr algn="just"/>
            <a:r>
              <a:rPr lang="ru-RU" sz="1550" b="1" dirty="0" smtClean="0"/>
              <a:t>Также на заливных лугах под Владимиром находится одна из самых известных российских церквей — </a:t>
            </a:r>
            <a:r>
              <a:rPr lang="ru-RU" sz="1550" b="1" dirty="0" smtClean="0">
                <a:hlinkClick r:id="rId7"/>
              </a:rPr>
              <a:t>храм Покрова на Нерли</a:t>
            </a:r>
            <a:r>
              <a:rPr lang="ru-RU" sz="1550" b="1" dirty="0" smtClean="0"/>
              <a:t>. Изящный храм выглядит легким и невесомым благодаря сочетанию узких и вытянутых декоративных элементов. Стены церкви украшены сюжетными резными рельефами. Центральным мотивом трех из них стал восседающий на троне царь Давид в окружении львов и голубей.</a:t>
            </a:r>
          </a:p>
        </p:txBody>
      </p:sp>
      <p:sp>
        <p:nvSpPr>
          <p:cNvPr id="8" name="Стрелка вправо 7">
            <a:hlinkClick r:id="rId8" action="ppaction://hlinksldjump"/>
          </p:cNvPr>
          <p:cNvSpPr/>
          <p:nvPr/>
        </p:nvSpPr>
        <p:spPr>
          <a:xfrm>
            <a:off x="7858116" y="5857892"/>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41988" name="Picture 4" descr="https://www.smartysenglish.com/wp-content/uploads/2014/03/unesco-logo-vector.jpg"/>
          <p:cNvPicPr>
            <a:picLocks noChangeAspect="1" noChangeArrowheads="1"/>
          </p:cNvPicPr>
          <p:nvPr/>
        </p:nvPicPr>
        <p:blipFill>
          <a:blip r:embed="rId3" cstate="print"/>
          <a:srcRect/>
          <a:stretch>
            <a:fillRect/>
          </a:stretch>
        </p:blipFill>
        <p:spPr bwMode="auto">
          <a:xfrm>
            <a:off x="357158" y="785794"/>
            <a:ext cx="2000264" cy="1540282"/>
          </a:xfrm>
          <a:prstGeom prst="rect">
            <a:avLst/>
          </a:prstGeom>
          <a:noFill/>
          <a:ln w="28575">
            <a:solidFill>
              <a:schemeClr val="accent1">
                <a:lumMod val="75000"/>
              </a:schemeClr>
            </a:solidFill>
          </a:ln>
        </p:spPr>
      </p:pic>
      <p:sp>
        <p:nvSpPr>
          <p:cNvPr id="6" name="Прямоугольник 5"/>
          <p:cNvSpPr/>
          <p:nvPr/>
        </p:nvSpPr>
        <p:spPr>
          <a:xfrm>
            <a:off x="2857488" y="785794"/>
            <a:ext cx="5786478" cy="535531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b="1" dirty="0" smtClean="0"/>
              <a:t>Ежегодно ЮНЕСКО (Организация Объединенных Наций по вопросам образования, науки и культуры) пополняет список всемирного наследия. В него входят как природные уникальные объекты, так и рукотворные памятники, которые имеют историческую и культурную ценность. </a:t>
            </a:r>
          </a:p>
          <a:p>
            <a:pPr algn="just"/>
            <a:r>
              <a:rPr lang="ru-RU" b="1" dirty="0" smtClean="0"/>
              <a:t/>
            </a:r>
            <a:br>
              <a:rPr lang="ru-RU" b="1" dirty="0" smtClean="0"/>
            </a:br>
            <a:r>
              <a:rPr lang="ru-RU" b="1" dirty="0" smtClean="0"/>
              <a:t>Организация считает эти строения или природные явления настолько значимыми, что работает над их охраной, сохранением и популяризацией. Их значимость может быть как исторической и гуманитарной, так и экологической. Список начали создавать в 1978 году. Сначала в него входили только культурные объекты, потом перечень стал расширяться и пополнился природными шедеврами. </a:t>
            </a:r>
          </a:p>
          <a:p>
            <a:pPr algn="just"/>
            <a:endParaRPr lang="ru-RU" b="1" dirty="0" smtClean="0"/>
          </a:p>
          <a:p>
            <a:pPr algn="just"/>
            <a:r>
              <a:rPr lang="ru-RU" b="1" dirty="0" smtClean="0"/>
              <a:t>Всего в перечне организации к 2021 году значится 1121 объект, из них 29 находятся в России. Архитектурные памятники культуры представлены 17 объектами.</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yulia\Desktop\День России2020\Широкие просторы Россия\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071538" y="714356"/>
            <a:ext cx="7286676"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Архитектурный ансамбль Троице-Сергиевой лавры</a:t>
            </a:r>
            <a:endParaRPr lang="ru-RU" dirty="0">
              <a:latin typeface="Arial Black" pitchFamily="34" charset="0"/>
            </a:endParaRPr>
          </a:p>
        </p:txBody>
      </p:sp>
      <p:pic>
        <p:nvPicPr>
          <p:cNvPr id="43010" name="Picture 2" descr="Фото:Shutterstock"/>
          <p:cNvPicPr>
            <a:picLocks noChangeAspect="1" noChangeArrowheads="1"/>
          </p:cNvPicPr>
          <p:nvPr/>
        </p:nvPicPr>
        <p:blipFill>
          <a:blip r:embed="rId3" cstate="print"/>
          <a:srcRect/>
          <a:stretch>
            <a:fillRect/>
          </a:stretch>
        </p:blipFill>
        <p:spPr bwMode="auto">
          <a:xfrm>
            <a:off x="2500298" y="1285860"/>
            <a:ext cx="4130009" cy="2643206"/>
          </a:xfrm>
          <a:prstGeom prst="rect">
            <a:avLst/>
          </a:prstGeom>
          <a:noFill/>
          <a:ln w="57150">
            <a:solidFill>
              <a:schemeClr val="accent1">
                <a:lumMod val="75000"/>
              </a:schemeClr>
            </a:solidFill>
          </a:ln>
        </p:spPr>
      </p:pic>
      <p:sp>
        <p:nvSpPr>
          <p:cNvPr id="6" name="Прямоугольник 5"/>
          <p:cNvSpPr/>
          <p:nvPr/>
        </p:nvSpPr>
        <p:spPr>
          <a:xfrm>
            <a:off x="285720" y="4071942"/>
            <a:ext cx="8572560"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t>Монастырь и его обители — центр христианской культуры, привлекающий тысячи паломников со всей страны. В список ЮНЕСКО ансамбль попал из-за сочетания традиционной для таких сооружений архитектуры и элементов восточно-европейского влияния. Лавра стала образцовым православным сооружением для западноевропейского мира. Конструктивные приемы, использованные при строительстве этой обители, впоследствии отразились в других архитектурных шедеврах по всему миру. Кроме того, Троице-Сергиева лавра — редкий пример религиозного места с оборонительными и военными функциями, действовавшего в XV—XVIII веках.</a:t>
            </a:r>
            <a:endParaRPr lang="ru-RU"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714348" y="785794"/>
            <a:ext cx="7786742"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solidFill>
                  <a:schemeClr val="lt1"/>
                </a:solidFill>
                <a:latin typeface="Arial Black" pitchFamily="34" charset="0"/>
              </a:rPr>
              <a:t>Успенский собор и монастырь острова-града Свияжск</a:t>
            </a:r>
          </a:p>
        </p:txBody>
      </p:sp>
      <p:pic>
        <p:nvPicPr>
          <p:cNvPr id="45058" name="Picture 2" descr="Фото:Shutterstock"/>
          <p:cNvPicPr>
            <a:picLocks noChangeAspect="1" noChangeArrowheads="1"/>
          </p:cNvPicPr>
          <p:nvPr/>
        </p:nvPicPr>
        <p:blipFill>
          <a:blip r:embed="rId3" cstate="print"/>
          <a:srcRect/>
          <a:stretch>
            <a:fillRect/>
          </a:stretch>
        </p:blipFill>
        <p:spPr bwMode="auto">
          <a:xfrm>
            <a:off x="2214546" y="1285860"/>
            <a:ext cx="4572032" cy="2572530"/>
          </a:xfrm>
          <a:prstGeom prst="rect">
            <a:avLst/>
          </a:prstGeom>
          <a:noFill/>
          <a:ln w="57150">
            <a:solidFill>
              <a:schemeClr val="accent1">
                <a:lumMod val="75000"/>
              </a:schemeClr>
            </a:solidFill>
          </a:ln>
        </p:spPr>
      </p:pic>
      <p:sp>
        <p:nvSpPr>
          <p:cNvPr id="6" name="Прямоугольник 5"/>
          <p:cNvSpPr/>
          <p:nvPr/>
        </p:nvSpPr>
        <p:spPr>
          <a:xfrm>
            <a:off x="357158" y="4071942"/>
            <a:ext cx="842968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Комплекс, основанный в 1551 году Иваном Грозным на небольшом острове в месте слияния трех рек, удостоился чести попасть в перечень ЮНЕСКО несколько лет назад. Грозный основал этот город как базу при осаде Казани в борьбе с ханством. Организация посчитала сам остров свидетельством амбиций русского правителя захватить восток. В конце XVI века православная и мусульманская культуры естественным образом проникали друг в друга, что отразилось и в архитектуре островных зданий, и в настенной живописи. Фрески собора — уникальный пример православной восточно-европейской живописи. </a:t>
            </a:r>
            <a:br>
              <a:rPr lang="ru-RU" sz="1600" b="1" dirty="0" smtClean="0">
                <a:solidFill>
                  <a:schemeClr val="dk1"/>
                </a:solidFill>
              </a:rPr>
            </a:br>
            <a:endParaRPr lang="ru-RU" sz="1600" b="1" dirty="0" smtClean="0">
              <a:solidFill>
                <a:schemeClr val="dk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500034" y="714356"/>
            <a:ext cx="8143932"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Булгарский историко-археологический комплекс</a:t>
            </a:r>
          </a:p>
        </p:txBody>
      </p:sp>
      <p:pic>
        <p:nvPicPr>
          <p:cNvPr id="44034" name="Picture 2" descr="Фото:Shutterstock"/>
          <p:cNvPicPr>
            <a:picLocks noChangeAspect="1" noChangeArrowheads="1"/>
          </p:cNvPicPr>
          <p:nvPr/>
        </p:nvPicPr>
        <p:blipFill>
          <a:blip r:embed="rId3" cstate="print"/>
          <a:srcRect b="14206"/>
          <a:stretch>
            <a:fillRect/>
          </a:stretch>
        </p:blipFill>
        <p:spPr bwMode="auto">
          <a:xfrm>
            <a:off x="2428860" y="1214422"/>
            <a:ext cx="4214842" cy="2589117"/>
          </a:xfrm>
          <a:prstGeom prst="rect">
            <a:avLst/>
          </a:prstGeom>
          <a:noFill/>
          <a:ln w="57150">
            <a:solidFill>
              <a:schemeClr val="accent1">
                <a:lumMod val="75000"/>
              </a:schemeClr>
            </a:solidFill>
          </a:ln>
        </p:spPr>
      </p:pic>
      <p:sp>
        <p:nvSpPr>
          <p:cNvPr id="6" name="Прямоугольник 5"/>
          <p:cNvSpPr/>
          <p:nvPr/>
        </p:nvSpPr>
        <p:spPr>
          <a:xfrm>
            <a:off x="357158" y="3857628"/>
            <a:ext cx="8501122" cy="28315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t>На берегу Волги, недалеко от Казани, расположено Болгарское городище — раннее поселение булгарской народности. В XIII веке оно стало крупнейшим городом Болгарского улуса Золотой Орды и его столицей. Место это неоднократно разрушалось, жители окончательно покинули его в 1431 году. Своей архитектурой поселение демонстрирует взаимное влияние тюркских, финно-угорских, славянских и других традиций. В частности, в нем присутствуют деревянные строения, характерные для региона с густыми лесами, степное влияние тюркских племен, восточные элементы от народностей, принявших ислам, и русско-европейский стиль, который впоследствии начал преобладать по всей Руси. Болгарское городище остается отправной точкой начала татарско-мусульманского периода. До сих пор это место обладает духовной ценностью для мусульман и притягивает паломников.</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428728" y="642918"/>
            <a:ext cx="6500842"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Церковь Вознесения в Коломенском</a:t>
            </a:r>
            <a:endParaRPr lang="ru-RU" dirty="0">
              <a:latin typeface="Arial Black" pitchFamily="34" charset="0"/>
            </a:endParaRPr>
          </a:p>
        </p:txBody>
      </p:sp>
      <p:pic>
        <p:nvPicPr>
          <p:cNvPr id="47106" name="Picture 2" descr="Фото:Shutterstock"/>
          <p:cNvPicPr>
            <a:picLocks noChangeAspect="1" noChangeArrowheads="1"/>
          </p:cNvPicPr>
          <p:nvPr/>
        </p:nvPicPr>
        <p:blipFill>
          <a:blip r:embed="rId3" cstate="print"/>
          <a:srcRect/>
          <a:stretch>
            <a:fillRect/>
          </a:stretch>
        </p:blipFill>
        <p:spPr bwMode="auto">
          <a:xfrm>
            <a:off x="2714612" y="1142984"/>
            <a:ext cx="3885103" cy="2584888"/>
          </a:xfrm>
          <a:prstGeom prst="rect">
            <a:avLst/>
          </a:prstGeom>
          <a:noFill/>
          <a:ln w="57150">
            <a:solidFill>
              <a:schemeClr val="accent1">
                <a:lumMod val="75000"/>
              </a:schemeClr>
            </a:solidFill>
          </a:ln>
        </p:spPr>
      </p:pic>
      <p:sp>
        <p:nvSpPr>
          <p:cNvPr id="6" name="Прямоугольник 5"/>
          <p:cNvSpPr/>
          <p:nvPr/>
        </p:nvSpPr>
        <p:spPr>
          <a:xfrm>
            <a:off x="500034" y="4143380"/>
            <a:ext cx="8215370"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Религиозный памятник был построен в 1532 году в честь рождения престолонаследника, которого позже мир узнал как царя Ивана IV Грозного. В список этот объект попал из-за своего уникального, новаторского для того времени архитектурного стиля, который впоследствии оказал большое влияние на православные сооружения Восточной Европы.</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857356" y="642918"/>
            <a:ext cx="6143668"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Храмы псковской архитектурной школы</a:t>
            </a:r>
            <a:endParaRPr lang="ru-RU" dirty="0">
              <a:latin typeface="Arial Black" pitchFamily="34" charset="0"/>
            </a:endParaRPr>
          </a:p>
        </p:txBody>
      </p:sp>
      <p:pic>
        <p:nvPicPr>
          <p:cNvPr id="46082" name="Picture 2" descr="Собор Рождества Иоанна Предтечи"/>
          <p:cNvPicPr>
            <a:picLocks noChangeAspect="1" noChangeArrowheads="1"/>
          </p:cNvPicPr>
          <p:nvPr/>
        </p:nvPicPr>
        <p:blipFill>
          <a:blip r:embed="rId3" cstate="print"/>
          <a:srcRect/>
          <a:stretch>
            <a:fillRect/>
          </a:stretch>
        </p:blipFill>
        <p:spPr bwMode="auto">
          <a:xfrm>
            <a:off x="2928926" y="1142984"/>
            <a:ext cx="3786214" cy="2721342"/>
          </a:xfrm>
          <a:prstGeom prst="rect">
            <a:avLst/>
          </a:prstGeom>
          <a:noFill/>
          <a:ln w="57150">
            <a:solidFill>
              <a:schemeClr val="accent1">
                <a:lumMod val="75000"/>
              </a:schemeClr>
            </a:solidFill>
          </a:ln>
        </p:spPr>
      </p:pic>
      <p:sp>
        <p:nvSpPr>
          <p:cNvPr id="6" name="Прямоугольник 5"/>
          <p:cNvSpPr/>
          <p:nvPr/>
        </p:nvSpPr>
        <p:spPr>
          <a:xfrm>
            <a:off x="285720" y="4000504"/>
            <a:ext cx="8715436" cy="209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Целая группа строений, расположенных в центре Пскова, к северу от столицы, вошла в список ЮНЕСКО в 2019 году. Псковские храмы прославились уникальным архитектурным стилем, вписанным в природный ландшафт. Церкви, башни и другие здания своими фасадами, крышами, куполами перекликаются между собой и гармонично сочетаются с природой вокруг. Псковская школа архитектуры соединила в себе византийскую и новгородскую традиции и достигла расцвета к XV веку. Несмотря на то что псковский стиль впоследствии распространился на многие сооружения по всей Руси, именно центр Пскова считается самым ранним и полным примером этого уникального культурного явления.</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857224" y="571480"/>
            <a:ext cx="785818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Цитадель, старый город и крепостные сооружения Дербента</a:t>
            </a:r>
            <a:endParaRPr lang="ru-RU" dirty="0">
              <a:latin typeface="Arial Black" pitchFamily="34" charset="0"/>
            </a:endParaRPr>
          </a:p>
        </p:txBody>
      </p:sp>
      <p:pic>
        <p:nvPicPr>
          <p:cNvPr id="50178" name="Picture 2" descr="Фото:Shutterstock"/>
          <p:cNvPicPr>
            <a:picLocks noChangeAspect="1" noChangeArrowheads="1"/>
          </p:cNvPicPr>
          <p:nvPr/>
        </p:nvPicPr>
        <p:blipFill>
          <a:blip r:embed="rId3" cstate="print"/>
          <a:srcRect/>
          <a:stretch>
            <a:fillRect/>
          </a:stretch>
        </p:blipFill>
        <p:spPr bwMode="auto">
          <a:xfrm>
            <a:off x="2928926" y="1285860"/>
            <a:ext cx="3714776" cy="2476517"/>
          </a:xfrm>
          <a:prstGeom prst="rect">
            <a:avLst/>
          </a:prstGeom>
          <a:noFill/>
          <a:ln w="57150">
            <a:solidFill>
              <a:schemeClr val="accent1">
                <a:lumMod val="75000"/>
              </a:schemeClr>
            </a:solidFill>
          </a:ln>
        </p:spPr>
      </p:pic>
      <p:sp>
        <p:nvSpPr>
          <p:cNvPr id="6" name="Прямоугольник 5"/>
          <p:cNvSpPr/>
          <p:nvPr/>
        </p:nvSpPr>
        <p:spPr>
          <a:xfrm>
            <a:off x="357158" y="4000504"/>
            <a:ext cx="8501122" cy="18466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t>От серьезного крепостного сооружения остались лишь две стены, в которые заключен старый город. Крепость была частью оборонительных сооружений, построенных </a:t>
            </a:r>
            <a:r>
              <a:rPr lang="ru-RU" sz="1600" b="1" dirty="0" err="1" smtClean="0"/>
              <a:t>сасанидскими</a:t>
            </a:r>
            <a:r>
              <a:rPr lang="ru-RU" sz="1600" b="1" dirty="0" smtClean="0"/>
              <a:t> персами в V веке. Дербент был важной точкой торгового пути из северных городов на юг на протяжении пятнадцати веков, вплоть до занятия русскими в XIX веке. С точки зрения ЮНЕСКО, для мирового наследия важно сохранить уникальную крепостную архитектуру, которая успешно служила нескольким поколениям правителей, защищая границы города.</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571472" y="642918"/>
            <a:ext cx="8072494"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Культурный и исторический ансамбль </a:t>
            </a:r>
          </a:p>
          <a:p>
            <a:pPr algn="ctr"/>
            <a:r>
              <a:rPr lang="ru-RU" dirty="0" smtClean="0">
                <a:latin typeface="Arial Black" pitchFamily="34" charset="0"/>
              </a:rPr>
              <a:t>«Соловецкие острова»</a:t>
            </a:r>
            <a:endParaRPr lang="ru-RU" dirty="0">
              <a:latin typeface="Arial Black" pitchFamily="34" charset="0"/>
            </a:endParaRPr>
          </a:p>
        </p:txBody>
      </p:sp>
      <p:pic>
        <p:nvPicPr>
          <p:cNvPr id="51202" name="Picture 2" descr="Фото:Алексей Задонский/wikipedia.org"/>
          <p:cNvPicPr>
            <a:picLocks noChangeAspect="1" noChangeArrowheads="1"/>
          </p:cNvPicPr>
          <p:nvPr/>
        </p:nvPicPr>
        <p:blipFill>
          <a:blip r:embed="rId3" cstate="print"/>
          <a:srcRect/>
          <a:stretch>
            <a:fillRect/>
          </a:stretch>
        </p:blipFill>
        <p:spPr bwMode="auto">
          <a:xfrm>
            <a:off x="2571736" y="1428736"/>
            <a:ext cx="3929090" cy="2619393"/>
          </a:xfrm>
          <a:prstGeom prst="rect">
            <a:avLst/>
          </a:prstGeom>
          <a:noFill/>
          <a:ln w="57150">
            <a:solidFill>
              <a:schemeClr val="accent1">
                <a:lumMod val="75000"/>
              </a:schemeClr>
            </a:solidFill>
          </a:ln>
        </p:spPr>
      </p:pic>
      <p:sp>
        <p:nvSpPr>
          <p:cNvPr id="6" name="Прямоугольник 5"/>
          <p:cNvSpPr/>
          <p:nvPr/>
        </p:nvSpPr>
        <p:spPr>
          <a:xfrm>
            <a:off x="357158" y="4214818"/>
            <a:ext cx="8572560" cy="209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t>Шесть островов в Белом море люди начали активно заселять еще в V веке до нашей эры. Есть и свидетельства, подтверждающие, что нога человека здесь ступала за несколько тысячелетий до нашей эры. В XV веке нашей эры архипелаг стал активно застраиваться религиозными сооружениями. Соловецкий монастырь и ансамбль строений отличаются тем, что они были построены в северном климате. Учитывая, как сложно выживать в таких условиях, само создание монастыря в этом месте говорит о поразительной отваге христиан. На территории был открыт и действовал до 1933 года первый в Советском Союзе исправительно-трудовой лагерь.</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643042" y="642918"/>
            <a:ext cx="6072214"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Ансамбль Ферапонтова монастыря</a:t>
            </a:r>
            <a:endParaRPr lang="ru-RU" dirty="0">
              <a:latin typeface="Arial Black" pitchFamily="34" charset="0"/>
            </a:endParaRPr>
          </a:p>
        </p:txBody>
      </p:sp>
      <p:pic>
        <p:nvPicPr>
          <p:cNvPr id="49154" name="Picture 2" descr="Фото:Shutterstock"/>
          <p:cNvPicPr>
            <a:picLocks noChangeAspect="1" noChangeArrowheads="1"/>
          </p:cNvPicPr>
          <p:nvPr/>
        </p:nvPicPr>
        <p:blipFill>
          <a:blip r:embed="rId3" cstate="print"/>
          <a:srcRect/>
          <a:stretch>
            <a:fillRect/>
          </a:stretch>
        </p:blipFill>
        <p:spPr bwMode="auto">
          <a:xfrm>
            <a:off x="2643175" y="1142984"/>
            <a:ext cx="4000528" cy="2667019"/>
          </a:xfrm>
          <a:prstGeom prst="rect">
            <a:avLst/>
          </a:prstGeom>
          <a:noFill/>
          <a:ln w="57150">
            <a:solidFill>
              <a:schemeClr val="accent1">
                <a:lumMod val="75000"/>
              </a:schemeClr>
            </a:solidFill>
          </a:ln>
        </p:spPr>
      </p:pic>
      <p:sp>
        <p:nvSpPr>
          <p:cNvPr id="6" name="Прямоугольник 5"/>
          <p:cNvSpPr/>
          <p:nvPr/>
        </p:nvSpPr>
        <p:spPr>
          <a:xfrm>
            <a:off x="428596" y="4071942"/>
            <a:ext cx="8429684"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t>Ферапонтов монастырь — отлично сохранившийся ансамбль религиозных зданий, построенный еще в XIV веке на территории современной Вологодской области. Ансамбль монастыря сконструирован так, чтобы каждый элемент рассказывал историю </a:t>
            </a:r>
            <a:r>
              <a:rPr lang="ru-RU" sz="1600" b="1" dirty="0" err="1" smtClean="0"/>
              <a:t>Боговоплощения</a:t>
            </a:r>
            <a:r>
              <a:rPr lang="ru-RU" sz="1600" b="1" dirty="0" smtClean="0"/>
              <a:t>. Жемчужиной места считаются фрески авторства Дионисия, украшающие стены собора Рождества Богородицы. Комплекс монастыря — один из самых полных примеров православной жизни общины в XV–XVII веках.</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500166" y="571480"/>
            <a:ext cx="6286528"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Ансамбль Новодевичьего монастыря</a:t>
            </a:r>
            <a:endParaRPr lang="ru-RU" dirty="0">
              <a:latin typeface="Arial Black" pitchFamily="34" charset="0"/>
            </a:endParaRPr>
          </a:p>
        </p:txBody>
      </p:sp>
      <p:pic>
        <p:nvPicPr>
          <p:cNvPr id="48130" name="Picture 2" descr="Фото:Shutterstock"/>
          <p:cNvPicPr>
            <a:picLocks noChangeAspect="1" noChangeArrowheads="1"/>
          </p:cNvPicPr>
          <p:nvPr/>
        </p:nvPicPr>
        <p:blipFill>
          <a:blip r:embed="rId3" cstate="print"/>
          <a:srcRect b="5932"/>
          <a:stretch>
            <a:fillRect/>
          </a:stretch>
        </p:blipFill>
        <p:spPr bwMode="auto">
          <a:xfrm>
            <a:off x="2500298" y="1071546"/>
            <a:ext cx="4214842" cy="2643206"/>
          </a:xfrm>
          <a:prstGeom prst="rect">
            <a:avLst/>
          </a:prstGeom>
          <a:noFill/>
          <a:ln w="57150">
            <a:solidFill>
              <a:schemeClr val="accent1">
                <a:lumMod val="75000"/>
              </a:schemeClr>
            </a:solidFill>
          </a:ln>
        </p:spPr>
      </p:pic>
      <p:sp>
        <p:nvSpPr>
          <p:cNvPr id="6" name="Прямоугольник 5"/>
          <p:cNvSpPr/>
          <p:nvPr/>
        </p:nvSpPr>
        <p:spPr>
          <a:xfrm>
            <a:off x="428596" y="3857628"/>
            <a:ext cx="8501122" cy="28007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Монастырь на западе от Москвы начал строить царь Василий III в 1524 году как часть оборонительного комплекса. Возведение всего ансамбля заняло без малого два века. Новодевичий монастырь знаменит еще и тем, что неоднократно становился фактически тюрьмой для цариц, которых против воли постригали в монахини и заточали в стенах монастыря на долгие годы. Архитектурно монастырь похож на Успенский собор в Кремле, стиль его называют московским барокко, который в итоге стал популярным направлением в градостроительстве. Здания хорошо сохранились, хотя известно, что оригинальные стены стояли немного ближе к постройкам и весь ансамбль занимал меньшую территорию, чем в наши дни. На территории монастыря сейчас находится кладбище, где захоронены представители политической, научной и артистической элиты России разных исторических периодов.</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428596" y="642918"/>
            <a:ext cx="8358246"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Историко-архитектурный комплекс «Казанский кремль»</a:t>
            </a:r>
            <a:endParaRPr lang="ru-RU" dirty="0">
              <a:latin typeface="Arial Black" pitchFamily="34" charset="0"/>
            </a:endParaRPr>
          </a:p>
        </p:txBody>
      </p:sp>
      <p:pic>
        <p:nvPicPr>
          <p:cNvPr id="52226" name="Picture 2" descr="Фото:Shutterstock"/>
          <p:cNvPicPr>
            <a:picLocks noChangeAspect="1" noChangeArrowheads="1"/>
          </p:cNvPicPr>
          <p:nvPr/>
        </p:nvPicPr>
        <p:blipFill>
          <a:blip r:embed="rId3" cstate="print"/>
          <a:srcRect/>
          <a:stretch>
            <a:fillRect/>
          </a:stretch>
        </p:blipFill>
        <p:spPr bwMode="auto">
          <a:xfrm>
            <a:off x="2500298" y="1142984"/>
            <a:ext cx="4286280" cy="2852757"/>
          </a:xfrm>
          <a:prstGeom prst="rect">
            <a:avLst/>
          </a:prstGeom>
          <a:noFill/>
          <a:ln w="57150">
            <a:solidFill>
              <a:schemeClr val="accent1">
                <a:lumMod val="75000"/>
              </a:schemeClr>
            </a:solidFill>
          </a:ln>
        </p:spPr>
      </p:pic>
      <p:sp>
        <p:nvSpPr>
          <p:cNvPr id="6" name="Прямоугольник 5"/>
          <p:cNvSpPr/>
          <p:nvPr/>
        </p:nvSpPr>
        <p:spPr>
          <a:xfrm>
            <a:off x="214282" y="4143380"/>
            <a:ext cx="8715436"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Здание кремля перешло России после завоевания Казани Иваном Грозным в 1552 году. Точная дата создания татарами этого укрепительного сооружения неизвестна, но предполагается, что это было в X веке. После завоевания от изначальных строений значимой для Орды постройки остались практически одни руины. Грозный приказал воздвигнуть на этом месте белокаменное сооружение по образу Кремля в Москве. В конце XX века на территории Казанского кремля была воздвигнута мечеть </a:t>
            </a:r>
            <a:r>
              <a:rPr lang="ru-RU" sz="1600" b="1" dirty="0" err="1" smtClean="0">
                <a:solidFill>
                  <a:schemeClr val="dk1"/>
                </a:solidFill>
              </a:rPr>
              <a:t>Кул-Шариф</a:t>
            </a:r>
            <a:r>
              <a:rPr lang="ru-RU" sz="1600" b="1" dirty="0" smtClean="0">
                <a:solidFill>
                  <a:schemeClr val="dk1"/>
                </a:solidFill>
              </a:rPr>
              <a:t> как дань уважения действующей мусульманской традиции жителей Татарстана.</a:t>
            </a:r>
            <a:r>
              <a:rPr lang="ru-RU" sz="1600" dirty="0" smtClean="0"/>
              <a:t> </a:t>
            </a:r>
            <a:r>
              <a:rPr lang="ru-RU" sz="1600" b="1" dirty="0" smtClean="0"/>
              <a:t>Таким образом, Казанский кремль впитал в себя множество значимых исторических событий, что отразилось на его архитектуре и составе ансамбля. Это выдающееся сооружение периода ханства и единственная хоть как-то сохранившаяся до наших времен татарская крепость.</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yulia\Desktop\День России2020\Широкие просторы Россия\Презентация день России.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571604" y="642918"/>
            <a:ext cx="5929338"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Исторический центр Санкт-Петербурга</a:t>
            </a:r>
            <a:endParaRPr lang="ru-RU" dirty="0">
              <a:latin typeface="Arial Black" pitchFamily="34" charset="0"/>
            </a:endParaRPr>
          </a:p>
        </p:txBody>
      </p:sp>
      <p:pic>
        <p:nvPicPr>
          <p:cNvPr id="53250" name="Picture 2" descr="Собор Воскресения Христова на Крови, или храм Спаса на Крови"/>
          <p:cNvPicPr>
            <a:picLocks noChangeAspect="1" noChangeArrowheads="1"/>
          </p:cNvPicPr>
          <p:nvPr/>
        </p:nvPicPr>
        <p:blipFill>
          <a:blip r:embed="rId3" cstate="print"/>
          <a:srcRect/>
          <a:stretch>
            <a:fillRect/>
          </a:stretch>
        </p:blipFill>
        <p:spPr bwMode="auto">
          <a:xfrm>
            <a:off x="2786050" y="1142984"/>
            <a:ext cx="3536181" cy="2357454"/>
          </a:xfrm>
          <a:prstGeom prst="rect">
            <a:avLst/>
          </a:prstGeom>
          <a:noFill/>
          <a:ln w="57150">
            <a:solidFill>
              <a:schemeClr val="accent1">
                <a:lumMod val="75000"/>
              </a:schemeClr>
            </a:solidFill>
          </a:ln>
        </p:spPr>
      </p:pic>
      <p:sp>
        <p:nvSpPr>
          <p:cNvPr id="6" name="Прямоугольник 5"/>
          <p:cNvSpPr/>
          <p:nvPr/>
        </p:nvSpPr>
        <p:spPr>
          <a:xfrm>
            <a:off x="500034" y="3714752"/>
            <a:ext cx="8286808" cy="18466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t>Перечесть выдающиеся памятники архитектуры в сердце Санкт-Петербурга сложно, поэтому ЮНЕСКО внес в свой список сразу весь центр города. Здесь и Адмиралтейство, и Зимний дворец, и Исаакиевский собор, и храм Спаса на Крови, и другие здания, которые неразрывно связаны с важными событиями в истории страны. Все эти постройки признаны уникальными архитектурными сооружениями. Ценной с точки зрения ЮНЕСКО является и история создания города — то, насколько быстро было запланировано его возведение, продуман и блестяще реализован цельный план Северной столицы.</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071538" y="571480"/>
            <a:ext cx="7358114"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Исторические памятники Новгорода и окрестностей</a:t>
            </a:r>
            <a:endParaRPr lang="ru-RU" dirty="0">
              <a:latin typeface="Arial Black" pitchFamily="34" charset="0"/>
            </a:endParaRPr>
          </a:p>
        </p:txBody>
      </p:sp>
      <p:pic>
        <p:nvPicPr>
          <p:cNvPr id="54274" name="Picture 2" descr="Фото:Shutterstock"/>
          <p:cNvPicPr>
            <a:picLocks noChangeAspect="1" noChangeArrowheads="1"/>
          </p:cNvPicPr>
          <p:nvPr/>
        </p:nvPicPr>
        <p:blipFill>
          <a:blip r:embed="rId3" cstate="print"/>
          <a:srcRect/>
          <a:stretch>
            <a:fillRect/>
          </a:stretch>
        </p:blipFill>
        <p:spPr bwMode="auto">
          <a:xfrm>
            <a:off x="2428860" y="1071547"/>
            <a:ext cx="4143404" cy="2762270"/>
          </a:xfrm>
          <a:prstGeom prst="rect">
            <a:avLst/>
          </a:prstGeom>
          <a:noFill/>
          <a:ln w="57150">
            <a:solidFill>
              <a:schemeClr val="accent1">
                <a:lumMod val="75000"/>
              </a:schemeClr>
            </a:solidFill>
          </a:ln>
        </p:spPr>
      </p:pic>
      <p:sp>
        <p:nvSpPr>
          <p:cNvPr id="6" name="Прямоугольник 5"/>
          <p:cNvSpPr/>
          <p:nvPr/>
        </p:nvSpPr>
        <p:spPr>
          <a:xfrm>
            <a:off x="428596" y="4071942"/>
            <a:ext cx="8358246"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Великий Новгород тоже может гордиться большим количеством исторических памятников на своей территории. Интерес для ЮНЕСКО представляют Новгородский детинец, </a:t>
            </a:r>
            <a:r>
              <a:rPr lang="ru-RU" sz="1600" b="1" dirty="0" err="1" smtClean="0">
                <a:solidFill>
                  <a:schemeClr val="dk1"/>
                </a:solidFill>
              </a:rPr>
              <a:t>Ярославово</a:t>
            </a:r>
            <a:r>
              <a:rPr lang="ru-RU" sz="1600" b="1" dirty="0" smtClean="0">
                <a:solidFill>
                  <a:schemeClr val="dk1"/>
                </a:solidFill>
              </a:rPr>
              <a:t> дворище и Знаменский собор, монастыри и церкви, </a:t>
            </a:r>
            <a:r>
              <a:rPr lang="ru-RU" sz="1600" b="1" dirty="0" err="1" smtClean="0">
                <a:solidFill>
                  <a:schemeClr val="dk1"/>
                </a:solidFill>
              </a:rPr>
              <a:t>Перынский</a:t>
            </a:r>
            <a:r>
              <a:rPr lang="ru-RU" sz="1600" b="1" dirty="0" smtClean="0">
                <a:solidFill>
                  <a:schemeClr val="dk1"/>
                </a:solidFill>
              </a:rPr>
              <a:t> скит. Город расположен на историческом торговом пути с севера на юг и восток. В средние века его влияние на политическую жизнь Руси было огромным. Новгород считается местом рождения национального стиля древней каменной архитектуры и старейшей школы живописи. Объекты, прекрасно сохранившиеся в черте города, показывают развитие средневековой и более поздней русской архитектурной мысли.</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2214546" y="571480"/>
            <a:ext cx="4572000" cy="36933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r>
              <a:rPr lang="ru-RU" dirty="0" smtClean="0">
                <a:latin typeface="Arial Black" pitchFamily="34" charset="0"/>
              </a:rPr>
              <a:t>Исторический центр Ярославля</a:t>
            </a:r>
            <a:endParaRPr lang="ru-RU" dirty="0">
              <a:latin typeface="Arial Black" pitchFamily="34" charset="0"/>
            </a:endParaRPr>
          </a:p>
        </p:txBody>
      </p:sp>
      <p:sp>
        <p:nvSpPr>
          <p:cNvPr id="6" name="Прямоугольник 5"/>
          <p:cNvSpPr/>
          <p:nvPr/>
        </p:nvSpPr>
        <p:spPr>
          <a:xfrm>
            <a:off x="357158" y="3857628"/>
            <a:ext cx="8501122" cy="18466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Город был основан в XI веке как торговый центр. Но от своей древней истории он сохранил немного. В XVIII веке по приказу Екатерины Великой город был перестроен в стиле классицизм. Таким образом, исторический центр сочетает в себе отголоски средневековой русской архитектуры и классического имперского стиля. Важным критерием внесения Ярославля в список стало то, насколько стройно реализован градостроительный план: дома в центре не превышают трех этажей, широкие улицы приводят к площадям, а исторические объекты сохранены так, чтобы остаться композиционными центрами.</a:t>
            </a:r>
          </a:p>
        </p:txBody>
      </p:sp>
      <p:pic>
        <p:nvPicPr>
          <p:cNvPr id="55298" name="Picture 2" descr="Фото:Shutterstock"/>
          <p:cNvPicPr>
            <a:picLocks noChangeAspect="1" noChangeArrowheads="1"/>
          </p:cNvPicPr>
          <p:nvPr/>
        </p:nvPicPr>
        <p:blipFill>
          <a:blip r:embed="rId3" cstate="print"/>
          <a:srcRect/>
          <a:stretch>
            <a:fillRect/>
          </a:stretch>
        </p:blipFill>
        <p:spPr bwMode="auto">
          <a:xfrm>
            <a:off x="2285984" y="1142984"/>
            <a:ext cx="4443715" cy="2500330"/>
          </a:xfrm>
          <a:prstGeom prst="rect">
            <a:avLst/>
          </a:prstGeom>
          <a:noFill/>
          <a:ln w="57150">
            <a:solidFill>
              <a:schemeClr val="accent1">
                <a:lumMod val="75000"/>
              </a:schemeClr>
            </a:solid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500166" y="642918"/>
            <a:ext cx="6143652"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Архитектурный ансамбль </a:t>
            </a:r>
            <a:r>
              <a:rPr lang="ru-RU" dirty="0" err="1" smtClean="0">
                <a:latin typeface="Arial Black" pitchFamily="34" charset="0"/>
              </a:rPr>
              <a:t>Кижского</a:t>
            </a:r>
            <a:r>
              <a:rPr lang="ru-RU" dirty="0" smtClean="0">
                <a:latin typeface="Arial Black" pitchFamily="34" charset="0"/>
              </a:rPr>
              <a:t> погоста</a:t>
            </a:r>
            <a:endParaRPr lang="ru-RU" dirty="0">
              <a:latin typeface="Arial Black" pitchFamily="34" charset="0"/>
            </a:endParaRPr>
          </a:p>
        </p:txBody>
      </p:sp>
      <p:pic>
        <p:nvPicPr>
          <p:cNvPr id="56322" name="Picture 2" descr="Фото:Shutterstock"/>
          <p:cNvPicPr>
            <a:picLocks noChangeAspect="1" noChangeArrowheads="1"/>
          </p:cNvPicPr>
          <p:nvPr/>
        </p:nvPicPr>
        <p:blipFill>
          <a:blip r:embed="rId3" cstate="print"/>
          <a:srcRect/>
          <a:stretch>
            <a:fillRect/>
          </a:stretch>
        </p:blipFill>
        <p:spPr bwMode="auto">
          <a:xfrm>
            <a:off x="2786050" y="1142984"/>
            <a:ext cx="3929090" cy="2622013"/>
          </a:xfrm>
          <a:prstGeom prst="rect">
            <a:avLst/>
          </a:prstGeom>
          <a:noFill/>
          <a:ln w="57150">
            <a:solidFill>
              <a:schemeClr val="accent1">
                <a:lumMod val="75000"/>
              </a:schemeClr>
            </a:solidFill>
          </a:ln>
        </p:spPr>
      </p:pic>
      <p:sp>
        <p:nvSpPr>
          <p:cNvPr id="6" name="Прямоугольник 5"/>
          <p:cNvSpPr/>
          <p:nvPr/>
        </p:nvSpPr>
        <p:spPr>
          <a:xfrm>
            <a:off x="500034" y="3929066"/>
            <a:ext cx="842968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Еще один представитель островного строительства. Посреди Онежского озера на острове Кижи в XVIII веке были построены две церкви, которые сегодня считаются образцами деревянного зодчества. Впоследствии к ним была пристроена колокольня. Деревянные строения своим экстерьером идеально вписываются в окружающую природу края. В условиях сурового российского севера этот памятник архитектуры является одним из пяти сохранившихся погостов (так назывались административные единицы с церковью и кладбищем). Кижи — яркий пример традиционной деревянной архитектуры Карелии и Северного региона. Сами жители Карелии называют Кижи восьмым чудом света.</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857356" y="642918"/>
            <a:ext cx="5572148"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Московский Кремль и Красная площадь</a:t>
            </a:r>
            <a:endParaRPr lang="ru-RU" dirty="0">
              <a:latin typeface="Arial Black" pitchFamily="34" charset="0"/>
            </a:endParaRPr>
          </a:p>
        </p:txBody>
      </p:sp>
      <p:pic>
        <p:nvPicPr>
          <p:cNvPr id="58370" name="Picture 2" descr="Фото:Shutterstock"/>
          <p:cNvPicPr>
            <a:picLocks noChangeAspect="1" noChangeArrowheads="1"/>
          </p:cNvPicPr>
          <p:nvPr/>
        </p:nvPicPr>
        <p:blipFill>
          <a:blip r:embed="rId3" cstate="print"/>
          <a:srcRect/>
          <a:stretch>
            <a:fillRect/>
          </a:stretch>
        </p:blipFill>
        <p:spPr bwMode="auto">
          <a:xfrm>
            <a:off x="1071538" y="1142984"/>
            <a:ext cx="3335306" cy="2210196"/>
          </a:xfrm>
          <a:prstGeom prst="rect">
            <a:avLst/>
          </a:prstGeom>
          <a:noFill/>
          <a:ln w="57150">
            <a:solidFill>
              <a:schemeClr val="accent1">
                <a:lumMod val="75000"/>
              </a:schemeClr>
            </a:solidFill>
          </a:ln>
        </p:spPr>
      </p:pic>
      <p:pic>
        <p:nvPicPr>
          <p:cNvPr id="58372" name="Picture 4" descr="Фото:Shutterstock"/>
          <p:cNvPicPr>
            <a:picLocks noChangeAspect="1" noChangeArrowheads="1"/>
          </p:cNvPicPr>
          <p:nvPr/>
        </p:nvPicPr>
        <p:blipFill>
          <a:blip r:embed="rId4" cstate="print"/>
          <a:srcRect/>
          <a:stretch>
            <a:fillRect/>
          </a:stretch>
        </p:blipFill>
        <p:spPr bwMode="auto">
          <a:xfrm>
            <a:off x="4643438" y="1142984"/>
            <a:ext cx="3321868" cy="2214578"/>
          </a:xfrm>
          <a:prstGeom prst="rect">
            <a:avLst/>
          </a:prstGeom>
          <a:noFill/>
          <a:ln w="57150">
            <a:solidFill>
              <a:schemeClr val="accent1">
                <a:lumMod val="75000"/>
              </a:schemeClr>
            </a:solidFill>
          </a:ln>
        </p:spPr>
      </p:pic>
      <p:sp>
        <p:nvSpPr>
          <p:cNvPr id="7" name="Прямоугольник 6"/>
          <p:cNvSpPr/>
          <p:nvPr/>
        </p:nvSpPr>
        <p:spPr>
          <a:xfrm>
            <a:off x="214282" y="3357562"/>
            <a:ext cx="8643998" cy="33239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В список ЮНЕСКО входят Красная площадь и Кремль, которые не зря называют сердцем России. Ансамбль Кремля включает несколько выдающихся объектов архитектуры и пластических искусств, представляющих в том числе религиозную ценность. Нельзя не учесть, что мастера итальянского Возрождения работали над строительством Успенского собора, </a:t>
            </a:r>
            <a:r>
              <a:rPr lang="ru-RU" sz="1600" b="1" dirty="0" err="1" smtClean="0">
                <a:solidFill>
                  <a:schemeClr val="dk1"/>
                </a:solidFill>
              </a:rPr>
              <a:t>Грановитой</a:t>
            </a:r>
            <a:r>
              <a:rPr lang="ru-RU" sz="1600" b="1" dirty="0" smtClean="0">
                <a:solidFill>
                  <a:schemeClr val="dk1"/>
                </a:solidFill>
              </a:rPr>
              <a:t> палаты, Спасской башни Кремля. Таким образом, Кремль стал частью не только российского, но и мирового наследия. В своей архитектуре Кремль хранит память о деревянных оборонительных сооружениях, воздвигнутых на этом месте еще Юрием Долгоруким. Московский Кремль стал прототипом аналогичных сооружений в старорусских городах — таких как Псков, Тула, Казань, Смоленск. С XIII века и до основания Санкт-Петербурга Кремль был местом, где происходили главные события России, а через 200 лет перерыва в него вновь вернулось правительство. В Кремле находятся и более поздние исторические памятники — такие как Мавзолей имени Ленина и Могила Неизвестного солдата</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2285984" y="571480"/>
            <a:ext cx="4572000" cy="36933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r>
              <a:rPr lang="ru-RU" dirty="0" smtClean="0">
                <a:latin typeface="Arial Black" pitchFamily="34" charset="0"/>
              </a:rPr>
              <a:t>Геодезическая дуга Струве</a:t>
            </a:r>
            <a:endParaRPr lang="ru-RU" dirty="0">
              <a:latin typeface="Arial Black" pitchFamily="34" charset="0"/>
            </a:endParaRPr>
          </a:p>
        </p:txBody>
      </p:sp>
      <p:pic>
        <p:nvPicPr>
          <p:cNvPr id="59394" name="Picture 2" descr="Старая Тартуская обсерватория, первая точка дуги"/>
          <p:cNvPicPr>
            <a:picLocks noChangeAspect="1" noChangeArrowheads="1"/>
          </p:cNvPicPr>
          <p:nvPr/>
        </p:nvPicPr>
        <p:blipFill>
          <a:blip r:embed="rId3" cstate="print"/>
          <a:srcRect/>
          <a:stretch>
            <a:fillRect/>
          </a:stretch>
        </p:blipFill>
        <p:spPr bwMode="auto">
          <a:xfrm>
            <a:off x="2714612" y="1071546"/>
            <a:ext cx="3857652" cy="2756935"/>
          </a:xfrm>
          <a:prstGeom prst="rect">
            <a:avLst/>
          </a:prstGeom>
          <a:noFill/>
          <a:ln w="57150">
            <a:solidFill>
              <a:schemeClr val="accent1">
                <a:lumMod val="75000"/>
              </a:schemeClr>
            </a:solidFill>
          </a:ln>
        </p:spPr>
      </p:pic>
      <p:sp>
        <p:nvSpPr>
          <p:cNvPr id="6" name="Прямоугольник 5"/>
          <p:cNvSpPr/>
          <p:nvPr/>
        </p:nvSpPr>
        <p:spPr>
          <a:xfrm>
            <a:off x="357158" y="4000504"/>
            <a:ext cx="8501122" cy="209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В XIX веке выдающийся астроном Василий Струве впервые достоверно измерил большой сегмент меридиана Земли. Для этого он проложил дугу, состоящую из геодезических полигонов с триангуляционными пунктами, которые за счет создания сети треугольников позволяют измерить углы и длины разных объектов. Струве хотел точно измерить планету. Ему пришлось договориться с несколькими странами, чтобы разместить эту цепь научных сооружений. Таким образом удалось определить размер и форму нашей Земли. На территории России, в Ленинградской области, находятся два пункта этой дуги, которые представляют собой небольшое сооружение из камней.</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atherineasquithgallery.com/uploads/posts/2021-02/1612512936_39-p-serii-fon-doma-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0" y="0"/>
            <a:ext cx="548098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АрхитектурныешедеврыРоссии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5" name="Прямоугольник 4"/>
          <p:cNvSpPr/>
          <p:nvPr/>
        </p:nvSpPr>
        <p:spPr>
          <a:xfrm>
            <a:off x="1357290" y="642918"/>
            <a:ext cx="6858048"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dirty="0" smtClean="0">
                <a:latin typeface="Arial Black" pitchFamily="34" charset="0"/>
              </a:rPr>
              <a:t>Белокаменные памятники Владимира и Суздаля</a:t>
            </a:r>
            <a:endParaRPr lang="ru-RU" dirty="0">
              <a:latin typeface="Arial Black" pitchFamily="34" charset="0"/>
            </a:endParaRPr>
          </a:p>
        </p:txBody>
      </p:sp>
      <p:pic>
        <p:nvPicPr>
          <p:cNvPr id="57346" name="Picture 2" descr="Успенский собор во&amp;nbsp;Владимире"/>
          <p:cNvPicPr>
            <a:picLocks noChangeAspect="1" noChangeArrowheads="1"/>
          </p:cNvPicPr>
          <p:nvPr/>
        </p:nvPicPr>
        <p:blipFill>
          <a:blip r:embed="rId3" cstate="print"/>
          <a:srcRect/>
          <a:stretch>
            <a:fillRect/>
          </a:stretch>
        </p:blipFill>
        <p:spPr bwMode="auto">
          <a:xfrm>
            <a:off x="2500298" y="1142984"/>
            <a:ext cx="4357718" cy="2826628"/>
          </a:xfrm>
          <a:prstGeom prst="rect">
            <a:avLst/>
          </a:prstGeom>
          <a:noFill/>
          <a:ln w="57150">
            <a:solidFill>
              <a:schemeClr val="accent1">
                <a:lumMod val="75000"/>
              </a:schemeClr>
            </a:solidFill>
          </a:ln>
        </p:spPr>
      </p:pic>
      <p:sp>
        <p:nvSpPr>
          <p:cNvPr id="6" name="Прямоугольник 5"/>
          <p:cNvSpPr/>
          <p:nvPr/>
        </p:nvSpPr>
        <p:spPr>
          <a:xfrm>
            <a:off x="357158" y="4143380"/>
            <a:ext cx="8358246" cy="18466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b="1" dirty="0" smtClean="0">
                <a:solidFill>
                  <a:schemeClr val="dk1"/>
                </a:solidFill>
              </a:rPr>
              <a:t>В список ЮНЕСКО вошли сразу восемь памятников, которые обладают исторической, духовной и архитектурной значимостью. Среди них строения во Владимире, Суздале и Боголюбове, которые датируются XII–XIII веками. Особенно выделяют Успенский и Дмитровский соборы. Здания из белого камня признаны во всем мире как великолепный пример монументального строительства. Считается, что именно эти строения дали начало уникальной архитектурной школе. Важной особенностью белокаменных зданий является то, как органично они сочетаются с окружающей природой.</a:t>
            </a:r>
          </a:p>
        </p:txBody>
      </p:sp>
      <p:sp>
        <p:nvSpPr>
          <p:cNvPr id="7" name="Стрелка вправо 6">
            <a:hlinkClick r:id="rId4" action="ppaction://hlinksldjump"/>
          </p:cNvPr>
          <p:cNvSpPr/>
          <p:nvPr/>
        </p:nvSpPr>
        <p:spPr>
          <a:xfrm>
            <a:off x="7858116" y="6000744"/>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pic>
        <p:nvPicPr>
          <p:cNvPr id="13" name="Рисунок 12">
            <a:extLst>
              <a:ext uri="{FF2B5EF4-FFF2-40B4-BE49-F238E27FC236}">
                <a16:creationId xmlns="" xmlns:a16="http://schemas.microsoft.com/office/drawing/2014/main" id="{F1F23DEF-D4C2-41F8-9AF9-70CEA069144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00166" y="3071810"/>
            <a:ext cx="6485813" cy="3344246"/>
          </a:xfrm>
          <a:prstGeom prst="rect">
            <a:avLst/>
          </a:prstGeom>
          <a:ln>
            <a:noFill/>
          </a:ln>
          <a:effectLst>
            <a:softEdge rad="112500"/>
          </a:effectLst>
        </p:spPr>
      </p:pic>
      <p:sp>
        <p:nvSpPr>
          <p:cNvPr id="4" name="TextBox 3">
            <a:extLst>
              <a:ext uri="{FF2B5EF4-FFF2-40B4-BE49-F238E27FC236}">
                <a16:creationId xmlns="" xmlns:a16="http://schemas.microsoft.com/office/drawing/2014/main" id="{E3B25C36-CFDB-4AF9-B14A-20E76FCF32D7}"/>
              </a:ext>
            </a:extLst>
          </p:cNvPr>
          <p:cNvSpPr txBox="1"/>
          <p:nvPr/>
        </p:nvSpPr>
        <p:spPr>
          <a:xfrm>
            <a:off x="1214414" y="714356"/>
            <a:ext cx="720080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smtClean="0">
                <a:solidFill>
                  <a:schemeClr val="bg1"/>
                </a:solidFill>
                <a:effectLst>
                  <a:outerShdw blurRad="38100" dist="38100" dir="2700000" algn="tl">
                    <a:srgbClr val="000000">
                      <a:alpha val="43137"/>
                    </a:srgbClr>
                  </a:outerShdw>
                </a:effectLst>
              </a:rPr>
              <a:t>Кухня регионов России. Гастрономическое путешествие</a:t>
            </a:r>
            <a:endParaRPr lang="ru-RU" b="1" i="1"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 xmlns:a16="http://schemas.microsoft.com/office/drawing/2014/main" id="{B33E8F9D-7E99-4894-A2B0-877397DA9643}"/>
              </a:ext>
            </a:extLst>
          </p:cNvPr>
          <p:cNvSpPr txBox="1"/>
          <p:nvPr/>
        </p:nvSpPr>
        <p:spPr>
          <a:xfrm>
            <a:off x="933048" y="1106767"/>
            <a:ext cx="7709949" cy="1846659"/>
          </a:xfrm>
          <a:prstGeom prst="rect">
            <a:avLst/>
          </a:prstGeom>
          <a:noFill/>
        </p:spPr>
        <p:txBody>
          <a:bodyPr wrap="square" rtlCol="0">
            <a:spAutoFit/>
          </a:bodyPr>
          <a:lstStyle/>
          <a:p>
            <a:pPr algn="just"/>
            <a:r>
              <a:rPr lang="ru-RU" b="1" dirty="0" smtClean="0">
                <a:solidFill>
                  <a:srgbClr val="002060"/>
                </a:solidFill>
                <a:effectLst>
                  <a:outerShdw blurRad="38100" dist="38100" dir="2700000" algn="tl">
                    <a:srgbClr val="000000">
                      <a:alpha val="43137"/>
                    </a:srgbClr>
                  </a:outerShdw>
                </a:effectLst>
              </a:rPr>
              <a:t>	</a:t>
            </a:r>
            <a:r>
              <a:rPr lang="ru-RU" sz="1600" b="1" dirty="0" smtClean="0">
                <a:solidFill>
                  <a:srgbClr val="002060"/>
                </a:solidFill>
                <a:effectLst>
                  <a:outerShdw blurRad="38100" dist="38100" dir="2700000" algn="tl">
                    <a:srgbClr val="000000">
                      <a:alpha val="43137"/>
                    </a:srgbClr>
                  </a:outerShdw>
                </a:effectLst>
              </a:rPr>
              <a:t>Национальные </a:t>
            </a:r>
            <a:r>
              <a:rPr lang="ru-RU" sz="1600" b="1" dirty="0">
                <a:solidFill>
                  <a:srgbClr val="002060"/>
                </a:solidFill>
                <a:effectLst>
                  <a:outerShdw blurRad="38100" dist="38100" dir="2700000" algn="tl">
                    <a:srgbClr val="000000">
                      <a:alpha val="43137"/>
                    </a:srgbClr>
                  </a:outerShdw>
                </a:effectLst>
              </a:rPr>
              <a:t>блюда на территории России характеризуются большим многообразием. Они зависят, прежде всего, от условий жизни и ареала расселения. Возле морей и океанов люди употребляют в пищу рыбу и морепродукты; рядом с лесами преобладают рецепты из мяса, грибов и ягод; в равнинной полосе употребляют злаковые культуры, в горных районах отдают предпочтение мясу и так далее. </a:t>
            </a:r>
            <a:r>
              <a:rPr lang="ru-RU" sz="1600" b="1" dirty="0" smtClean="0">
                <a:solidFill>
                  <a:srgbClr val="002060"/>
                </a:solidFill>
                <a:effectLst>
                  <a:outerShdw blurRad="38100" dist="38100" dir="2700000" algn="tl">
                    <a:srgbClr val="000000">
                      <a:alpha val="43137"/>
                    </a:srgbClr>
                  </a:outerShdw>
                </a:effectLst>
              </a:rPr>
              <a:t>Приглашаем вас совершить гастрономическое путешествие по российским регионам.</a:t>
            </a:r>
            <a:endParaRPr lang="ru-RU" sz="1600" b="1" dirty="0">
              <a:solidFill>
                <a:srgbClr val="002060"/>
              </a:solidFill>
              <a:effectLst>
                <a:outerShdw blurRad="38100" dist="38100" dir="2700000" algn="tl">
                  <a:srgbClr val="000000">
                    <a:alpha val="43137"/>
                  </a:srgbClr>
                </a:outerShdw>
              </a:effectLst>
            </a:endParaRPr>
          </a:p>
        </p:txBody>
      </p:sp>
      <p:pic>
        <p:nvPicPr>
          <p:cNvPr id="15" name="Рисунок 14">
            <a:extLst>
              <a:ext uri="{FF2B5EF4-FFF2-40B4-BE49-F238E27FC236}">
                <a16:creationId xmlns="" xmlns:a16="http://schemas.microsoft.com/office/drawing/2014/main" id="{97AC716B-9707-47D5-A55B-50F57DDDB36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00166" y="3143248"/>
            <a:ext cx="1640210" cy="1085663"/>
          </a:xfrm>
          <a:prstGeom prst="rect">
            <a:avLst/>
          </a:prstGeom>
          <a:ln>
            <a:noFill/>
          </a:ln>
          <a:effectLst>
            <a:softEdge rad="112500"/>
          </a:effectLst>
        </p:spPr>
      </p:pic>
      <p:pic>
        <p:nvPicPr>
          <p:cNvPr id="17" name="Рисунок 16">
            <a:extLst>
              <a:ext uri="{FF2B5EF4-FFF2-40B4-BE49-F238E27FC236}">
                <a16:creationId xmlns="" xmlns:a16="http://schemas.microsoft.com/office/drawing/2014/main" id="{4C218FC1-BD19-42E8-BACC-E8BF2305AF5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98862" y="4935833"/>
            <a:ext cx="1640210" cy="1136431"/>
          </a:xfrm>
          <a:prstGeom prst="rect">
            <a:avLst/>
          </a:prstGeom>
          <a:ln>
            <a:noFill/>
          </a:ln>
          <a:effectLst>
            <a:softEdge rad="112500"/>
          </a:effectLst>
        </p:spPr>
      </p:pic>
      <p:pic>
        <p:nvPicPr>
          <p:cNvPr id="19" name="Рисунок 18">
            <a:extLst>
              <a:ext uri="{FF2B5EF4-FFF2-40B4-BE49-F238E27FC236}">
                <a16:creationId xmlns="" xmlns:a16="http://schemas.microsoft.com/office/drawing/2014/main" id="{288E8BB8-E686-4D74-810C-AB49DF5A2EA2}"/>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71604" y="4714884"/>
            <a:ext cx="1640210" cy="1312168"/>
          </a:xfrm>
          <a:prstGeom prst="rect">
            <a:avLst/>
          </a:prstGeom>
          <a:ln>
            <a:noFill/>
          </a:ln>
          <a:effectLst>
            <a:softEdge rad="112500"/>
          </a:effectLst>
        </p:spPr>
      </p:pic>
      <p:pic>
        <p:nvPicPr>
          <p:cNvPr id="21" name="Рисунок 20">
            <a:extLst>
              <a:ext uri="{FF2B5EF4-FFF2-40B4-BE49-F238E27FC236}">
                <a16:creationId xmlns="" xmlns:a16="http://schemas.microsoft.com/office/drawing/2014/main" id="{0B769EF2-F489-4D03-BE26-54A50CDB5A1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429124" y="3071809"/>
            <a:ext cx="1928826" cy="1400695"/>
          </a:xfrm>
          <a:prstGeom prst="rect">
            <a:avLst/>
          </a:prstGeom>
          <a:ln>
            <a:noFill/>
          </a:ln>
          <a:effectLst>
            <a:softEdge rad="112500"/>
          </a:effectLst>
        </p:spPr>
      </p:pic>
      <p:pic>
        <p:nvPicPr>
          <p:cNvPr id="29" name="Рисунок 28">
            <a:extLst>
              <a:ext uri="{FF2B5EF4-FFF2-40B4-BE49-F238E27FC236}">
                <a16:creationId xmlns="" xmlns:a16="http://schemas.microsoft.com/office/drawing/2014/main" id="{D14393E1-9EC2-425A-AA6F-EE2BF1F3095B}"/>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714744" y="5072074"/>
            <a:ext cx="1784226" cy="1125762"/>
          </a:xfrm>
          <a:prstGeom prst="rect">
            <a:avLst/>
          </a:prstGeom>
          <a:ln>
            <a:noFill/>
          </a:ln>
          <a:effectLst>
            <a:softEdge rad="112500"/>
          </a:effectLst>
        </p:spPr>
      </p:pic>
      <p:sp>
        <p:nvSpPr>
          <p:cNvPr id="12" name="Прямоугольник 11"/>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19607056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2" name="Прямоугольник 1"/>
          <p:cNvSpPr/>
          <p:nvPr/>
        </p:nvSpPr>
        <p:spPr>
          <a:xfrm>
            <a:off x="539552" y="836712"/>
            <a:ext cx="8280920" cy="461665"/>
          </a:xfrm>
          <a:prstGeom prst="rect">
            <a:avLst/>
          </a:prstGeom>
        </p:spPr>
        <p:txBody>
          <a:bodyPr wrap="square">
            <a:spAutoFit/>
          </a:bodyPr>
          <a:lstStyle/>
          <a:p>
            <a:pPr algn="just"/>
            <a:endParaRPr lang="ru-RU" sz="2400" dirty="0">
              <a:solidFill>
                <a:srgbClr val="002060"/>
              </a:solidFill>
            </a:endParaRPr>
          </a:p>
        </p:txBody>
      </p:sp>
      <p:sp>
        <p:nvSpPr>
          <p:cNvPr id="3" name="Прямоугольник 2">
            <a:extLst>
              <a:ext uri="{FF2B5EF4-FFF2-40B4-BE49-F238E27FC236}">
                <a16:creationId xmlns="" xmlns:a16="http://schemas.microsoft.com/office/drawing/2014/main" id="{07A2BA06-C5EB-4894-A591-200744BE064E}"/>
              </a:ext>
            </a:extLst>
          </p:cNvPr>
          <p:cNvSpPr/>
          <p:nvPr/>
        </p:nvSpPr>
        <p:spPr>
          <a:xfrm>
            <a:off x="647564" y="701804"/>
            <a:ext cx="8064896" cy="1877437"/>
          </a:xfrm>
          <a:prstGeom prst="rect">
            <a:avLst/>
          </a:prstGeom>
        </p:spPr>
        <p:txBody>
          <a:bodyPr wrap="square">
            <a:spAutoFit/>
          </a:bodyPr>
          <a:lstStyle/>
          <a:p>
            <a:pPr algn="just"/>
            <a:r>
              <a:rPr lang="ru-RU" dirty="0"/>
              <a:t/>
            </a:r>
            <a:br>
              <a:rPr lang="ru-RU" dirty="0"/>
            </a:br>
            <a:r>
              <a:rPr lang="ru-RU" dirty="0" smtClean="0"/>
              <a:t>	</a:t>
            </a:r>
            <a:r>
              <a:rPr lang="ru-RU" sz="1600" b="1" dirty="0" smtClean="0">
                <a:solidFill>
                  <a:srgbClr val="002060"/>
                </a:solidFill>
                <a:effectLst>
                  <a:outerShdw blurRad="38100" dist="38100" dir="2700000" algn="tl">
                    <a:srgbClr val="000000">
                      <a:alpha val="43137"/>
                    </a:srgbClr>
                  </a:outerShdw>
                </a:effectLst>
                <a:latin typeface="+mj-lt"/>
              </a:rPr>
              <a:t>Среди </a:t>
            </a:r>
            <a:r>
              <a:rPr lang="ru-RU" sz="1600" b="1" dirty="0">
                <a:solidFill>
                  <a:srgbClr val="002060"/>
                </a:solidFill>
                <a:effectLst>
                  <a:outerShdw blurRad="38100" dist="38100" dir="2700000" algn="tl">
                    <a:srgbClr val="000000">
                      <a:alpha val="43137"/>
                    </a:srgbClr>
                  </a:outerShdw>
                </a:effectLst>
                <a:latin typeface="+mj-lt"/>
              </a:rPr>
              <a:t>населения, проживающего на территории Амурской области, встречаются и русские, и украинцы, и белорусы, и татары, и армяне, не говоря уже о китайцах))) Каждая диаспора принесла свои традиции, свою кухню. Попробуйте пельмешки "Амур" в горшочке!</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Пельмени запекаются в порционных горшочках прямо в готовой подливе из лука, моркови, </a:t>
            </a:r>
            <a:r>
              <a:rPr lang="ru-RU" sz="1600" b="1" dirty="0" smtClean="0">
                <a:solidFill>
                  <a:srgbClr val="002060"/>
                </a:solidFill>
                <a:effectLst>
                  <a:outerShdw blurRad="38100" dist="38100" dir="2700000" algn="tl">
                    <a:srgbClr val="000000">
                      <a:alpha val="43137"/>
                    </a:srgbClr>
                  </a:outerShdw>
                </a:effectLst>
                <a:latin typeface="+mj-lt"/>
              </a:rPr>
              <a:t>печени, </a:t>
            </a:r>
            <a:r>
              <a:rPr lang="ru-RU" sz="1600" b="1" dirty="0">
                <a:solidFill>
                  <a:srgbClr val="002060"/>
                </a:solidFill>
                <a:effectLst>
                  <a:outerShdw blurRad="38100" dist="38100" dir="2700000" algn="tl">
                    <a:srgbClr val="000000">
                      <a:alpha val="43137"/>
                    </a:srgbClr>
                  </a:outerShdw>
                </a:effectLst>
                <a:latin typeface="+mj-lt"/>
              </a:rPr>
              <a:t>сметаны и кетчупа. Вместо крышки – крутое тесто. </a:t>
            </a:r>
          </a:p>
        </p:txBody>
      </p:sp>
      <p:sp>
        <p:nvSpPr>
          <p:cNvPr id="4" name="TextBox 3">
            <a:extLst>
              <a:ext uri="{FF2B5EF4-FFF2-40B4-BE49-F238E27FC236}">
                <a16:creationId xmlns="" xmlns:a16="http://schemas.microsoft.com/office/drawing/2014/main" id="{C6C97704-7257-4D3A-AE9A-22AAA1A1EFA9}"/>
              </a:ext>
            </a:extLst>
          </p:cNvPr>
          <p:cNvSpPr txBox="1"/>
          <p:nvPr/>
        </p:nvSpPr>
        <p:spPr>
          <a:xfrm>
            <a:off x="2857488" y="642918"/>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latin typeface="Trebuchet MS" pitchFamily="34" charset="0"/>
              </a:rPr>
              <a:t>Амурская область</a:t>
            </a:r>
          </a:p>
        </p:txBody>
      </p:sp>
      <p:pic>
        <p:nvPicPr>
          <p:cNvPr id="6" name="Рисунок 5">
            <a:extLst>
              <a:ext uri="{FF2B5EF4-FFF2-40B4-BE49-F238E27FC236}">
                <a16:creationId xmlns="" xmlns:a16="http://schemas.microsoft.com/office/drawing/2014/main" id="{84DBA126-7D1E-4758-BAAE-E4522F956DE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70956" y="2996952"/>
            <a:ext cx="4602088" cy="3054636"/>
          </a:xfrm>
          <a:prstGeom prst="rect">
            <a:avLst/>
          </a:prstGeom>
          <a:ln>
            <a:noFill/>
          </a:ln>
          <a:effectLst>
            <a:softEdge rad="112500"/>
          </a:effectLst>
        </p:spPr>
      </p:pic>
      <p:sp>
        <p:nvSpPr>
          <p:cNvPr id="8" name="Прямоугольник 7"/>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4024259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2" name="Прямоугольник 1"/>
          <p:cNvSpPr/>
          <p:nvPr/>
        </p:nvSpPr>
        <p:spPr>
          <a:xfrm>
            <a:off x="990177" y="1197706"/>
            <a:ext cx="7776864" cy="523220"/>
          </a:xfrm>
          <a:prstGeom prst="rect">
            <a:avLst/>
          </a:prstGeom>
        </p:spPr>
        <p:txBody>
          <a:bodyPr wrap="square">
            <a:spAutoFit/>
          </a:bodyPr>
          <a:lstStyle/>
          <a:p>
            <a:pPr algn="just"/>
            <a:r>
              <a:rPr lang="ru-RU" sz="2800" dirty="0"/>
              <a:t>	</a:t>
            </a:r>
            <a:endParaRPr lang="ru-RU" sz="2800" dirty="0">
              <a:solidFill>
                <a:srgbClr val="002060"/>
              </a:solidFill>
            </a:endParaRPr>
          </a:p>
        </p:txBody>
      </p:sp>
      <p:sp>
        <p:nvSpPr>
          <p:cNvPr id="5" name="TextBox 4">
            <a:extLst>
              <a:ext uri="{FF2B5EF4-FFF2-40B4-BE49-F238E27FC236}">
                <a16:creationId xmlns="" xmlns:a16="http://schemas.microsoft.com/office/drawing/2014/main" id="{44A81E6C-99A2-4BC5-99C8-85A69491A024}"/>
              </a:ext>
            </a:extLst>
          </p:cNvPr>
          <p:cNvSpPr txBox="1"/>
          <p:nvPr/>
        </p:nvSpPr>
        <p:spPr>
          <a:xfrm>
            <a:off x="3923928" y="1700808"/>
            <a:ext cx="3528392" cy="369332"/>
          </a:xfrm>
          <a:prstGeom prst="rect">
            <a:avLst/>
          </a:prstGeom>
          <a:noFill/>
        </p:spPr>
        <p:txBody>
          <a:bodyPr wrap="square" rtlCol="0">
            <a:spAutoFit/>
          </a:bodyPr>
          <a:lstStyle/>
          <a:p>
            <a:endParaRPr lang="ru-RU" dirty="0"/>
          </a:p>
        </p:txBody>
      </p:sp>
      <p:sp>
        <p:nvSpPr>
          <p:cNvPr id="8" name="TextBox 7">
            <a:extLst>
              <a:ext uri="{FF2B5EF4-FFF2-40B4-BE49-F238E27FC236}">
                <a16:creationId xmlns="" xmlns:a16="http://schemas.microsoft.com/office/drawing/2014/main" id="{F3D9D034-4714-4B29-B409-D139E8D30D51}"/>
              </a:ext>
            </a:extLst>
          </p:cNvPr>
          <p:cNvSpPr txBox="1"/>
          <p:nvPr/>
        </p:nvSpPr>
        <p:spPr>
          <a:xfrm>
            <a:off x="539552" y="589330"/>
            <a:ext cx="8136903" cy="1631216"/>
          </a:xfrm>
          <a:prstGeom prst="rect">
            <a:avLst/>
          </a:prstGeom>
          <a:noFill/>
        </p:spPr>
        <p:txBody>
          <a:bodyPr wrap="square" rtlCol="0">
            <a:spAutoFit/>
          </a:bodyPr>
          <a:lstStyle/>
          <a:p>
            <a:pPr algn="just"/>
            <a:r>
              <a:rPr lang="ru-RU" b="1" dirty="0">
                <a:effectLst>
                  <a:outerShdw blurRad="38100" dist="38100" dir="2700000" algn="tl">
                    <a:srgbClr val="000000">
                      <a:alpha val="43137"/>
                    </a:srgbClr>
                  </a:outerShdw>
                </a:effectLst>
              </a:rPr>
              <a:t/>
            </a:r>
            <a:br>
              <a:rPr lang="ru-RU" b="1" dirty="0">
                <a:effectLst>
                  <a:outerShdw blurRad="38100" dist="38100" dir="2700000" algn="tl">
                    <a:srgbClr val="000000">
                      <a:alpha val="43137"/>
                    </a:srgbClr>
                  </a:outerShdw>
                </a:effectLst>
              </a:rPr>
            </a:br>
            <a:r>
              <a:rPr lang="ru-RU" b="1" dirty="0" smtClean="0">
                <a:effectLst>
                  <a:outerShdw blurRad="38100" dist="38100" dir="2700000" algn="tl">
                    <a:srgbClr val="000000">
                      <a:alpha val="43137"/>
                    </a:srgbClr>
                  </a:outerShdw>
                </a:effectLst>
              </a:rPr>
              <a:t>	</a:t>
            </a:r>
            <a:r>
              <a:rPr lang="ru-RU" sz="1600" b="1" dirty="0" smtClean="0">
                <a:solidFill>
                  <a:srgbClr val="002060"/>
                </a:solidFill>
                <a:effectLst>
                  <a:outerShdw blurRad="38100" dist="38100" dir="2700000" algn="tl">
                    <a:srgbClr val="000000">
                      <a:alpha val="43137"/>
                    </a:srgbClr>
                  </a:outerShdw>
                </a:effectLst>
              </a:rPr>
              <a:t>Есть </a:t>
            </a:r>
            <a:r>
              <a:rPr lang="ru-RU" sz="1600" b="1" dirty="0">
                <a:solidFill>
                  <a:srgbClr val="002060"/>
                </a:solidFill>
                <a:effectLst>
                  <a:outerShdw blurRad="38100" dist="38100" dir="2700000" algn="tl">
                    <a:srgbClr val="000000">
                      <a:alpha val="43137"/>
                    </a:srgbClr>
                  </a:outerShdw>
                </a:effectLst>
              </a:rPr>
              <a:t>на Белгородчине блюдо со странным </a:t>
            </a:r>
            <a:r>
              <a:rPr lang="ru-RU" sz="1600" b="1" dirty="0" smtClean="0">
                <a:solidFill>
                  <a:srgbClr val="002060"/>
                </a:solidFill>
                <a:effectLst>
                  <a:outerShdw blurRad="38100" dist="38100" dir="2700000" algn="tl">
                    <a:srgbClr val="000000">
                      <a:alpha val="43137"/>
                    </a:srgbClr>
                  </a:outerShdw>
                </a:effectLst>
              </a:rPr>
              <a:t>названием «жареные гвозди». </a:t>
            </a:r>
            <a:r>
              <a:rPr lang="ru-RU" sz="1600" b="1" dirty="0">
                <a:solidFill>
                  <a:srgbClr val="002060"/>
                </a:solidFill>
                <a:effectLst>
                  <a:outerShdw blurRad="38100" dist="38100" dir="2700000" algn="tl">
                    <a:srgbClr val="000000">
                      <a:alpha val="43137"/>
                    </a:srgbClr>
                  </a:outerShdw>
                </a:effectLst>
              </a:rPr>
              <a:t>Вот как </a:t>
            </a:r>
            <a:r>
              <a:rPr lang="ru-RU" sz="1600" b="1" dirty="0" smtClean="0">
                <a:solidFill>
                  <a:srgbClr val="002060"/>
                </a:solidFill>
                <a:effectLst>
                  <a:outerShdw blurRad="38100" dist="38100" dir="2700000" algn="tl">
                    <a:srgbClr val="000000">
                      <a:alpha val="43137"/>
                    </a:srgbClr>
                  </a:outerShdw>
                </a:effectLst>
              </a:rPr>
              <a:t>его </a:t>
            </a:r>
            <a:r>
              <a:rPr lang="ru-RU" sz="1600" b="1" dirty="0">
                <a:solidFill>
                  <a:srgbClr val="002060"/>
                </a:solidFill>
                <a:effectLst>
                  <a:outerShdw blurRad="38100" dist="38100" dir="2700000" algn="tl">
                    <a:srgbClr val="000000">
                      <a:alpha val="43137"/>
                    </a:srgbClr>
                  </a:outerShdw>
                </a:effectLst>
              </a:rPr>
              <a:t>готовить: обжарить морковь и лук, нарезанные соломкой, добавить томаты и тушить с добавлением воды. За пару минут до готовности положить в сковородку тертый с солью чеснок. Отдельно обжарить картофель. К столу подавать вместе, посыпав зеленым луком.</a:t>
            </a:r>
          </a:p>
        </p:txBody>
      </p:sp>
      <p:pic>
        <p:nvPicPr>
          <p:cNvPr id="10" name="Рисунок 9">
            <a:extLst>
              <a:ext uri="{FF2B5EF4-FFF2-40B4-BE49-F238E27FC236}">
                <a16:creationId xmlns="" xmlns:a16="http://schemas.microsoft.com/office/drawing/2014/main" id="{4E03145B-8654-4E1C-B7BB-8E664B720E2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52934" y="2573242"/>
            <a:ext cx="5580112" cy="3522493"/>
          </a:xfrm>
          <a:prstGeom prst="rect">
            <a:avLst/>
          </a:prstGeom>
          <a:ln>
            <a:noFill/>
          </a:ln>
          <a:effectLst>
            <a:softEdge rad="112500"/>
          </a:effectLst>
        </p:spPr>
      </p:pic>
      <p:sp>
        <p:nvSpPr>
          <p:cNvPr id="4" name="TextBox 3"/>
          <p:cNvSpPr txBox="1"/>
          <p:nvPr/>
        </p:nvSpPr>
        <p:spPr>
          <a:xfrm>
            <a:off x="2428860" y="571480"/>
            <a:ext cx="4608512"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rPr>
              <a:t>Белгородская область</a:t>
            </a:r>
            <a:endParaRPr lang="ru-RU" b="1" i="1" dirty="0">
              <a:effectLst>
                <a:outerShdw blurRad="38100" dist="38100" dir="2700000" algn="tl">
                  <a:srgbClr val="000000">
                    <a:alpha val="43137"/>
                  </a:srgbClr>
                </a:outerShdw>
              </a:effectLst>
            </a:endParaRPr>
          </a:p>
        </p:txBody>
      </p:sp>
      <p:sp>
        <p:nvSpPr>
          <p:cNvPr id="9" name="Прямоугольник 8"/>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23895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yulia\Desktop\День России2020\Широкие просторы Россия\Слайд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2" name="Прямоугольник 1"/>
          <p:cNvSpPr/>
          <p:nvPr/>
        </p:nvSpPr>
        <p:spPr>
          <a:xfrm>
            <a:off x="899592" y="620689"/>
            <a:ext cx="8064896" cy="523220"/>
          </a:xfrm>
          <a:prstGeom prst="rect">
            <a:avLst/>
          </a:prstGeom>
        </p:spPr>
        <p:txBody>
          <a:bodyPr wrap="square">
            <a:spAutoFit/>
          </a:bodyPr>
          <a:lstStyle/>
          <a:p>
            <a:pPr algn="just"/>
            <a:r>
              <a:rPr lang="ru-RU" sz="2800" dirty="0">
                <a:solidFill>
                  <a:srgbClr val="002060"/>
                </a:solidFill>
              </a:rPr>
              <a:t>	</a:t>
            </a:r>
          </a:p>
        </p:txBody>
      </p:sp>
      <p:sp>
        <p:nvSpPr>
          <p:cNvPr id="6" name="Прямоугольник 5">
            <a:extLst>
              <a:ext uri="{FF2B5EF4-FFF2-40B4-BE49-F238E27FC236}">
                <a16:creationId xmlns="" xmlns:a16="http://schemas.microsoft.com/office/drawing/2014/main" id="{30A87287-883F-4459-A8F8-53BE7154B6A8}"/>
              </a:ext>
            </a:extLst>
          </p:cNvPr>
          <p:cNvSpPr/>
          <p:nvPr/>
        </p:nvSpPr>
        <p:spPr>
          <a:xfrm>
            <a:off x="539552" y="890542"/>
            <a:ext cx="8101408" cy="2123658"/>
          </a:xfrm>
          <a:prstGeom prst="rect">
            <a:avLst/>
          </a:prstGeom>
        </p:spPr>
        <p:txBody>
          <a:bodyPr wrap="square">
            <a:spAutoFit/>
          </a:bodyPr>
          <a:lstStyle/>
          <a:p>
            <a:pPr algn="just"/>
            <a:r>
              <a:rPr lang="ru-RU" dirty="0"/>
              <a:t/>
            </a:r>
            <a:br>
              <a:rPr lang="ru-RU" dirty="0"/>
            </a:br>
            <a:r>
              <a:rPr lang="ru-RU" dirty="0" smtClean="0"/>
              <a:t>	</a:t>
            </a:r>
            <a:r>
              <a:rPr lang="ru-RU" sz="1600" b="1" dirty="0" err="1" smtClean="0">
                <a:solidFill>
                  <a:srgbClr val="212529"/>
                </a:solidFill>
                <a:effectLst>
                  <a:outerShdw blurRad="38100" dist="38100" dir="2700000" algn="tl">
                    <a:srgbClr val="000000">
                      <a:alpha val="43137"/>
                    </a:srgbClr>
                  </a:outerShdw>
                </a:effectLst>
                <a:latin typeface="+mj-lt"/>
              </a:rPr>
              <a:t>Тельно</a:t>
            </a:r>
            <a:r>
              <a:rPr lang="ru-RU" sz="1600" b="1" dirty="0" smtClean="0">
                <a:solidFill>
                  <a:srgbClr val="212529"/>
                </a:solidFill>
                <a:effectLst>
                  <a:outerShdw blurRad="38100" dist="38100" dir="2700000" algn="tl">
                    <a:srgbClr val="000000">
                      <a:alpha val="43137"/>
                    </a:srgbClr>
                  </a:outerShdw>
                </a:effectLst>
                <a:latin typeface="+mj-lt"/>
              </a:rPr>
              <a:t> </a:t>
            </a:r>
            <a:r>
              <a:rPr lang="ru-RU" sz="1600" b="1" dirty="0">
                <a:solidFill>
                  <a:srgbClr val="212529"/>
                </a:solidFill>
                <a:effectLst>
                  <a:outerShdw blurRad="38100" dist="38100" dir="2700000" algn="tl">
                    <a:srgbClr val="000000">
                      <a:alpha val="43137"/>
                    </a:srgbClr>
                  </a:outerShdw>
                </a:effectLst>
                <a:latin typeface="+mj-lt"/>
              </a:rPr>
              <a:t>из </a:t>
            </a:r>
            <a:r>
              <a:rPr lang="ru-RU" sz="1600" b="1" dirty="0" smtClean="0">
                <a:solidFill>
                  <a:srgbClr val="212529"/>
                </a:solidFill>
                <a:effectLst>
                  <a:outerShdw blurRad="38100" dist="38100" dir="2700000" algn="tl">
                    <a:srgbClr val="000000">
                      <a:alpha val="43137"/>
                    </a:srgbClr>
                  </a:outerShdw>
                </a:effectLst>
                <a:latin typeface="+mj-lt"/>
              </a:rPr>
              <a:t>рыбы.</a:t>
            </a:r>
            <a:r>
              <a:rPr lang="ru-RU" sz="1600" b="1" dirty="0">
                <a:effectLst>
                  <a:outerShdw blurRad="38100" dist="38100" dir="2700000" algn="tl">
                    <a:srgbClr val="000000">
                      <a:alpha val="43137"/>
                    </a:srgbClr>
                  </a:outerShdw>
                </a:effectLst>
                <a:latin typeface="+mj-lt"/>
              </a:rPr>
              <a:t> </a:t>
            </a:r>
            <a:r>
              <a:rPr lang="ru-RU" sz="1600" b="1" dirty="0" err="1" smtClean="0">
                <a:solidFill>
                  <a:srgbClr val="212529"/>
                </a:solidFill>
                <a:effectLst>
                  <a:outerShdw blurRad="38100" dist="38100" dir="2700000" algn="tl">
                    <a:srgbClr val="000000">
                      <a:alpha val="43137"/>
                    </a:srgbClr>
                  </a:outerShdw>
                </a:effectLst>
                <a:latin typeface="+mj-lt"/>
              </a:rPr>
              <a:t>Тельно</a:t>
            </a:r>
            <a:r>
              <a:rPr lang="ru-RU" sz="1600" b="1" dirty="0" smtClean="0">
                <a:solidFill>
                  <a:srgbClr val="212529"/>
                </a:solidFill>
                <a:effectLst>
                  <a:outerShdw blurRad="38100" dist="38100" dir="2700000" algn="tl">
                    <a:srgbClr val="000000">
                      <a:alpha val="43137"/>
                    </a:srgbClr>
                  </a:outerShdw>
                </a:effectLst>
                <a:latin typeface="+mj-lt"/>
              </a:rPr>
              <a:t> </a:t>
            </a:r>
            <a:r>
              <a:rPr lang="ru-RU" sz="1600" b="1" dirty="0">
                <a:solidFill>
                  <a:srgbClr val="212529"/>
                </a:solidFill>
                <a:effectLst>
                  <a:outerShdw blurRad="38100" dist="38100" dir="2700000" algn="tl">
                    <a:srgbClr val="000000">
                      <a:alpha val="43137"/>
                    </a:srgbClr>
                  </a:outerShdw>
                </a:effectLst>
                <a:latin typeface="+mj-lt"/>
              </a:rPr>
              <a:t>– это блюдо-метис. Его начали готовить на Камчатке после прихода казаков. И называли поначалу эти котлеты из рыбы с начинкой – </a:t>
            </a:r>
            <a:r>
              <a:rPr lang="ru-RU" sz="1600" b="1" dirty="0" err="1">
                <a:solidFill>
                  <a:srgbClr val="212529"/>
                </a:solidFill>
                <a:effectLst>
                  <a:outerShdw blurRad="38100" dist="38100" dir="2700000" algn="tl">
                    <a:srgbClr val="000000">
                      <a:alpha val="43137"/>
                    </a:srgbClr>
                  </a:outerShdw>
                </a:effectLst>
                <a:latin typeface="+mj-lt"/>
              </a:rPr>
              <a:t>тельноЕ</a:t>
            </a:r>
            <a:r>
              <a:rPr lang="ru-RU" sz="1600" b="1" dirty="0">
                <a:solidFill>
                  <a:srgbClr val="212529"/>
                </a:solidFill>
                <a:effectLst>
                  <a:outerShdw blurRad="38100" dist="38100" dir="2700000" algn="tl">
                    <a:srgbClr val="000000">
                      <a:alpha val="43137"/>
                    </a:srgbClr>
                  </a:outerShdw>
                </a:effectLst>
                <a:latin typeface="+mj-lt"/>
              </a:rPr>
              <a:t>. Для рыбного фарша всегда применяется свежевыловленная рыба (нерка, чавыча, кета, горбуша или сёмга), которую смешивают с луком, чесноком и небольшим количеством специй. Получается вкусно и питательно. И гарнир особый не нужен – вот он картофель, уже внутри.</a:t>
            </a:r>
            <a:endParaRPr lang="ru-RU" sz="1600" b="1" dirty="0">
              <a:effectLst>
                <a:outerShdw blurRad="38100" dist="38100" dir="2700000" algn="tl">
                  <a:srgbClr val="000000">
                    <a:alpha val="43137"/>
                  </a:srgbClr>
                </a:outerShdw>
              </a:effectLst>
              <a:latin typeface="+mj-lt"/>
            </a:endParaRPr>
          </a:p>
        </p:txBody>
      </p:sp>
      <p:pic>
        <p:nvPicPr>
          <p:cNvPr id="8" name="Рисунок 7">
            <a:extLst>
              <a:ext uri="{FF2B5EF4-FFF2-40B4-BE49-F238E27FC236}">
                <a16:creationId xmlns="" xmlns:a16="http://schemas.microsoft.com/office/drawing/2014/main" id="{9BBEDE84-E7A0-4DED-9DC6-E3908EA4416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23728" y="3140968"/>
            <a:ext cx="5202324" cy="2923598"/>
          </a:xfrm>
          <a:prstGeom prst="rect">
            <a:avLst/>
          </a:prstGeom>
          <a:ln>
            <a:noFill/>
          </a:ln>
          <a:effectLst>
            <a:softEdge rad="112500"/>
          </a:effectLst>
        </p:spPr>
      </p:pic>
      <p:sp>
        <p:nvSpPr>
          <p:cNvPr id="4" name="TextBox 3"/>
          <p:cNvSpPr txBox="1"/>
          <p:nvPr/>
        </p:nvSpPr>
        <p:spPr>
          <a:xfrm>
            <a:off x="2928926" y="714356"/>
            <a:ext cx="3384376"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212529"/>
                </a:solidFill>
                <a:effectLst>
                  <a:outerShdw blurRad="38100" dist="38100" dir="2700000" algn="tl">
                    <a:srgbClr val="000000">
                      <a:alpha val="43137"/>
                    </a:srgbClr>
                  </a:outerShdw>
                </a:effectLst>
                <a:latin typeface="+mj-lt"/>
              </a:rPr>
              <a:t>Камчатский </a:t>
            </a:r>
            <a:r>
              <a:rPr lang="ru-RU" b="1" i="1" dirty="0" smtClean="0">
                <a:solidFill>
                  <a:srgbClr val="212529"/>
                </a:solidFill>
                <a:effectLst>
                  <a:outerShdw blurRad="38100" dist="38100" dir="2700000" algn="tl">
                    <a:srgbClr val="000000">
                      <a:alpha val="43137"/>
                    </a:srgbClr>
                  </a:outerShdw>
                </a:effectLst>
                <a:latin typeface="+mj-lt"/>
              </a:rPr>
              <a:t>край</a:t>
            </a:r>
            <a:endParaRPr lang="ru-RU" b="1" i="1" dirty="0">
              <a:effectLst>
                <a:outerShdw blurRad="38100" dist="38100" dir="2700000" algn="tl">
                  <a:srgbClr val="000000">
                    <a:alpha val="43137"/>
                  </a:srgbClr>
                </a:outerShdw>
              </a:effectLst>
              <a:latin typeface="+mj-lt"/>
            </a:endParaRPr>
          </a:p>
        </p:txBody>
      </p:sp>
      <p:sp>
        <p:nvSpPr>
          <p:cNvPr id="9" name="Прямоугольник 8"/>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4237338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3" name="Прямоугольник 2">
            <a:extLst>
              <a:ext uri="{FF2B5EF4-FFF2-40B4-BE49-F238E27FC236}">
                <a16:creationId xmlns="" xmlns:a16="http://schemas.microsoft.com/office/drawing/2014/main" id="{C5A42508-40B7-44A1-8272-72609D1CFD2A}"/>
              </a:ext>
            </a:extLst>
          </p:cNvPr>
          <p:cNvSpPr/>
          <p:nvPr/>
        </p:nvSpPr>
        <p:spPr>
          <a:xfrm>
            <a:off x="359532" y="884921"/>
            <a:ext cx="8568952" cy="1569660"/>
          </a:xfrm>
          <a:prstGeom prst="rect">
            <a:avLst/>
          </a:prstGeom>
        </p:spPr>
        <p:txBody>
          <a:bodyPr wrap="square">
            <a:spAutoFit/>
          </a:bodyPr>
          <a:lstStyle/>
          <a:p>
            <a:pPr algn="just"/>
            <a:r>
              <a:rPr lang="ru-RU" sz="1600" b="1" dirty="0" smtClean="0">
                <a:solidFill>
                  <a:srgbClr val="212529"/>
                </a:solidFill>
                <a:effectLst>
                  <a:outerShdw blurRad="38100" dist="38100" dir="2700000" algn="tl">
                    <a:srgbClr val="000000">
                      <a:alpha val="43137"/>
                    </a:srgbClr>
                  </a:outerShdw>
                </a:effectLst>
                <a:latin typeface="+mj-lt"/>
              </a:rPr>
              <a:t>	</a:t>
            </a:r>
            <a:r>
              <a:rPr lang="ru-RU" sz="1600" b="1" dirty="0" smtClean="0">
                <a:solidFill>
                  <a:srgbClr val="002060"/>
                </a:solidFill>
                <a:effectLst>
                  <a:outerShdw blurRad="38100" dist="38100" dir="2700000" algn="tl">
                    <a:srgbClr val="000000">
                      <a:alpha val="43137"/>
                    </a:srgbClr>
                  </a:outerShdw>
                </a:effectLst>
                <a:latin typeface="+mj-lt"/>
              </a:rPr>
              <a:t>Самыми </a:t>
            </a:r>
            <a:r>
              <a:rPr lang="ru-RU" sz="1600" b="1" dirty="0">
                <a:solidFill>
                  <a:srgbClr val="002060"/>
                </a:solidFill>
                <a:effectLst>
                  <a:outerShdw blurRad="38100" dist="38100" dir="2700000" algn="tl">
                    <a:srgbClr val="000000">
                      <a:alpha val="43137"/>
                    </a:srgbClr>
                  </a:outerShdw>
                </a:effectLst>
                <a:latin typeface="+mj-lt"/>
              </a:rPr>
              <a:t>«крымскими» можно назвать жульены из </a:t>
            </a:r>
            <a:r>
              <a:rPr lang="ru-RU" sz="1600" b="1" dirty="0" err="1">
                <a:solidFill>
                  <a:srgbClr val="002060"/>
                </a:solidFill>
                <a:effectLst>
                  <a:outerShdw blurRad="38100" dist="38100" dir="2700000" algn="tl">
                    <a:srgbClr val="000000">
                      <a:alpha val="43137"/>
                    </a:srgbClr>
                  </a:outerShdw>
                </a:effectLst>
                <a:latin typeface="+mj-lt"/>
              </a:rPr>
              <a:t>рапанов</a:t>
            </a:r>
            <a:r>
              <a:rPr lang="ru-RU" sz="1600" b="1" dirty="0">
                <a:solidFill>
                  <a:srgbClr val="002060"/>
                </a:solidFill>
                <a:effectLst>
                  <a:outerShdw blurRad="38100" dist="38100" dir="2700000" algn="tl">
                    <a:srgbClr val="000000">
                      <a:alpha val="43137"/>
                    </a:srgbClr>
                  </a:outerShdw>
                </a:effectLst>
                <a:latin typeface="+mj-lt"/>
              </a:rPr>
              <a:t> и мидий. </a:t>
            </a:r>
            <a:r>
              <a:rPr lang="ru-RU" sz="1600" b="1" dirty="0" smtClean="0">
                <a:solidFill>
                  <a:srgbClr val="002060"/>
                </a:solidFill>
                <a:effectLst>
                  <a:outerShdw blurRad="38100" dist="38100" dir="2700000" algn="tl">
                    <a:srgbClr val="000000">
                      <a:alpha val="43137"/>
                    </a:srgbClr>
                  </a:outerShdw>
                </a:effectLst>
                <a:latin typeface="+mj-lt"/>
              </a:rPr>
              <a:t>По </a:t>
            </a:r>
            <a:r>
              <a:rPr lang="ru-RU" sz="1600" b="1" dirty="0">
                <a:solidFill>
                  <a:srgbClr val="002060"/>
                </a:solidFill>
                <a:effectLst>
                  <a:outerShdw blurRad="38100" dist="38100" dir="2700000" algn="tl">
                    <a:srgbClr val="000000">
                      <a:alpha val="43137"/>
                    </a:srgbClr>
                  </a:outerShdw>
                </a:effectLst>
                <a:latin typeface="+mj-lt"/>
              </a:rPr>
              <a:t>полезности с этими блюдами крымской кухни сложно конкурировать: белок, коллаген, минеральные элементы в них содержатся в легко усваиваемой форме. Главный секрет приготовления морепродуктов — минимальная тепловая обработка. Достаточно продержать их в воде или на сковороде всего на несколько минут дольше положенного — и они станут грубыми.</a:t>
            </a:r>
          </a:p>
        </p:txBody>
      </p:sp>
      <p:pic>
        <p:nvPicPr>
          <p:cNvPr id="5" name="Рисунок 4">
            <a:extLst>
              <a:ext uri="{FF2B5EF4-FFF2-40B4-BE49-F238E27FC236}">
                <a16:creationId xmlns="" xmlns:a16="http://schemas.microsoft.com/office/drawing/2014/main" id="{B9816E1B-0C1E-4704-9CFD-9C1B50C3FFF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47156" y="2708920"/>
            <a:ext cx="4593704" cy="3289762"/>
          </a:xfrm>
          <a:prstGeom prst="rect">
            <a:avLst/>
          </a:prstGeom>
          <a:ln>
            <a:noFill/>
          </a:ln>
          <a:effectLst>
            <a:softEdge rad="112500"/>
          </a:effectLst>
        </p:spPr>
      </p:pic>
      <p:sp>
        <p:nvSpPr>
          <p:cNvPr id="2" name="TextBox 1"/>
          <p:cNvSpPr txBox="1"/>
          <p:nvPr/>
        </p:nvSpPr>
        <p:spPr>
          <a:xfrm>
            <a:off x="2500298" y="571480"/>
            <a:ext cx="432048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latin typeface="+mj-lt"/>
              </a:rPr>
              <a:t>Республика </a:t>
            </a:r>
            <a:r>
              <a:rPr lang="ru-RU" b="1" i="1" dirty="0" smtClean="0">
                <a:solidFill>
                  <a:srgbClr val="002060"/>
                </a:solidFill>
                <a:effectLst>
                  <a:outerShdw blurRad="38100" dist="38100" dir="2700000" algn="tl">
                    <a:srgbClr val="000000">
                      <a:alpha val="43137"/>
                    </a:srgbClr>
                  </a:outerShdw>
                </a:effectLst>
                <a:latin typeface="+mj-lt"/>
              </a:rPr>
              <a:t>Крым</a:t>
            </a:r>
            <a:endParaRPr lang="ru-RU" b="1" i="1" dirty="0">
              <a:solidFill>
                <a:srgbClr val="002060"/>
              </a:solidFill>
              <a:effectLst>
                <a:outerShdw blurRad="38100" dist="38100" dir="2700000" algn="tl">
                  <a:srgbClr val="000000">
                    <a:alpha val="43137"/>
                  </a:srgbClr>
                </a:outerShdw>
              </a:effectLst>
              <a:latin typeface="+mj-lt"/>
            </a:endParaRPr>
          </a:p>
        </p:txBody>
      </p:sp>
      <p:sp>
        <p:nvSpPr>
          <p:cNvPr id="7" name="Прямоугольник 6"/>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1474484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3" name="Прямоугольник 2">
            <a:extLst>
              <a:ext uri="{FF2B5EF4-FFF2-40B4-BE49-F238E27FC236}">
                <a16:creationId xmlns="" xmlns:a16="http://schemas.microsoft.com/office/drawing/2014/main" id="{3BAFB8A4-D4A4-4570-91E7-B73E6501F4BB}"/>
              </a:ext>
            </a:extLst>
          </p:cNvPr>
          <p:cNvSpPr/>
          <p:nvPr/>
        </p:nvSpPr>
        <p:spPr>
          <a:xfrm>
            <a:off x="287524" y="764704"/>
            <a:ext cx="8568952" cy="2369880"/>
          </a:xfrm>
          <a:prstGeom prst="rect">
            <a:avLst/>
          </a:prstGeom>
        </p:spPr>
        <p:txBody>
          <a:bodyPr wrap="square">
            <a:spAutoFit/>
          </a:bodyPr>
          <a:lstStyle/>
          <a:p>
            <a:pPr algn="just"/>
            <a:r>
              <a:rPr lang="ru-RU" dirty="0"/>
              <a:t/>
            </a:r>
            <a:br>
              <a:rPr lang="ru-RU" dirty="0"/>
            </a:br>
            <a:r>
              <a:rPr lang="ru-RU" dirty="0" smtClean="0"/>
              <a:t>	</a:t>
            </a:r>
            <a:r>
              <a:rPr lang="ru-RU" sz="1600" b="1" dirty="0" smtClean="0">
                <a:solidFill>
                  <a:srgbClr val="002060"/>
                </a:solidFill>
                <a:effectLst>
                  <a:outerShdw blurRad="38100" dist="38100" dir="2700000" algn="tl">
                    <a:srgbClr val="000000">
                      <a:alpha val="43137"/>
                    </a:srgbClr>
                  </a:outerShdw>
                </a:effectLst>
                <a:latin typeface="+mj-lt"/>
              </a:rPr>
              <a:t>Какой </a:t>
            </a:r>
            <a:r>
              <a:rPr lang="ru-RU" sz="1600" b="1" dirty="0">
                <a:solidFill>
                  <a:srgbClr val="002060"/>
                </a:solidFill>
                <a:effectLst>
                  <a:outerShdw blurRad="38100" dist="38100" dir="2700000" algn="tl">
                    <a:srgbClr val="000000">
                      <a:alpha val="43137"/>
                    </a:srgbClr>
                  </a:outerShdw>
                </a:effectLst>
                <a:latin typeface="+mj-lt"/>
              </a:rPr>
              <a:t>может быть гамбургер, когда на свете есть такая </a:t>
            </a:r>
            <a:r>
              <a:rPr lang="ru-RU" sz="1600" b="1" dirty="0" smtClean="0">
                <a:solidFill>
                  <a:srgbClr val="002060"/>
                </a:solidFill>
                <a:effectLst>
                  <a:outerShdw blurRad="38100" dist="38100" dir="2700000" algn="tl">
                    <a:srgbClr val="000000">
                      <a:alpha val="43137"/>
                    </a:srgbClr>
                  </a:outerShdw>
                </a:effectLst>
                <a:latin typeface="+mj-lt"/>
              </a:rPr>
              <a:t>вкуснотища? МЯСНАЯ </a:t>
            </a:r>
            <a:r>
              <a:rPr lang="ru-RU" sz="1600" b="1" dirty="0">
                <a:solidFill>
                  <a:srgbClr val="002060"/>
                </a:solidFill>
                <a:effectLst>
                  <a:outerShdw blurRad="38100" dist="38100" dir="2700000" algn="tl">
                    <a:srgbClr val="000000">
                      <a:alpha val="43137"/>
                    </a:srgbClr>
                  </a:outerShdw>
                </a:effectLst>
                <a:latin typeface="+mj-lt"/>
              </a:rPr>
              <a:t>ЛЕПЕШКА («МЕДВЕЖЬЯ ЛАПА»)</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Вкуснейшая, большая котлета, обложенная сверху сухарями, которые и имитируют медвежьи когти. Одно из лучших мясных блюд национальной кухни.</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Свинину и печень пропускают через мясорубку, добавляют пассерованный лук, яйца, соль, перец, все перемешивают, придают овальную форму, панируют в луке, затем в яйце и нарезанном соломкой белом хлебе. Жарят на растительном масле. Подают с овощным гарниром.</a:t>
            </a:r>
          </a:p>
        </p:txBody>
      </p:sp>
      <p:pic>
        <p:nvPicPr>
          <p:cNvPr id="5" name="Рисунок 4">
            <a:extLst>
              <a:ext uri="{FF2B5EF4-FFF2-40B4-BE49-F238E27FC236}">
                <a16:creationId xmlns="" xmlns:a16="http://schemas.microsoft.com/office/drawing/2014/main" id="{B0856482-B33F-4112-A365-44941AB79DB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94694" y="3212294"/>
            <a:ext cx="3823072" cy="2867304"/>
          </a:xfrm>
          <a:prstGeom prst="rect">
            <a:avLst/>
          </a:prstGeom>
          <a:ln>
            <a:noFill/>
          </a:ln>
          <a:effectLst>
            <a:softEdge rad="112500"/>
          </a:effectLst>
        </p:spPr>
      </p:pic>
      <p:sp>
        <p:nvSpPr>
          <p:cNvPr id="2" name="TextBox 1"/>
          <p:cNvSpPr txBox="1"/>
          <p:nvPr/>
        </p:nvSpPr>
        <p:spPr>
          <a:xfrm>
            <a:off x="2643174" y="714356"/>
            <a:ext cx="3888432"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rPr>
              <a:t>Республика </a:t>
            </a:r>
            <a:r>
              <a:rPr lang="ru-RU" b="1" i="1" dirty="0" smtClean="0">
                <a:solidFill>
                  <a:srgbClr val="002060"/>
                </a:solidFill>
                <a:effectLst>
                  <a:outerShdw blurRad="38100" dist="38100" dir="2700000" algn="tl">
                    <a:srgbClr val="000000">
                      <a:alpha val="43137"/>
                    </a:srgbClr>
                  </a:outerShdw>
                </a:effectLst>
              </a:rPr>
              <a:t>Мордовия</a:t>
            </a:r>
            <a:endParaRPr lang="ru-RU" b="1" i="1" dirty="0">
              <a:solidFill>
                <a:srgbClr val="002060"/>
              </a:solidFill>
              <a:effectLst>
                <a:outerShdw blurRad="38100" dist="38100" dir="2700000" algn="tl">
                  <a:srgbClr val="000000">
                    <a:alpha val="43137"/>
                  </a:srgbClr>
                </a:outerShdw>
              </a:effectLst>
            </a:endParaRPr>
          </a:p>
        </p:txBody>
      </p:sp>
      <p:sp>
        <p:nvSpPr>
          <p:cNvPr id="7" name="Прямоугольник 6"/>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3003734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3" name="Прямоугольник 2">
            <a:extLst>
              <a:ext uri="{FF2B5EF4-FFF2-40B4-BE49-F238E27FC236}">
                <a16:creationId xmlns="" xmlns:a16="http://schemas.microsoft.com/office/drawing/2014/main" id="{A85F0D13-187C-46F4-838C-BBE5A0655EF1}"/>
              </a:ext>
            </a:extLst>
          </p:cNvPr>
          <p:cNvSpPr/>
          <p:nvPr/>
        </p:nvSpPr>
        <p:spPr>
          <a:xfrm>
            <a:off x="611560" y="548680"/>
            <a:ext cx="8208912" cy="3108543"/>
          </a:xfrm>
          <a:prstGeom prst="rect">
            <a:avLst/>
          </a:prstGeom>
        </p:spPr>
        <p:txBody>
          <a:bodyPr wrap="square">
            <a:spAutoFit/>
          </a:bodyPr>
          <a:lstStyle/>
          <a:p>
            <a:pPr algn="just"/>
            <a:r>
              <a:rPr lang="ru-RU" dirty="0"/>
              <a:t/>
            </a:r>
            <a:br>
              <a:rPr lang="ru-RU" dirty="0"/>
            </a:br>
            <a:r>
              <a:rPr lang="ru-RU" dirty="0" smtClean="0"/>
              <a:t>	</a:t>
            </a:r>
            <a:r>
              <a:rPr lang="ru-RU" sz="1600" b="1" dirty="0" smtClean="0">
                <a:solidFill>
                  <a:srgbClr val="002060"/>
                </a:solidFill>
                <a:effectLst>
                  <a:outerShdw blurRad="38100" dist="38100" dir="2700000" algn="tl">
                    <a:srgbClr val="000000">
                      <a:alpha val="43137"/>
                    </a:srgbClr>
                  </a:outerShdw>
                </a:effectLst>
                <a:latin typeface="+mj-lt"/>
              </a:rPr>
              <a:t>Вообще</a:t>
            </a:r>
            <a:r>
              <a:rPr lang="ru-RU" sz="1600" b="1" dirty="0">
                <a:solidFill>
                  <a:srgbClr val="002060"/>
                </a:solidFill>
                <a:effectLst>
                  <a:outerShdw blurRad="38100" dist="38100" dir="2700000" algn="tl">
                    <a:srgbClr val="000000">
                      <a:alpha val="43137"/>
                    </a:srgbClr>
                  </a:outerShdw>
                </a:effectLst>
                <a:latin typeface="+mj-lt"/>
              </a:rPr>
              <a:t>, жителя столицы удивить кулинарными изысками трудно, а вот гостям столицы предлагают попробовать расстегаи.</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Первоначально такими пирожками торговали буквально на каждом углу Москвы. Историки так и не выяснили, кому из московской знати понравились расстегаи, но факты таковы, что уже к началу 19 столетия открытые пирожки стали непременным блюдом на любом пиру.</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Сложно ли их приготовить? Нет, в них используется дрожжевое тесто, но главное – это правильно сделать начинку. Традиционно для нее используется красная рыба. Подойдет любой представитель семейства лососевых. Главное – жирность продукта. Если уж говорить о том, какой начинка должна быть по старинному московскому рецепту, то это – семга.</a:t>
            </a:r>
          </a:p>
        </p:txBody>
      </p:sp>
      <p:pic>
        <p:nvPicPr>
          <p:cNvPr id="5" name="Рисунок 4">
            <a:extLst>
              <a:ext uri="{FF2B5EF4-FFF2-40B4-BE49-F238E27FC236}">
                <a16:creationId xmlns="" xmlns:a16="http://schemas.microsoft.com/office/drawing/2014/main" id="{328DA07E-B0DC-4827-BF82-B30E56955A8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99792" y="3657223"/>
            <a:ext cx="4244702" cy="2649425"/>
          </a:xfrm>
          <a:prstGeom prst="rect">
            <a:avLst/>
          </a:prstGeom>
          <a:ln>
            <a:noFill/>
          </a:ln>
          <a:effectLst>
            <a:softEdge rad="112500"/>
          </a:effectLst>
        </p:spPr>
      </p:pic>
      <p:sp>
        <p:nvSpPr>
          <p:cNvPr id="2" name="TextBox 1"/>
          <p:cNvSpPr txBox="1"/>
          <p:nvPr/>
        </p:nvSpPr>
        <p:spPr>
          <a:xfrm>
            <a:off x="2643174" y="500042"/>
            <a:ext cx="475252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latin typeface="+mj-lt"/>
              </a:rPr>
              <a:t>Москва и Московская </a:t>
            </a:r>
            <a:r>
              <a:rPr lang="ru-RU" b="1" i="1" dirty="0" smtClean="0">
                <a:solidFill>
                  <a:srgbClr val="002060"/>
                </a:solidFill>
                <a:effectLst>
                  <a:outerShdw blurRad="38100" dist="38100" dir="2700000" algn="tl">
                    <a:srgbClr val="000000">
                      <a:alpha val="43137"/>
                    </a:srgbClr>
                  </a:outerShdw>
                </a:effectLst>
                <a:latin typeface="+mj-lt"/>
              </a:rPr>
              <a:t>область</a:t>
            </a:r>
            <a:endParaRPr lang="ru-RU" b="1" i="1" dirty="0">
              <a:solidFill>
                <a:srgbClr val="002060"/>
              </a:solidFill>
              <a:effectLst>
                <a:outerShdw blurRad="38100" dist="38100" dir="2700000" algn="tl">
                  <a:srgbClr val="000000">
                    <a:alpha val="43137"/>
                  </a:srgbClr>
                </a:outerShdw>
              </a:effectLst>
              <a:latin typeface="+mj-lt"/>
            </a:endParaRPr>
          </a:p>
        </p:txBody>
      </p:sp>
      <p:sp>
        <p:nvSpPr>
          <p:cNvPr id="7" name="Прямоугольник 6"/>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768308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4" name="Прямоугольник 3">
            <a:extLst>
              <a:ext uri="{FF2B5EF4-FFF2-40B4-BE49-F238E27FC236}">
                <a16:creationId xmlns="" xmlns:a16="http://schemas.microsoft.com/office/drawing/2014/main" id="{93AE0AF3-895F-4768-9A44-2A71C1472E1C}"/>
              </a:ext>
            </a:extLst>
          </p:cNvPr>
          <p:cNvSpPr/>
          <p:nvPr/>
        </p:nvSpPr>
        <p:spPr>
          <a:xfrm>
            <a:off x="928662" y="714356"/>
            <a:ext cx="7776864" cy="2862322"/>
          </a:xfrm>
          <a:prstGeom prst="rect">
            <a:avLst/>
          </a:prstGeom>
        </p:spPr>
        <p:txBody>
          <a:bodyPr wrap="square">
            <a:spAutoFit/>
          </a:bodyPr>
          <a:lstStyle/>
          <a:p>
            <a:pPr algn="just"/>
            <a:r>
              <a:rPr lang="ru-RU" dirty="0"/>
              <a:t/>
            </a:r>
            <a:br>
              <a:rPr lang="ru-RU" dirty="0"/>
            </a:br>
            <a:r>
              <a:rPr lang="ru-RU" dirty="0" smtClean="0"/>
              <a:t>	</a:t>
            </a:r>
            <a:r>
              <a:rPr lang="ru-RU" sz="1600" b="1" dirty="0" smtClean="0">
                <a:solidFill>
                  <a:srgbClr val="002060"/>
                </a:solidFill>
                <a:effectLst>
                  <a:outerShdw blurRad="38100" dist="38100" dir="2700000" algn="tl">
                    <a:srgbClr val="000000">
                      <a:alpha val="43137"/>
                    </a:srgbClr>
                  </a:outerShdw>
                </a:effectLst>
                <a:latin typeface="+mj-lt"/>
              </a:rPr>
              <a:t>Традиции </a:t>
            </a:r>
            <a:r>
              <a:rPr lang="ru-RU" sz="1600" b="1" dirty="0">
                <a:solidFill>
                  <a:srgbClr val="002060"/>
                </a:solidFill>
                <a:effectLst>
                  <a:outerShdw blurRad="38100" dist="38100" dir="2700000" algn="tl">
                    <a:srgbClr val="000000">
                      <a:alpha val="43137"/>
                    </a:srgbClr>
                  </a:outerShdw>
                </a:effectLst>
                <a:latin typeface="+mj-lt"/>
              </a:rPr>
              <a:t>нижегородской кухни неразрывно связаны с особенностями места расположения великого города, стоящего на слиянии двух рек — Оки и Волги. Нижегородская земля всегда была богата дарами водоемов и лесов, поэтому рыбные и грибные блюда издавна особо любимы в народе.</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Знаменитый </a:t>
            </a:r>
            <a:r>
              <a:rPr lang="ru-RU" sz="1600" b="1" dirty="0" err="1">
                <a:solidFill>
                  <a:srgbClr val="002060"/>
                </a:solidFill>
                <a:effectLst>
                  <a:outerShdw blurRad="38100" dist="38100" dir="2700000" algn="tl">
                    <a:srgbClr val="000000">
                      <a:alpha val="43137"/>
                    </a:srgbClr>
                  </a:outerShdw>
                </a:effectLst>
                <a:latin typeface="+mj-lt"/>
              </a:rPr>
              <a:t>ветлужский</a:t>
            </a:r>
            <a:r>
              <a:rPr lang="ru-RU" sz="1600" b="1" dirty="0">
                <a:solidFill>
                  <a:srgbClr val="002060"/>
                </a:solidFill>
                <a:effectLst>
                  <a:outerShdw blurRad="38100" dist="38100" dir="2700000" algn="tl">
                    <a:srgbClr val="000000">
                      <a:alpha val="43137"/>
                    </a:srgbClr>
                  </a:outerShdw>
                </a:effectLst>
                <a:latin typeface="+mj-lt"/>
              </a:rPr>
              <a:t> рыбный пирог готовился так: на тонко раскатанное тесто выкладывали сначала большое количество жареного лука, а сверху укладывали речную рыбу, слегка подсоленную накануне и надрезанную. Выпекали пирог в печи и ели сначала рыбу, а потом пропитанную ее соком корочку с луком.</a:t>
            </a:r>
          </a:p>
        </p:txBody>
      </p:sp>
      <p:pic>
        <p:nvPicPr>
          <p:cNvPr id="6" name="Рисунок 5">
            <a:extLst>
              <a:ext uri="{FF2B5EF4-FFF2-40B4-BE49-F238E27FC236}">
                <a16:creationId xmlns="" xmlns:a16="http://schemas.microsoft.com/office/drawing/2014/main" id="{06EC03D9-5B97-4302-9C3C-79322EF1C16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66944" y="3717032"/>
            <a:ext cx="4248472" cy="2736304"/>
          </a:xfrm>
          <a:prstGeom prst="rect">
            <a:avLst/>
          </a:prstGeom>
          <a:ln>
            <a:noFill/>
          </a:ln>
          <a:effectLst>
            <a:softEdge rad="112500"/>
          </a:effectLst>
        </p:spPr>
      </p:pic>
      <p:sp>
        <p:nvSpPr>
          <p:cNvPr id="3" name="TextBox 2"/>
          <p:cNvSpPr txBox="1"/>
          <p:nvPr/>
        </p:nvSpPr>
        <p:spPr>
          <a:xfrm>
            <a:off x="3286116" y="642918"/>
            <a:ext cx="3096344"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ru-RU" b="1" i="1" dirty="0">
                <a:solidFill>
                  <a:srgbClr val="002060"/>
                </a:solidFill>
                <a:effectLst>
                  <a:outerShdw blurRad="38100" dist="38100" dir="2700000" algn="tl">
                    <a:srgbClr val="000000">
                      <a:alpha val="43137"/>
                    </a:srgbClr>
                  </a:outerShdw>
                </a:effectLst>
                <a:latin typeface="+mj-lt"/>
              </a:rPr>
              <a:t>Нижегородская область</a:t>
            </a:r>
          </a:p>
        </p:txBody>
      </p:sp>
      <p:sp>
        <p:nvSpPr>
          <p:cNvPr id="7" name="Прямоугольник 6"/>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3438076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3" name="Прямоугольник 2">
            <a:extLst>
              <a:ext uri="{FF2B5EF4-FFF2-40B4-BE49-F238E27FC236}">
                <a16:creationId xmlns="" xmlns:a16="http://schemas.microsoft.com/office/drawing/2014/main" id="{943ECDA5-A49D-40A3-9F80-C8FB057D64BE}"/>
              </a:ext>
            </a:extLst>
          </p:cNvPr>
          <p:cNvSpPr/>
          <p:nvPr/>
        </p:nvSpPr>
        <p:spPr>
          <a:xfrm>
            <a:off x="359532" y="1020109"/>
            <a:ext cx="8424936" cy="1631216"/>
          </a:xfrm>
          <a:prstGeom prst="rect">
            <a:avLst/>
          </a:prstGeom>
        </p:spPr>
        <p:txBody>
          <a:bodyPr wrap="square">
            <a:spAutoFit/>
          </a:bodyPr>
          <a:lstStyle/>
          <a:p>
            <a:pPr algn="just"/>
            <a:r>
              <a:rPr lang="ru-RU" dirty="0"/>
              <a:t/>
            </a:r>
            <a:br>
              <a:rPr lang="ru-RU" dirty="0"/>
            </a:br>
            <a:r>
              <a:rPr lang="ru-RU" dirty="0" smtClean="0"/>
              <a:t>	</a:t>
            </a:r>
            <a:r>
              <a:rPr lang="ru-RU" sz="1600" b="1" dirty="0" smtClean="0">
                <a:solidFill>
                  <a:srgbClr val="002060"/>
                </a:solidFill>
                <a:effectLst>
                  <a:outerShdw blurRad="38100" dist="38100" dir="2700000" algn="tl">
                    <a:srgbClr val="000000">
                      <a:alpha val="43137"/>
                    </a:srgbClr>
                  </a:outerShdw>
                </a:effectLst>
                <a:latin typeface="+mj-lt"/>
              </a:rPr>
              <a:t>За </a:t>
            </a:r>
            <a:r>
              <a:rPr lang="ru-RU" sz="1600" b="1" dirty="0">
                <a:solidFill>
                  <a:srgbClr val="002060"/>
                </a:solidFill>
                <a:effectLst>
                  <a:outerShdw blurRad="38100" dist="38100" dir="2700000" algn="tl">
                    <a:srgbClr val="000000">
                      <a:alpha val="43137"/>
                    </a:srgbClr>
                  </a:outerShdw>
                </a:effectLst>
                <a:latin typeface="+mj-lt"/>
              </a:rPr>
              <a:t>право признаваться родиной настоящих сибирских пельменей бьются многие регионы. У Новосибирска на это есть самое большое право))) Начнем с того, что это традиционное блюдо сибиряков и, согласно классическому сибирскому рецепту, в фарш входит три вида мяса: свинина, говядина и </a:t>
            </a:r>
            <a:r>
              <a:rPr lang="ru-RU" sz="1600" b="1" dirty="0" smtClean="0">
                <a:solidFill>
                  <a:srgbClr val="002060"/>
                </a:solidFill>
                <a:effectLst>
                  <a:outerShdw blurRad="38100" dist="38100" dir="2700000" algn="tl">
                    <a:srgbClr val="000000">
                      <a:alpha val="43137"/>
                    </a:srgbClr>
                  </a:outerShdw>
                </a:effectLst>
                <a:latin typeface="+mj-lt"/>
              </a:rPr>
              <a:t>баранина. </a:t>
            </a:r>
            <a:r>
              <a:rPr lang="ru-RU" sz="1600" b="1" dirty="0">
                <a:solidFill>
                  <a:srgbClr val="002060"/>
                </a:solidFill>
                <a:effectLst>
                  <a:outerShdw blurRad="38100" dist="38100" dir="2700000" algn="tl">
                    <a:srgbClr val="000000">
                      <a:alpha val="43137"/>
                    </a:srgbClr>
                  </a:outerShdw>
                </a:effectLst>
                <a:latin typeface="+mj-lt"/>
              </a:rPr>
              <a:t>Здесь пельмени делают маленькие и готовят впрок на всю зиму.</a:t>
            </a:r>
          </a:p>
        </p:txBody>
      </p:sp>
      <p:pic>
        <p:nvPicPr>
          <p:cNvPr id="5" name="Рисунок 4">
            <a:extLst>
              <a:ext uri="{FF2B5EF4-FFF2-40B4-BE49-F238E27FC236}">
                <a16:creationId xmlns="" xmlns:a16="http://schemas.microsoft.com/office/drawing/2014/main" id="{669BBC6F-D74A-497B-B439-7F3FEB34F23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63081" y="2996952"/>
            <a:ext cx="3196084" cy="3196084"/>
          </a:xfrm>
          <a:prstGeom prst="rect">
            <a:avLst/>
          </a:prstGeom>
          <a:ln>
            <a:noFill/>
          </a:ln>
          <a:effectLst>
            <a:softEdge rad="112500"/>
          </a:effectLst>
        </p:spPr>
      </p:pic>
      <p:sp>
        <p:nvSpPr>
          <p:cNvPr id="2" name="TextBox 1"/>
          <p:cNvSpPr txBox="1"/>
          <p:nvPr/>
        </p:nvSpPr>
        <p:spPr>
          <a:xfrm>
            <a:off x="1643042" y="857232"/>
            <a:ext cx="6408712"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latin typeface="+mj-lt"/>
              </a:rPr>
              <a:t>Продолжаем! Идем на Урал</a:t>
            </a:r>
            <a:r>
              <a:rPr lang="ru-RU" b="1" i="1" dirty="0" smtClean="0">
                <a:solidFill>
                  <a:srgbClr val="002060"/>
                </a:solidFill>
                <a:effectLst>
                  <a:outerShdw blurRad="38100" dist="38100" dir="2700000" algn="tl">
                    <a:srgbClr val="000000">
                      <a:alpha val="43137"/>
                    </a:srgbClr>
                  </a:outerShdw>
                </a:effectLst>
                <a:latin typeface="+mj-lt"/>
              </a:rPr>
              <a:t>!</a:t>
            </a:r>
            <a:r>
              <a:rPr lang="ru-RU" dirty="0">
                <a:solidFill>
                  <a:srgbClr val="212529"/>
                </a:solidFill>
                <a:latin typeface="PT Sans"/>
              </a:rPr>
              <a:t> </a:t>
            </a:r>
            <a:r>
              <a:rPr lang="ru-RU" b="1" i="1" dirty="0">
                <a:solidFill>
                  <a:srgbClr val="002060"/>
                </a:solidFill>
                <a:effectLst>
                  <a:outerShdw blurRad="38100" dist="38100" dir="2700000" algn="tl">
                    <a:srgbClr val="000000">
                      <a:alpha val="43137"/>
                    </a:srgbClr>
                  </a:outerShdw>
                </a:effectLst>
                <a:latin typeface="PT Sans"/>
              </a:rPr>
              <a:t>Новосибирская </a:t>
            </a:r>
            <a:r>
              <a:rPr lang="ru-RU" b="1" i="1" dirty="0" smtClean="0">
                <a:solidFill>
                  <a:srgbClr val="002060"/>
                </a:solidFill>
                <a:effectLst>
                  <a:outerShdw blurRad="38100" dist="38100" dir="2700000" algn="tl">
                    <a:srgbClr val="000000">
                      <a:alpha val="43137"/>
                    </a:srgbClr>
                  </a:outerShdw>
                </a:effectLst>
                <a:latin typeface="PT Sans"/>
              </a:rPr>
              <a:t>область</a:t>
            </a:r>
            <a:endParaRPr lang="ru-RU" b="1" i="1" dirty="0">
              <a:solidFill>
                <a:srgbClr val="002060"/>
              </a:solidFill>
              <a:effectLst>
                <a:outerShdw blurRad="38100" dist="38100" dir="2700000" algn="tl">
                  <a:srgbClr val="000000">
                    <a:alpha val="43137"/>
                  </a:srgbClr>
                </a:outerShdw>
              </a:effectLst>
              <a:latin typeface="+mj-lt"/>
            </a:endParaRPr>
          </a:p>
        </p:txBody>
      </p:sp>
      <p:sp>
        <p:nvSpPr>
          <p:cNvPr id="7" name="Прямоугольник 6"/>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1294039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5" name="Прямоугольник 4">
            <a:extLst>
              <a:ext uri="{FF2B5EF4-FFF2-40B4-BE49-F238E27FC236}">
                <a16:creationId xmlns="" xmlns:a16="http://schemas.microsoft.com/office/drawing/2014/main" id="{61073748-C1BC-443F-BE3B-ED9C4E7974F4}"/>
              </a:ext>
            </a:extLst>
          </p:cNvPr>
          <p:cNvSpPr/>
          <p:nvPr/>
        </p:nvSpPr>
        <p:spPr>
          <a:xfrm>
            <a:off x="611560" y="797238"/>
            <a:ext cx="8352928" cy="2123658"/>
          </a:xfrm>
          <a:prstGeom prst="rect">
            <a:avLst/>
          </a:prstGeom>
        </p:spPr>
        <p:txBody>
          <a:bodyPr wrap="square">
            <a:spAutoFit/>
          </a:bodyPr>
          <a:lstStyle/>
          <a:p>
            <a:pPr algn="just"/>
            <a:r>
              <a:rPr lang="ru-RU" dirty="0"/>
              <a:t/>
            </a:r>
            <a:br>
              <a:rPr lang="ru-RU" dirty="0"/>
            </a:br>
            <a:r>
              <a:rPr lang="ru-RU" dirty="0"/>
              <a:t>	</a:t>
            </a:r>
            <a:r>
              <a:rPr lang="ru-RU" sz="1600" b="1" dirty="0" smtClean="0">
                <a:solidFill>
                  <a:srgbClr val="002060"/>
                </a:solidFill>
                <a:effectLst>
                  <a:outerShdw blurRad="38100" dist="38100" dir="2700000" algn="tl">
                    <a:srgbClr val="000000">
                      <a:alpha val="43137"/>
                    </a:srgbClr>
                  </a:outerShdw>
                </a:effectLst>
                <a:latin typeface="+mj-lt"/>
              </a:rPr>
              <a:t>Рай для сладкоежек!</a:t>
            </a:r>
            <a:r>
              <a:rPr lang="ru-RU" sz="1600" b="1" dirty="0">
                <a:solidFill>
                  <a:srgbClr val="002060"/>
                </a:solidFill>
                <a:effectLst>
                  <a:outerShdw blurRad="38100" dist="38100" dir="2700000" algn="tl">
                    <a:srgbClr val="000000">
                      <a:alpha val="43137"/>
                    </a:srgbClr>
                  </a:outerShdw>
                </a:effectLst>
                <a:latin typeface="+mj-lt"/>
              </a:rPr>
              <a:t> </a:t>
            </a:r>
            <a:r>
              <a:rPr lang="ru-RU" sz="1600" b="1" dirty="0" smtClean="0">
                <a:solidFill>
                  <a:srgbClr val="002060"/>
                </a:solidFill>
                <a:effectLst>
                  <a:outerShdw blurRad="38100" dist="38100" dir="2700000" algn="tl">
                    <a:srgbClr val="000000">
                      <a:alpha val="43137"/>
                    </a:srgbClr>
                  </a:outerShdw>
                </a:effectLst>
                <a:latin typeface="+mj-lt"/>
              </a:rPr>
              <a:t>Два </a:t>
            </a:r>
            <a:r>
              <a:rPr lang="ru-RU" sz="1600" b="1" dirty="0">
                <a:solidFill>
                  <a:srgbClr val="002060"/>
                </a:solidFill>
                <a:effectLst>
                  <a:outerShdw blurRad="38100" dist="38100" dir="2700000" algn="tl">
                    <a:srgbClr val="000000">
                      <a:alpha val="43137"/>
                    </a:srgbClr>
                  </a:outerShdw>
                </a:effectLst>
                <a:latin typeface="+mj-lt"/>
              </a:rPr>
              <a:t>главных гастрономических бренда Тульской области – это тульский пряник и белёвская пастила.</a:t>
            </a:r>
            <a:br>
              <a:rPr lang="ru-RU" sz="1600" b="1" dirty="0">
                <a:solidFill>
                  <a:srgbClr val="002060"/>
                </a:solidFill>
                <a:effectLst>
                  <a:outerShdw blurRad="38100" dist="38100" dir="2700000" algn="tl">
                    <a:srgbClr val="000000">
                      <a:alpha val="43137"/>
                    </a:srgbClr>
                  </a:outerShdw>
                </a:effectLst>
                <a:latin typeface="+mj-lt"/>
              </a:rPr>
            </a:br>
            <a:r>
              <a:rPr lang="ru-RU" sz="1600" b="1" dirty="0">
                <a:solidFill>
                  <a:srgbClr val="002060"/>
                </a:solidFill>
                <a:effectLst>
                  <a:outerShdw blurRad="38100" dist="38100" dir="2700000" algn="tl">
                    <a:srgbClr val="000000">
                      <a:alpha val="43137"/>
                    </a:srgbClr>
                  </a:outerShdw>
                </a:effectLst>
                <a:latin typeface="+mj-lt"/>
              </a:rPr>
              <a:t>Тульские пряники известны с XVII века. Первое упоминание о тульском прянике содержится в писцовой книге 1685 года. В Туле в 1996 году открыт Музей тульского пряника, а также установлен памятник. Белёвская пастила производится в городе </a:t>
            </a:r>
            <a:r>
              <a:rPr lang="ru-RU" sz="1600" b="1" dirty="0" err="1">
                <a:solidFill>
                  <a:srgbClr val="002060"/>
                </a:solidFill>
                <a:effectLst>
                  <a:outerShdw blurRad="38100" dist="38100" dir="2700000" algn="tl">
                    <a:srgbClr val="000000">
                      <a:alpha val="43137"/>
                    </a:srgbClr>
                  </a:outerShdw>
                </a:effectLst>
                <a:latin typeface="+mj-lt"/>
              </a:rPr>
              <a:t>Белёв</a:t>
            </a:r>
            <a:r>
              <a:rPr lang="ru-RU" sz="1600" b="1" dirty="0">
                <a:solidFill>
                  <a:srgbClr val="002060"/>
                </a:solidFill>
                <a:effectLst>
                  <a:outerShdw blurRad="38100" dist="38100" dir="2700000" algn="tl">
                    <a:srgbClr val="000000">
                      <a:alpha val="43137"/>
                    </a:srgbClr>
                  </a:outerShdw>
                </a:effectLst>
                <a:latin typeface="+mj-lt"/>
              </a:rPr>
              <a:t> Тульской области с конца XIX века. Она готовится из мякоти печёных яблок, взбитой с сахаром и яичным белком.</a:t>
            </a:r>
          </a:p>
        </p:txBody>
      </p:sp>
      <p:pic>
        <p:nvPicPr>
          <p:cNvPr id="7" name="Рисунок 6">
            <a:extLst>
              <a:ext uri="{FF2B5EF4-FFF2-40B4-BE49-F238E27FC236}">
                <a16:creationId xmlns="" xmlns:a16="http://schemas.microsoft.com/office/drawing/2014/main" id="{555E8725-80F4-4862-A296-8AC2D21C37E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5544" y="3429000"/>
            <a:ext cx="3888432" cy="2553404"/>
          </a:xfrm>
          <a:prstGeom prst="rect">
            <a:avLst/>
          </a:prstGeom>
          <a:ln>
            <a:noFill/>
          </a:ln>
          <a:effectLst>
            <a:softEdge rad="112500"/>
          </a:effectLst>
        </p:spPr>
      </p:pic>
      <p:pic>
        <p:nvPicPr>
          <p:cNvPr id="9" name="Рисунок 8">
            <a:extLst>
              <a:ext uri="{FF2B5EF4-FFF2-40B4-BE49-F238E27FC236}">
                <a16:creationId xmlns="" xmlns:a16="http://schemas.microsoft.com/office/drawing/2014/main" id="{73CEA19B-F86C-48B7-9F95-8C28058E17C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45787" y="3624580"/>
            <a:ext cx="3286653" cy="2191102"/>
          </a:xfrm>
          <a:prstGeom prst="rect">
            <a:avLst/>
          </a:prstGeom>
          <a:ln>
            <a:noFill/>
          </a:ln>
          <a:effectLst>
            <a:softEdge rad="112500"/>
          </a:effectLst>
        </p:spPr>
      </p:pic>
      <p:sp>
        <p:nvSpPr>
          <p:cNvPr id="2" name="TextBox 1"/>
          <p:cNvSpPr txBox="1"/>
          <p:nvPr/>
        </p:nvSpPr>
        <p:spPr>
          <a:xfrm>
            <a:off x="2643174" y="714356"/>
            <a:ext cx="4248472"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latin typeface="PT Sans"/>
              </a:rPr>
              <a:t>Тульская область</a:t>
            </a:r>
            <a:endParaRPr lang="ru-RU" b="1" i="1" dirty="0">
              <a:solidFill>
                <a:srgbClr val="002060"/>
              </a:solidFill>
              <a:effectLst>
                <a:outerShdw blurRad="38100" dist="38100" dir="2700000" algn="tl">
                  <a:srgbClr val="000000">
                    <a:alpha val="43137"/>
                  </a:srgbClr>
                </a:outerShdw>
              </a:effectLst>
            </a:endParaRPr>
          </a:p>
        </p:txBody>
      </p:sp>
      <p:sp>
        <p:nvSpPr>
          <p:cNvPr id="8" name="Прямоугольник 7"/>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 xmlns:p14="http://schemas.microsoft.com/office/powerpoint/2010/main" val="3831610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originals/67/9d/19/679d19bf592db0a77a806369dff25926.jpg"/>
          <p:cNvPicPr>
            <a:picLocks noChangeAspect="1" noChangeArrowheads="1"/>
          </p:cNvPicPr>
          <p:nvPr/>
        </p:nvPicPr>
        <p:blipFill>
          <a:blip r:embed="rId2" cstate="print">
            <a:lum bright="20000"/>
          </a:blip>
          <a:srcRect/>
          <a:stretch>
            <a:fillRect/>
          </a:stretch>
        </p:blipFill>
        <p:spPr bwMode="auto">
          <a:xfrm>
            <a:off x="0" y="0"/>
            <a:ext cx="9124040" cy="6858000"/>
          </a:xfrm>
          <a:prstGeom prst="rect">
            <a:avLst/>
          </a:prstGeom>
          <a:noFill/>
        </p:spPr>
      </p:pic>
      <p:sp>
        <p:nvSpPr>
          <p:cNvPr id="3" name="Прямоугольник 2">
            <a:extLst>
              <a:ext uri="{FF2B5EF4-FFF2-40B4-BE49-F238E27FC236}">
                <a16:creationId xmlns="" xmlns:a16="http://schemas.microsoft.com/office/drawing/2014/main" id="{5555CE1A-7CDB-4A6A-BF1B-4BBDE056A42C}"/>
              </a:ext>
            </a:extLst>
          </p:cNvPr>
          <p:cNvSpPr/>
          <p:nvPr/>
        </p:nvSpPr>
        <p:spPr>
          <a:xfrm>
            <a:off x="467544" y="692696"/>
            <a:ext cx="7992888" cy="2185214"/>
          </a:xfrm>
          <a:prstGeom prst="rect">
            <a:avLst/>
          </a:prstGeom>
        </p:spPr>
        <p:txBody>
          <a:bodyPr wrap="square">
            <a:spAutoFit/>
          </a:bodyPr>
          <a:lstStyle/>
          <a:p>
            <a:pPr algn="just"/>
            <a:r>
              <a:rPr lang="ru-RU" dirty="0"/>
              <a:t/>
            </a:r>
            <a:br>
              <a:rPr lang="ru-RU" dirty="0"/>
            </a:br>
            <a:r>
              <a:rPr lang="ru-RU" dirty="0"/>
              <a:t/>
            </a:r>
            <a:br>
              <a:rPr lang="ru-RU" dirty="0"/>
            </a:br>
            <a:r>
              <a:rPr lang="ru-RU" dirty="0" smtClean="0"/>
              <a:t>	</a:t>
            </a:r>
            <a:r>
              <a:rPr lang="ru-RU" sz="1600" b="1" dirty="0" smtClean="0">
                <a:solidFill>
                  <a:srgbClr val="002060"/>
                </a:solidFill>
                <a:effectLst>
                  <a:outerShdw blurRad="38100" dist="38100" dir="2700000" algn="tl">
                    <a:srgbClr val="000000">
                      <a:alpha val="43137"/>
                    </a:srgbClr>
                  </a:outerShdw>
                </a:effectLst>
                <a:latin typeface="+mj-lt"/>
              </a:rPr>
              <a:t>Рыбинское водохранилище </a:t>
            </a:r>
            <a:r>
              <a:rPr lang="ru-RU" sz="1600" b="1" dirty="0">
                <a:solidFill>
                  <a:srgbClr val="002060"/>
                </a:solidFill>
                <a:effectLst>
                  <a:outerShdw blurRad="38100" dist="38100" dir="2700000" algn="tl">
                    <a:srgbClr val="000000">
                      <a:alpha val="43137"/>
                    </a:srgbClr>
                  </a:outerShdw>
                </a:effectLst>
                <a:latin typeface="+mj-lt"/>
              </a:rPr>
              <a:t>знаменито рыбой. В ресторанах Рыбинска огромное количество блюд из рыбы. Это и «Богатый судачок», и салат из форели с икрой и взбитыми сливками, и просто филе жареной рыбы, которую здесь готовят очень вкусно. Но фирменным блюдом, которое очень любят гурманы вот уже несколько лет остается «Юшка по-рыбински».</a:t>
            </a:r>
            <a:r>
              <a:rPr lang="ru-RU" dirty="0">
                <a:solidFill>
                  <a:srgbClr val="002060"/>
                </a:solidFill>
              </a:rPr>
              <a:t/>
            </a:r>
            <a:br>
              <a:rPr lang="ru-RU" dirty="0">
                <a:solidFill>
                  <a:srgbClr val="002060"/>
                </a:solidFill>
              </a:rPr>
            </a:br>
            <a:endParaRPr lang="ru-RU" dirty="0">
              <a:solidFill>
                <a:srgbClr val="002060"/>
              </a:solidFill>
            </a:endParaRPr>
          </a:p>
        </p:txBody>
      </p:sp>
      <p:pic>
        <p:nvPicPr>
          <p:cNvPr id="5" name="Рисунок 4">
            <a:extLst>
              <a:ext uri="{FF2B5EF4-FFF2-40B4-BE49-F238E27FC236}">
                <a16:creationId xmlns="" xmlns:a16="http://schemas.microsoft.com/office/drawing/2014/main" id="{EE7DFFFC-D30C-46EE-9907-992D979675D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31858" y="2950584"/>
            <a:ext cx="4080284" cy="2550178"/>
          </a:xfrm>
          <a:prstGeom prst="rect">
            <a:avLst/>
          </a:prstGeom>
          <a:ln>
            <a:noFill/>
          </a:ln>
          <a:effectLst>
            <a:softEdge rad="112500"/>
          </a:effectLst>
        </p:spPr>
      </p:pic>
      <p:sp>
        <p:nvSpPr>
          <p:cNvPr id="2" name="TextBox 1"/>
          <p:cNvSpPr txBox="1"/>
          <p:nvPr/>
        </p:nvSpPr>
        <p:spPr>
          <a:xfrm>
            <a:off x="2786050" y="857232"/>
            <a:ext cx="3816557"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ru-RU" b="1" i="1" dirty="0">
                <a:solidFill>
                  <a:srgbClr val="002060"/>
                </a:solidFill>
                <a:effectLst>
                  <a:outerShdw blurRad="38100" dist="38100" dir="2700000" algn="tl">
                    <a:srgbClr val="000000">
                      <a:alpha val="43137"/>
                    </a:srgbClr>
                  </a:outerShdw>
                </a:effectLst>
                <a:latin typeface="+mj-lt"/>
              </a:rPr>
              <a:t>Ярославская область</a:t>
            </a:r>
          </a:p>
        </p:txBody>
      </p:sp>
      <p:sp>
        <p:nvSpPr>
          <p:cNvPr id="7" name="Прямоугольник 6"/>
          <p:cNvSpPr/>
          <p:nvPr/>
        </p:nvSpPr>
        <p:spPr>
          <a:xfrm>
            <a:off x="0" y="0"/>
            <a:ext cx="3818674"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КухнярегионовРоссии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8" name="Стрелка вправо 7">
            <a:hlinkClick r:id="rId4" action="ppaction://hlinksldjump"/>
          </p:cNvPr>
          <p:cNvSpPr/>
          <p:nvPr/>
        </p:nvSpPr>
        <p:spPr>
          <a:xfrm>
            <a:off x="7858116" y="6000744"/>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extLst>
      <p:ext uri="{BB962C8B-B14F-4D97-AF65-F5344CB8AC3E}">
        <p14:creationId xmlns="" xmlns:p14="http://schemas.microsoft.com/office/powerpoint/2010/main" val="1733962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9"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6" name="Прямоугольник 5"/>
          <p:cNvSpPr/>
          <p:nvPr/>
        </p:nvSpPr>
        <p:spPr>
          <a:xfrm>
            <a:off x="500034" y="857232"/>
            <a:ext cx="8286808" cy="203132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ru-RU" b="1" dirty="0" smtClean="0"/>
              <a:t>Русские народные музыкальные инструменты появились очень давно, что свидетельствует о культурном богатстве наших предков. Они впитывали звуки окружающего мира, создавали из подручных материалов свистульки и передавали свои эмоции с помощью волшебных мелодий. На Руси даже самый маленький ребёнок умел создавать простые инструменты и играть на них. Многие из музыкальных приспособлений наших предков используются и по сей день.</a:t>
            </a:r>
            <a:endParaRPr lang="ru-RU" b="1" dirty="0"/>
          </a:p>
        </p:txBody>
      </p:sp>
      <p:pic>
        <p:nvPicPr>
          <p:cNvPr id="81931" name="Picture 11" descr="https://bel.ekb.muzkult.ru/media/2021/02/18/1247516226/1.jpg"/>
          <p:cNvPicPr>
            <a:picLocks noChangeAspect="1" noChangeArrowheads="1"/>
          </p:cNvPicPr>
          <p:nvPr/>
        </p:nvPicPr>
        <p:blipFill>
          <a:blip r:embed="rId3" cstate="print">
            <a:clrChange>
              <a:clrFrom>
                <a:srgbClr val="F9F3DB"/>
              </a:clrFrom>
              <a:clrTo>
                <a:srgbClr val="F9F3DB">
                  <a:alpha val="0"/>
                </a:srgbClr>
              </a:clrTo>
            </a:clrChange>
          </a:blip>
          <a:srcRect l="7322"/>
          <a:stretch>
            <a:fillRect/>
          </a:stretch>
        </p:blipFill>
        <p:spPr bwMode="auto">
          <a:xfrm>
            <a:off x="1571604" y="2666312"/>
            <a:ext cx="6000792" cy="419168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96257" name="Rectangle 1"/>
          <p:cNvSpPr>
            <a:spLocks noChangeArrowheads="1"/>
          </p:cNvSpPr>
          <p:nvPr/>
        </p:nvSpPr>
        <p:spPr bwMode="auto">
          <a:xfrm>
            <a:off x="3857620" y="214290"/>
            <a:ext cx="4929190" cy="636984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600" b="1" dirty="0" smtClean="0"/>
              <a:t>     Музыкальный символ русского народа. Это традиционный инструмент славян, первые упоминания о котором датируются семнадцатым веком. Однако массовую популярность он получил лишь спустя столетия.</a:t>
            </a:r>
          </a:p>
          <a:p>
            <a:pPr marL="0" marR="0" lvl="0" indent="0" algn="just" defTabSz="914400" rtl="0" eaLnBrk="0" fontAlgn="base" latinLnBrk="0" hangingPunct="0">
              <a:lnSpc>
                <a:spcPct val="100000"/>
              </a:lnSpc>
              <a:spcBef>
                <a:spcPct val="0"/>
              </a:spcBef>
              <a:spcAft>
                <a:spcPct val="0"/>
              </a:spcAft>
              <a:buClrTx/>
              <a:buSzTx/>
              <a:buFontTx/>
              <a:buNone/>
              <a:tabLst/>
            </a:pPr>
            <a:r>
              <a:rPr lang="ru-RU" sz="1600" b="1" dirty="0" smtClean="0"/>
              <a:t>    Трехструнный щипковый инструмент с треугольным корпусом из дерева произошел от восточнославянской домры, оснащенной двумя струнами и округлой декой.</a:t>
            </a:r>
          </a:p>
          <a:p>
            <a:pPr marL="0" marR="0" lvl="0" indent="0" algn="just" defTabSz="914400" rtl="0" eaLnBrk="0" fontAlgn="base" latinLnBrk="0" hangingPunct="0">
              <a:lnSpc>
                <a:spcPct val="100000"/>
              </a:lnSpc>
              <a:spcBef>
                <a:spcPct val="0"/>
              </a:spcBef>
              <a:spcAft>
                <a:spcPct val="0"/>
              </a:spcAft>
              <a:buClrTx/>
              <a:buSzTx/>
              <a:buFontTx/>
              <a:buNone/>
              <a:tabLst/>
            </a:pPr>
            <a:r>
              <a:rPr lang="ru-RU" sz="1600" b="1" dirty="0" smtClean="0"/>
              <a:t>     Длина балалайки варьируется от шестисот миллиметров (прима) до 1,7 м (контрабас). Корпус изделия составлен из нескольких сегментов, которые склеены между собой. Головка грифа слегка отогнута назад.</a:t>
            </a:r>
          </a:p>
          <a:p>
            <a:pPr algn="just" eaLnBrk="0" fontAlgn="base" hangingPunct="0">
              <a:spcBef>
                <a:spcPct val="0"/>
              </a:spcBef>
              <a:spcAft>
                <a:spcPct val="0"/>
              </a:spcAft>
            </a:pPr>
            <a:r>
              <a:rPr lang="ru-RU" sz="1600" b="1" dirty="0" smtClean="0"/>
              <a:t>     Инструмент не зря получил статус народного. Корень в слове «балалайка» такой же, как и в «балакать», т.е. ненавязчиво говорить. Музыкальное изделие и впрямь чаще всего выступало в качестве аккомпаниатора для досуга крестьян Инструмент характеризуется нежным, но громким звуком. С его помощью получаются душевные и слегка печальные мелодии. Балалайку используют в оркестрах или в качестве сольного «исполнителя». Самые распространенные игровые приемы – бряцание, дроби, тремоло.</a:t>
            </a:r>
          </a:p>
        </p:txBody>
      </p:sp>
      <p:pic>
        <p:nvPicPr>
          <p:cNvPr id="96259" name="Picture 3" descr="https://phonoteka.org/uploads/posts/2021-05/1620110277_34-phonoteka_org-p-balalaika-fon-44.png"/>
          <p:cNvPicPr>
            <a:picLocks noChangeAspect="1" noChangeArrowheads="1"/>
          </p:cNvPicPr>
          <p:nvPr/>
        </p:nvPicPr>
        <p:blipFill>
          <a:blip r:embed="rId3" cstate="print"/>
          <a:srcRect b="7073"/>
          <a:stretch>
            <a:fillRect/>
          </a:stretch>
        </p:blipFill>
        <p:spPr bwMode="auto">
          <a:xfrm rot="18137721">
            <a:off x="-370367" y="2345504"/>
            <a:ext cx="6135808" cy="3518410"/>
          </a:xfrm>
          <a:prstGeom prst="rect">
            <a:avLst/>
          </a:prstGeom>
          <a:noFill/>
        </p:spPr>
      </p:pic>
      <p:sp>
        <p:nvSpPr>
          <p:cNvPr id="4" name="Прямоугольник 3"/>
          <p:cNvSpPr/>
          <p:nvPr/>
        </p:nvSpPr>
        <p:spPr>
          <a:xfrm>
            <a:off x="142844" y="714356"/>
            <a:ext cx="2739853"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Балалайка</a:t>
            </a:r>
            <a:endParaRPr lang="ru-RU" sz="3200" dirty="0">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yulia\Desktop\День России2020\Широкие просторы Россия\Слайд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5609"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142844" y="642918"/>
            <a:ext cx="1566454"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Гусли</a:t>
            </a:r>
            <a:endParaRPr lang="ru-RU" sz="3200" dirty="0">
              <a:latin typeface="Arial Black" pitchFamily="34" charset="0"/>
            </a:endParaRPr>
          </a:p>
        </p:txBody>
      </p:sp>
      <p:sp>
        <p:nvSpPr>
          <p:cNvPr id="5" name="Прямоугольник 4"/>
          <p:cNvSpPr/>
          <p:nvPr/>
        </p:nvSpPr>
        <p:spPr>
          <a:xfrm>
            <a:off x="3786182" y="214290"/>
            <a:ext cx="5214974" cy="62478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Народные инструменты сложно представить без этого струнного изделия. Впервые об использовании щипковых гуслей упоминают в летописях, датированных пятым веком. Их точный предок доподлинно неизвестен, но бытует мнение, что инструмент произошел от древнегреческой кифары.      </a:t>
            </a:r>
          </a:p>
          <a:p>
            <a:pPr algn="just" fontAlgn="base"/>
            <a:r>
              <a:rPr lang="ru-RU" sz="1600" b="1" dirty="0" smtClean="0"/>
              <a:t>  Издревле их использовали в качестве аккомпанемента для голоса солиста. Старинное изделие, дошедшее до наших дней практически в неизменном виде, бывает шлемовидным или крыловидным. Последние создают в форме треугольника. Минимальное количество струн – 5 штук, максимальное – 14. Техника исполнения на крыловидных гуслях такова, что человек правой рукой задевает одновременно все струны. При этом левой нейтрализует лишние звуки.</a:t>
            </a:r>
          </a:p>
          <a:p>
            <a:pPr algn="just" fontAlgn="base"/>
            <a:r>
              <a:rPr lang="ru-RU" sz="1600" b="1" dirty="0" smtClean="0"/>
              <a:t>   При игре на шлемовидных гуслях исполнитель использует сразу две руки. Освоить этот инструмент крайне сложно. Однако все современные оркестры имеют в своем составе гусляров, ведь они придают произведению неповторимый колорит.</a:t>
            </a:r>
          </a:p>
          <a:p>
            <a:pPr algn="just" fontAlgn="base"/>
            <a:r>
              <a:rPr lang="ru-RU" sz="1600" b="1" dirty="0" smtClean="0"/>
              <a:t>В древности широкое распространение получили </a:t>
            </a:r>
            <a:r>
              <a:rPr lang="ru-RU" sz="1600" b="1" dirty="0" err="1" smtClean="0"/>
              <a:t>клавирообразные</a:t>
            </a:r>
            <a:r>
              <a:rPr lang="ru-RU" sz="1600" b="1" dirty="0" smtClean="0"/>
              <a:t> гусли. Часто на них исполняли мелодии представители духовенства. В основе инструмента лежал ящик прямоугольной формы, оборудованный крышкой.</a:t>
            </a:r>
          </a:p>
        </p:txBody>
      </p:sp>
      <p:pic>
        <p:nvPicPr>
          <p:cNvPr id="95234" name="Picture 2" descr="https://ekoetno.ru/upload/iblock/bad/Na-belom-fone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0626920">
            <a:off x="941853" y="106750"/>
            <a:ext cx="3106036" cy="2071702"/>
          </a:xfrm>
          <a:prstGeom prst="rect">
            <a:avLst/>
          </a:prstGeom>
          <a:noFill/>
        </p:spPr>
      </p:pic>
      <p:pic>
        <p:nvPicPr>
          <p:cNvPr id="95236" name="Picture 4" descr="https://guselnik.ru/assets/images/catalog/gusli-mnogostrunni/oblegchen/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4346" y="1357298"/>
            <a:ext cx="3648633" cy="2433610"/>
          </a:xfrm>
          <a:prstGeom prst="rect">
            <a:avLst/>
          </a:prstGeom>
          <a:noFill/>
        </p:spPr>
      </p:pic>
      <p:sp>
        <p:nvSpPr>
          <p:cNvPr id="8" name="Прямоугольник 7"/>
          <p:cNvSpPr/>
          <p:nvPr/>
        </p:nvSpPr>
        <p:spPr>
          <a:xfrm>
            <a:off x="214282" y="3429000"/>
            <a:ext cx="3500462"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fontAlgn="base"/>
            <a:r>
              <a:rPr lang="ru-RU" sz="1600" b="1" dirty="0" smtClean="0"/>
              <a:t>В наши дни появились и клавишные гусли. На них установлен уникальный механизм, при нажатии на клавиши открываются струны, и исполнитель может выбрать необходимый аккорд. Это существенно упрощает процесс игры.</a:t>
            </a:r>
          </a:p>
        </p:txBody>
      </p:sp>
      <p:pic>
        <p:nvPicPr>
          <p:cNvPr id="95238" name="Picture 6" descr="https://fs00.infourok.ru/images/doc/163/188314/img22.jpg"/>
          <p:cNvPicPr>
            <a:picLocks noChangeAspect="1" noChangeArrowheads="1"/>
          </p:cNvPicPr>
          <p:nvPr/>
        </p:nvPicPr>
        <p:blipFill>
          <a:blip r:embed="rId5" cstate="print">
            <a:clrChange>
              <a:clrFrom>
                <a:srgbClr val="FFFFFF"/>
              </a:clrFrom>
              <a:clrTo>
                <a:srgbClr val="FFFFFF">
                  <a:alpha val="0"/>
                </a:srgbClr>
              </a:clrTo>
            </a:clrChange>
          </a:blip>
          <a:srcRect l="21094" t="20833" r="21093" b="21875"/>
          <a:stretch>
            <a:fillRect/>
          </a:stretch>
        </p:blipFill>
        <p:spPr bwMode="auto">
          <a:xfrm>
            <a:off x="1500166" y="5286388"/>
            <a:ext cx="2114533" cy="157161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214282" y="785794"/>
            <a:ext cx="1672253"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Рожок</a:t>
            </a:r>
            <a:endParaRPr lang="ru-RU" sz="3200" dirty="0">
              <a:latin typeface="Arial Black" pitchFamily="34" charset="0"/>
            </a:endParaRPr>
          </a:p>
        </p:txBody>
      </p:sp>
      <p:pic>
        <p:nvPicPr>
          <p:cNvPr id="94210" name="Picture 2" descr="https://ds02.infourok.ru/uploads/ex/0224/000768ab-f598cf94/img95.jpg"/>
          <p:cNvPicPr>
            <a:picLocks noChangeAspect="1" noChangeArrowheads="1"/>
          </p:cNvPicPr>
          <p:nvPr/>
        </p:nvPicPr>
        <p:blipFill>
          <a:blip r:embed="rId3" cstate="print">
            <a:clrChange>
              <a:clrFrom>
                <a:srgbClr val="FFFFFF"/>
              </a:clrFrom>
              <a:clrTo>
                <a:srgbClr val="FFFFFF">
                  <a:alpha val="0"/>
                </a:srgbClr>
              </a:clrTo>
            </a:clrChange>
          </a:blip>
          <a:srcRect l="16176" t="17647" r="14706" b="17647"/>
          <a:stretch>
            <a:fillRect/>
          </a:stretch>
        </p:blipFill>
        <p:spPr bwMode="auto">
          <a:xfrm rot="16200000">
            <a:off x="-60646" y="2203730"/>
            <a:ext cx="3764566" cy="2643206"/>
          </a:xfrm>
          <a:prstGeom prst="rect">
            <a:avLst/>
          </a:prstGeom>
          <a:noFill/>
        </p:spPr>
      </p:pic>
      <p:sp>
        <p:nvSpPr>
          <p:cNvPr id="6" name="Прямоугольник 5"/>
          <p:cNvSpPr/>
          <p:nvPr/>
        </p:nvSpPr>
        <p:spPr>
          <a:xfrm>
            <a:off x="3786182" y="285728"/>
            <a:ext cx="4929206" cy="60016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Духовые народные инструменты, к которым относится данное изделие, являются неотъемлемой частью культурного наследия Руси. Чаще всего для изготовления рожка берут древесину клёна, берёзы или можжевельника. Обычно инструмент имеет специфическое название, в зависимости от местности, где был создан и получил популярность.</a:t>
            </a:r>
          </a:p>
          <a:p>
            <a:pPr algn="just" fontAlgn="base"/>
            <a:r>
              <a:rPr lang="ru-RU" sz="1600" b="1" dirty="0" smtClean="0"/>
              <a:t>   Первые упоминания об изделие встречаются в бумагах семнадцатого века, но в реальности он гораздо раньше вошел в обиход. Рожок часто использовали чабаны, сторожи и воины. Ведь его звук приковывает внимание и выполнял роль своеобразного сигнала о нападении недругов.</a:t>
            </a:r>
          </a:p>
          <a:p>
            <a:pPr algn="just" fontAlgn="base"/>
            <a:r>
              <a:rPr lang="ru-RU" sz="1600" b="1" dirty="0" smtClean="0"/>
              <a:t>   Также инструмент применяли для создания песенных и танцевальных ритмов. Репертуар рожечников достаточно широк. Изделие отличается простотой устройства. Коническая трубка из древесины, оборудованная пятью дырочками сверху и одним отверстием внизу.</a:t>
            </a:r>
          </a:p>
          <a:p>
            <a:pPr algn="just" fontAlgn="base"/>
            <a:r>
              <a:rPr lang="ru-RU" sz="1600" b="1" dirty="0" smtClean="0"/>
              <a:t>   На противоположных сторонах инструмента находился раструб и мундштук, предназначенный для извлечения мелодии. Рожок характеризуется резким и громким звуком, обладающим скрытой мягкостью.</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214282" y="714356"/>
            <a:ext cx="1699504"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Домра</a:t>
            </a:r>
            <a:endParaRPr lang="ru-RU" sz="3200" dirty="0">
              <a:latin typeface="Arial Black" pitchFamily="34" charset="0"/>
            </a:endParaRPr>
          </a:p>
        </p:txBody>
      </p:sp>
      <p:sp>
        <p:nvSpPr>
          <p:cNvPr id="97281" name="Rectangle 1"/>
          <p:cNvSpPr>
            <a:spLocks noChangeArrowheads="1"/>
          </p:cNvSpPr>
          <p:nvPr/>
        </p:nvSpPr>
        <p:spPr bwMode="auto">
          <a:xfrm>
            <a:off x="3857620" y="285728"/>
            <a:ext cx="5000628" cy="566308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cs typeface="Arial" pitchFamily="34" charset="0"/>
              </a:rPr>
              <a:t>   Прародительница балалайки, отличающаяся от нее конфигурацией деки. Широкое распространение инструмент получил в 16 веке. В наши дни домру активно используют калмыки и киргизы.</a:t>
            </a:r>
            <a:r>
              <a:rPr lang="ru-RU" sz="1600" b="1" dirty="0" smtClean="0">
                <a:solidFill>
                  <a:schemeClr val="tx1"/>
                </a:solidFill>
                <a:cs typeface="Arial" pitchFamily="34" charset="0"/>
              </a:rPr>
              <a:t> </a:t>
            </a:r>
            <a:r>
              <a:rPr kumimoji="0" lang="ru-RU" sz="1600" b="1" i="0" u="none" strike="noStrike" cap="none" normalizeH="0" baseline="0" dirty="0" smtClean="0">
                <a:ln>
                  <a:noFill/>
                </a:ln>
                <a:solidFill>
                  <a:srgbClr val="000000"/>
                </a:solidFill>
                <a:effectLst/>
                <a:cs typeface="Arial" pitchFamily="34" charset="0"/>
              </a:rPr>
              <a:t>Классическая модель изделия оснащена тремя струнами, на которых играют с помощью медиатора. В звучании между балалайкой и домрой практически нет разницы. А вот по внешнему виду они слегка отличаются. Первая имеет треугольный корпус, а прародительница оснащена овальной декой.</a:t>
            </a:r>
            <a:endParaRPr kumimoji="0" lang="ru-RU" sz="1600" b="1"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cs typeface="Arial" pitchFamily="34" charset="0"/>
              </a:rPr>
              <a:t>  Музыкантов, играющих на инструменте, называют домрачеями. Трехструнное изделие встречается в нескольких формах: пикколо (самая миниатюрная), малая, альтовая и басовая. Корпус домры и гриф создают из древесины. Обычно это клён или палисандр.</a:t>
            </a:r>
            <a:r>
              <a:rPr lang="ru-RU" sz="1600" b="1" dirty="0" smtClean="0">
                <a:solidFill>
                  <a:schemeClr val="tx1"/>
                </a:solidFill>
                <a:cs typeface="Arial" pitchFamily="34" charset="0"/>
              </a:rPr>
              <a:t> </a:t>
            </a:r>
            <a:r>
              <a:rPr kumimoji="0" lang="ru-RU" sz="1600" b="1" i="0" u="none" strike="noStrike" cap="none" normalizeH="0" baseline="0" dirty="0" smtClean="0">
                <a:ln>
                  <a:noFill/>
                </a:ln>
                <a:solidFill>
                  <a:srgbClr val="000000"/>
                </a:solidFill>
                <a:effectLst/>
                <a:cs typeface="Arial" pitchFamily="34" charset="0"/>
              </a:rPr>
              <a:t>Гриф состоит из двух элементов: головки и шейки. Колки-валики, использующиеся для настройки звучания домры, прокручивают вручную. Их создают из металла, ранее брали твердую древесину.</a:t>
            </a:r>
            <a:r>
              <a:rPr lang="ru-RU" sz="1600" b="1" i="1" dirty="0" smtClean="0">
                <a:solidFill>
                  <a:srgbClr val="6A5ACD"/>
                </a:solidFill>
              </a:rPr>
              <a:t> </a:t>
            </a:r>
          </a:p>
          <a:p>
            <a:pPr marL="0" marR="0" lvl="0" indent="0" algn="just" defTabSz="914400" rtl="0" eaLnBrk="0" fontAlgn="base" latinLnBrk="0" hangingPunct="0">
              <a:lnSpc>
                <a:spcPct val="100000"/>
              </a:lnSpc>
              <a:spcBef>
                <a:spcPct val="0"/>
              </a:spcBef>
              <a:spcAft>
                <a:spcPct val="0"/>
              </a:spcAft>
              <a:buClrTx/>
              <a:buSzTx/>
              <a:buFontTx/>
              <a:buNone/>
              <a:tabLst/>
            </a:pPr>
            <a:r>
              <a:rPr lang="ru-RU" sz="1600" b="1" i="1" dirty="0" smtClean="0">
                <a:solidFill>
                  <a:srgbClr val="6A5ACD"/>
                </a:solidFill>
              </a:rPr>
              <a:t>   </a:t>
            </a:r>
            <a:r>
              <a:rPr lang="ru-RU" sz="1600" b="1" dirty="0" smtClean="0"/>
              <a:t>История инструмента практически трагическая. Он был надолго забыт и воссоздан лишь в наше время. Сейчас домра является перспективным изделием, с огромным музыкальным потенциалом. </a:t>
            </a:r>
            <a:endParaRPr kumimoji="0" lang="ru-RU" sz="1800" b="0" u="none" strike="noStrike" cap="none" normalizeH="0" baseline="0" dirty="0" smtClean="0">
              <a:ln>
                <a:noFill/>
              </a:ln>
              <a:effectLst/>
              <a:latin typeface="Arial" pitchFamily="34" charset="0"/>
              <a:cs typeface="Arial" pitchFamily="34" charset="0"/>
            </a:endParaRPr>
          </a:p>
        </p:txBody>
      </p:sp>
      <p:pic>
        <p:nvPicPr>
          <p:cNvPr id="97283" name="Picture 3" descr="https://schci.ru/sites/default/files/folklor/domra.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1309596">
            <a:off x="-142908" y="714356"/>
            <a:ext cx="3988516" cy="5710226"/>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5609"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285720" y="928670"/>
            <a:ext cx="1327608"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Баян</a:t>
            </a:r>
            <a:endParaRPr lang="ru-RU" sz="3200" dirty="0">
              <a:latin typeface="Arial Black" pitchFamily="34" charset="0"/>
            </a:endParaRPr>
          </a:p>
        </p:txBody>
      </p:sp>
      <p:sp>
        <p:nvSpPr>
          <p:cNvPr id="5" name="Прямоугольник 4"/>
          <p:cNvSpPr/>
          <p:nvPr/>
        </p:nvSpPr>
        <p:spPr>
          <a:xfrm>
            <a:off x="5072066" y="1285860"/>
            <a:ext cx="3571868" cy="37856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Русский народный инструмент, имеющий баварские корни. Конструктивной основной является гармоника. Первый баян был создан в 1891 году мастером </a:t>
            </a:r>
            <a:r>
              <a:rPr lang="ru-RU" sz="1600" b="1" dirty="0" err="1" smtClean="0"/>
              <a:t>Мирвальдом</a:t>
            </a:r>
            <a:r>
              <a:rPr lang="ru-RU" sz="1600" b="1" dirty="0" smtClean="0"/>
              <a:t>, следующие модели появились уже на Руси.</a:t>
            </a:r>
          </a:p>
          <a:p>
            <a:pPr algn="just" fontAlgn="base"/>
            <a:r>
              <a:rPr lang="ru-RU" sz="1600" b="1" dirty="0" smtClean="0"/>
              <a:t>  Первые упоминания об инструменте встречаются в 1903 году. Используют для воспроизведения сольных или ансамблевых композиций.</a:t>
            </a:r>
          </a:p>
          <a:p>
            <a:pPr algn="just" fontAlgn="base"/>
            <a:r>
              <a:rPr lang="ru-RU" sz="1600" b="1" dirty="0" smtClean="0"/>
              <a:t>  Нередко в наши дни баян применяют в качестве аккомпаниатора на семейных торжествах или народных гуляниях.</a:t>
            </a:r>
            <a:endParaRPr lang="ru-RU" sz="1600" b="1" dirty="0"/>
          </a:p>
        </p:txBody>
      </p:sp>
      <p:pic>
        <p:nvPicPr>
          <p:cNvPr id="98308" name="Picture 4" descr="https://www.slavyarmarka.ru/image/data/blog/Garmonn.jpg"/>
          <p:cNvPicPr>
            <a:picLocks noChangeAspect="1" noChangeArrowheads="1"/>
          </p:cNvPicPr>
          <p:nvPr/>
        </p:nvPicPr>
        <p:blipFill>
          <a:blip r:embed="rId3" cstate="print">
            <a:clrChange>
              <a:clrFrom>
                <a:srgbClr val="EDEDED"/>
              </a:clrFrom>
              <a:clrTo>
                <a:srgbClr val="EDEDED">
                  <a:alpha val="0"/>
                </a:srgbClr>
              </a:clrTo>
            </a:clrChange>
          </a:blip>
          <a:srcRect l="1613"/>
          <a:stretch>
            <a:fillRect/>
          </a:stretch>
        </p:blipFill>
        <p:spPr bwMode="auto">
          <a:xfrm>
            <a:off x="428596" y="1714487"/>
            <a:ext cx="4357718" cy="3643719"/>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4" name="Прямоугольник 3"/>
          <p:cNvSpPr/>
          <p:nvPr/>
        </p:nvSpPr>
        <p:spPr>
          <a:xfrm>
            <a:off x="214282" y="857232"/>
            <a:ext cx="2209259" cy="1077218"/>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Русская </a:t>
            </a:r>
          </a:p>
          <a:p>
            <a:pPr fontAlgn="base"/>
            <a:r>
              <a:rPr lang="ru-RU" sz="3200" dirty="0" smtClean="0">
                <a:latin typeface="Arial Black" pitchFamily="34" charset="0"/>
              </a:rPr>
              <a:t>гармонь</a:t>
            </a:r>
            <a:endParaRPr lang="ru-RU" sz="3200" dirty="0">
              <a:latin typeface="Arial Black" pitchFamily="34" charset="0"/>
            </a:endParaRPr>
          </a:p>
        </p:txBody>
      </p:sp>
      <p:pic>
        <p:nvPicPr>
          <p:cNvPr id="99330" name="Picture 2" descr="https://myslide.ru/documents_4/efb0568008027ef56bddcbd082c13cb2/img19.jpg"/>
          <p:cNvPicPr>
            <a:picLocks noChangeAspect="1" noChangeArrowheads="1"/>
          </p:cNvPicPr>
          <p:nvPr/>
        </p:nvPicPr>
        <p:blipFill>
          <a:blip r:embed="rId3" cstate="print">
            <a:clrChange>
              <a:clrFrom>
                <a:srgbClr val="FFFFFF"/>
              </a:clrFrom>
              <a:clrTo>
                <a:srgbClr val="FFFFFF">
                  <a:alpha val="0"/>
                </a:srgbClr>
              </a:clrTo>
            </a:clrChange>
          </a:blip>
          <a:srcRect l="14063" t="15000" r="9062"/>
          <a:stretch>
            <a:fillRect/>
          </a:stretch>
        </p:blipFill>
        <p:spPr bwMode="auto">
          <a:xfrm>
            <a:off x="0" y="2214554"/>
            <a:ext cx="3445862" cy="2857520"/>
          </a:xfrm>
          <a:prstGeom prst="rect">
            <a:avLst/>
          </a:prstGeom>
          <a:noFill/>
        </p:spPr>
      </p:pic>
      <p:sp>
        <p:nvSpPr>
          <p:cNvPr id="6" name="Прямоугольник 5"/>
          <p:cNvSpPr/>
          <p:nvPr/>
        </p:nvSpPr>
        <p:spPr>
          <a:xfrm>
            <a:off x="3571868" y="142852"/>
            <a:ext cx="5429256" cy="649408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Язычковый инструмент не следует путать с аккордеоном и баяном. Изделие попало в нашу страну вместе с нашествием </a:t>
            </a:r>
            <a:r>
              <a:rPr lang="ru-RU" sz="1600" b="1" dirty="0" err="1" smtClean="0"/>
              <a:t>татаро-монгол</a:t>
            </a:r>
            <a:r>
              <a:rPr lang="ru-RU" sz="1600" b="1" dirty="0" smtClean="0"/>
              <a:t>. Прародителем гармони является китайский инструмент под названием </a:t>
            </a:r>
            <a:r>
              <a:rPr lang="ru-RU" sz="1600" b="1" dirty="0" err="1" smtClean="0"/>
              <a:t>шен</a:t>
            </a:r>
            <a:r>
              <a:rPr lang="ru-RU" sz="1600" b="1" dirty="0" smtClean="0"/>
              <a:t>.   Массовую популярность и народную любовь изделие получило лишь в 1830 году, пройдя длинный путь из Азии в Россию. Гармонь состоит из двух </a:t>
            </a:r>
            <a:r>
              <a:rPr lang="ru-RU" sz="1600" b="1" dirty="0" err="1" smtClean="0"/>
              <a:t>полукорпусов</a:t>
            </a:r>
            <a:r>
              <a:rPr lang="ru-RU" sz="1600" b="1" dirty="0" smtClean="0"/>
              <a:t>, которые по бокам оснащены клавишами и кнопками. Левая сторона используется для аккомпанемента, правая предназначена для игры. В середине инструмента располагается меховое отделение, которое накачивает кислород к звуковым планкам.</a:t>
            </a:r>
          </a:p>
          <a:p>
            <a:pPr algn="just" fontAlgn="base"/>
            <a:r>
              <a:rPr lang="ru-RU" sz="1600" b="1" dirty="0" smtClean="0"/>
              <a:t>   Чем гармонь отличается от аккордеона и баяна?</a:t>
            </a:r>
          </a:p>
          <a:p>
            <a:pPr algn="just" fontAlgn="base">
              <a:buFont typeface="Arial" pitchFamily="34" charset="0"/>
              <a:buChar char="•"/>
            </a:pPr>
            <a:r>
              <a:rPr lang="ru-RU" sz="1600" b="1" dirty="0" smtClean="0"/>
              <a:t>Компактными размерами.</a:t>
            </a:r>
          </a:p>
          <a:p>
            <a:pPr algn="just" fontAlgn="base">
              <a:buFont typeface="Arial" pitchFamily="34" charset="0"/>
              <a:buChar char="•"/>
            </a:pPr>
            <a:r>
              <a:rPr lang="ru-RU" sz="1600" b="1" dirty="0" smtClean="0"/>
              <a:t>Меньшим количеством октав.</a:t>
            </a:r>
          </a:p>
          <a:p>
            <a:pPr algn="just" fontAlgn="base"/>
            <a:r>
              <a:rPr lang="ru-RU" sz="1600" b="1" dirty="0" smtClean="0"/>
              <a:t>На стандартной модели гармоники исполнитель извлекает лишь диатонические звуки, в исключительных случаях к ним прибавляются хроматические.</a:t>
            </a:r>
          </a:p>
          <a:p>
            <a:pPr algn="just" fontAlgn="base"/>
            <a:r>
              <a:rPr lang="ru-RU" sz="1600" b="1" dirty="0" smtClean="0"/>
              <a:t>   Точных данных о том, где и когда был изготовлен первый инструмент, нет. Согласно одной из версий дебютная гармонь собрана в девятнадцатом веке в Германии Ф. К. </a:t>
            </a:r>
            <a:r>
              <a:rPr lang="ru-RU" sz="1600" b="1" dirty="0" err="1" smtClean="0"/>
              <a:t>Бушманом</a:t>
            </a:r>
            <a:r>
              <a:rPr lang="ru-RU" sz="1600" b="1" dirty="0" smtClean="0"/>
              <a:t>. Если верить иной легенде, то первый инструмент появился именно в России в 1978 году в Санкт-Петербурге. Создателем музыкального изделия является органный мастер </a:t>
            </a:r>
            <a:r>
              <a:rPr lang="ru-RU" sz="1600" b="1" dirty="0" err="1" smtClean="0"/>
              <a:t>Франтишек</a:t>
            </a:r>
            <a:r>
              <a:rPr lang="ru-RU" sz="1600" b="1" dirty="0" smtClean="0"/>
              <a:t> </a:t>
            </a:r>
            <a:r>
              <a:rPr lang="ru-RU" sz="1600" b="1" dirty="0" err="1" smtClean="0"/>
              <a:t>Киршник</a:t>
            </a:r>
            <a:r>
              <a:rPr lang="ru-RU" sz="1600" b="1" dirty="0" smtClean="0"/>
              <a:t>, родом из Чехии.</a:t>
            </a:r>
          </a:p>
        </p:txBody>
      </p:sp>
      <p:sp>
        <p:nvSpPr>
          <p:cNvPr id="3" name="Прямоугольник 2"/>
          <p:cNvSpPr/>
          <p:nvPr/>
        </p:nvSpPr>
        <p:spPr>
          <a:xfrm>
            <a:off x="-142908"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214282" y="785794"/>
            <a:ext cx="1595309"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Бубен</a:t>
            </a:r>
            <a:endParaRPr lang="ru-RU" sz="3200" dirty="0">
              <a:latin typeface="Arial Black" pitchFamily="34" charset="0"/>
            </a:endParaRPr>
          </a:p>
        </p:txBody>
      </p:sp>
      <p:sp>
        <p:nvSpPr>
          <p:cNvPr id="5" name="Прямоугольник 4"/>
          <p:cNvSpPr/>
          <p:nvPr/>
        </p:nvSpPr>
        <p:spPr>
          <a:xfrm>
            <a:off x="3714744" y="214290"/>
            <a:ext cx="5214958" cy="62478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Установить точные сведения о дате появления инструмента практически нереально. Его использовали еще во времена язычества для проведения многочисленных ритуалов и обрядов. Подобные изделия представляли собой мембрану из кожи, натянутую на деревянный каркас (обечайку). В России на него подвешивали бубенчики или колокольчики.</a:t>
            </a:r>
          </a:p>
          <a:p>
            <a:pPr algn="just" fontAlgn="base"/>
            <a:r>
              <a:rPr lang="ru-RU" sz="1600" b="1" dirty="0" smtClean="0"/>
              <a:t>Боковые стенки каркаса могут иметь прорези, куда устанавливают металлические пластины круглой формы. Существует множество разновидностей инструмента. Есть модели, созданные специально для шаманов и жрецов. Они издают глухой и низкий звук, который извлекается с помощью палки-колотушки (</a:t>
            </a:r>
            <a:r>
              <a:rPr lang="ru-RU" sz="1600" b="1" dirty="0" err="1" smtClean="0"/>
              <a:t>вощага</a:t>
            </a:r>
            <a:r>
              <a:rPr lang="ru-RU" sz="1600" b="1" dirty="0" smtClean="0"/>
              <a:t>).</a:t>
            </a:r>
          </a:p>
          <a:p>
            <a:pPr algn="just" fontAlgn="base"/>
            <a:r>
              <a:rPr lang="ru-RU" sz="1600" b="1" dirty="0" smtClean="0"/>
              <a:t>В давние времена на Руси бубном именовали любой ударный инструмент, однако, многие из них позже обрели собственные наименования: литавры, ксилофон и т.д.</a:t>
            </a:r>
          </a:p>
          <a:p>
            <a:pPr algn="just" fontAlgn="base"/>
            <a:r>
              <a:rPr lang="ru-RU" sz="1600" b="1" dirty="0" smtClean="0"/>
              <a:t>Большой популярностью у наших предков пользовались ратные бубны (например, набат). Они отличались огромными габаритами, для их перевозки брали минимум четырех лошадей. Изделия применяли в пехоте и коннице русского войска. Гром инструмента был так страшен, что противники в ужасе разбегались, даже не вступив в сражение.</a:t>
            </a:r>
            <a:endParaRPr lang="ru-RU" sz="1600" b="1" dirty="0"/>
          </a:p>
        </p:txBody>
      </p:sp>
      <p:pic>
        <p:nvPicPr>
          <p:cNvPr id="101380" name="Picture 4" descr="https://djoliba.com/3845-home_default/tambourin-6-cymbalettes-percussions-enfant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714488"/>
            <a:ext cx="3571875" cy="357187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285720" y="857232"/>
            <a:ext cx="2864887"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Свистулька</a:t>
            </a:r>
            <a:endParaRPr lang="ru-RU" sz="3200" dirty="0">
              <a:latin typeface="Arial Black" pitchFamily="34" charset="0"/>
            </a:endParaRPr>
          </a:p>
        </p:txBody>
      </p:sp>
      <p:sp>
        <p:nvSpPr>
          <p:cNvPr id="5" name="Прямоугольник 4"/>
          <p:cNvSpPr/>
          <p:nvPr/>
        </p:nvSpPr>
        <p:spPr>
          <a:xfrm>
            <a:off x="3786182" y="928670"/>
            <a:ext cx="5000660" cy="52629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Духовой инструмент, выполненный из керамики, обычно оснащен декоративными элементами. Наибольшей популярностью у славян пользовались изделия в форме птиц, оформленными красивыми узорами или орнаментом. Рисунок порой указывал на регион создания изделия.</a:t>
            </a:r>
          </a:p>
          <a:p>
            <a:pPr algn="just" fontAlgn="base"/>
            <a:r>
              <a:rPr lang="ru-RU" sz="1600" b="1" dirty="0" smtClean="0"/>
              <a:t>  Поверхность инструмента, изготовленного из обожженной глины, покрывают художественной росписью. Узнать точный возраст свистульки не представляется возможным, поскольку предметы из глины не подлежат долгому хранению. Скорей всего, самая первая модель инструмента давно превратилась в обычный комок глины. Устройство свистульки поражает своей простотой. В небольшой глиняной камере с помощью продувания создают разнообразные завихрения и колебания воздуха. В результате чего получаются тонкие и свистящие звуки. </a:t>
            </a:r>
          </a:p>
          <a:p>
            <a:pPr algn="just" fontAlgn="base"/>
            <a:r>
              <a:rPr lang="ru-RU" sz="1600" b="1" dirty="0" smtClean="0"/>
              <a:t>   Наши предки использовали инструмент как средство для общения с богом Перуном. Сейчас это обычная игрушка для малышей.</a:t>
            </a:r>
            <a:endParaRPr lang="ru-RU" sz="1600" b="1" dirty="0"/>
          </a:p>
        </p:txBody>
      </p:sp>
      <p:pic>
        <p:nvPicPr>
          <p:cNvPr id="102402" name="Picture 2" descr="https://www.muzikosfaktorius.lt/images/uploader/te/terre-38640261-ceramic-chirping-bird.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000240"/>
            <a:ext cx="3943328" cy="394332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0"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428596" y="785794"/>
            <a:ext cx="2443298"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Трещотка</a:t>
            </a:r>
            <a:endParaRPr lang="ru-RU" sz="3200" dirty="0">
              <a:latin typeface="Arial Black" pitchFamily="34" charset="0"/>
            </a:endParaRPr>
          </a:p>
        </p:txBody>
      </p:sp>
      <p:sp>
        <p:nvSpPr>
          <p:cNvPr id="5" name="Прямоугольник 4"/>
          <p:cNvSpPr/>
          <p:nvPr/>
        </p:nvSpPr>
        <p:spPr>
          <a:xfrm>
            <a:off x="4786314" y="857232"/>
            <a:ext cx="3929090" cy="37856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Один из самых старых музыкальных инструментов, который представляет собой ряд прямоугольных пластинок из древесины, нанизанных на прочный шнурок. При встряхивании изделие выдаёт резкий и трескучий звук. Для создания инструмента берут прочную породу дерева, например, дуб.</a:t>
            </a:r>
          </a:p>
          <a:p>
            <a:pPr algn="just" fontAlgn="base"/>
            <a:r>
              <a:rPr lang="ru-RU" sz="1600" b="1" dirty="0" smtClean="0"/>
              <a:t>  Чтобы увеличить громкость между пластинками закрепляют специальные прокладки толщиной около пяти миллиметров. Трещотку часто использовали на ярмарках и выставках для привлечения внимания народа к собственной продукции.</a:t>
            </a:r>
            <a:endParaRPr lang="ru-RU" sz="1600" b="1" dirty="0"/>
          </a:p>
        </p:txBody>
      </p:sp>
      <p:sp>
        <p:nvSpPr>
          <p:cNvPr id="103426" name="AutoShape 2" descr="https://img.muzline.ua/image/catalog/kartinki/category/treshchotki-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428" name="AutoShape 4" descr="https://img.muzline.ua/image/catalog/kartinki/category/treshchotki-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430" name="Picture 6" descr="http://podaroknn.com/uploads/product/4700/4746/thumbs/70_aRSXhtOmKrzmjZv2p8GcyuH8l9vlR6.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8662" y="4286256"/>
            <a:ext cx="3214710" cy="2411033"/>
          </a:xfrm>
          <a:prstGeom prst="rect">
            <a:avLst/>
          </a:prstGeom>
          <a:noFill/>
        </p:spPr>
      </p:pic>
      <p:pic>
        <p:nvPicPr>
          <p:cNvPr id="103432" name="Picture 8" descr="https://www.artshop-rus.com/upload/iblock/fba/fbaa2b80e12e3531c55a67ed5d1b1d6c.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4282" y="857232"/>
            <a:ext cx="4071966" cy="4071966"/>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142844" y="785794"/>
            <a:ext cx="3231975" cy="1077218"/>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lgn="ctr" fontAlgn="base"/>
            <a:r>
              <a:rPr lang="ru-RU" sz="3200" dirty="0" smtClean="0">
                <a:latin typeface="Arial Black" pitchFamily="34" charset="0"/>
              </a:rPr>
              <a:t>Деревянные </a:t>
            </a:r>
          </a:p>
          <a:p>
            <a:pPr algn="ctr" fontAlgn="base"/>
            <a:r>
              <a:rPr lang="ru-RU" sz="3200" dirty="0" smtClean="0">
                <a:latin typeface="Arial Black" pitchFamily="34" charset="0"/>
              </a:rPr>
              <a:t>ложки</a:t>
            </a:r>
            <a:endParaRPr lang="ru-RU" sz="3200" dirty="0">
              <a:latin typeface="Arial Black" pitchFamily="34" charset="0"/>
            </a:endParaRPr>
          </a:p>
        </p:txBody>
      </p:sp>
      <p:pic>
        <p:nvPicPr>
          <p:cNvPr id="100354" name="Picture 2" descr="ложки"/>
          <p:cNvPicPr>
            <a:picLocks noChangeAspect="1" noChangeArrowheads="1"/>
          </p:cNvPicPr>
          <p:nvPr/>
        </p:nvPicPr>
        <p:blipFill>
          <a:blip r:embed="rId3" cstate="print">
            <a:clrChange>
              <a:clrFrom>
                <a:srgbClr val="FFFFFF"/>
              </a:clrFrom>
              <a:clrTo>
                <a:srgbClr val="FFFFFF">
                  <a:alpha val="0"/>
                </a:srgbClr>
              </a:clrTo>
            </a:clrChange>
          </a:blip>
          <a:srcRect l="2813" t="6443" r="5312" b="11082"/>
          <a:stretch>
            <a:fillRect/>
          </a:stretch>
        </p:blipFill>
        <p:spPr bwMode="auto">
          <a:xfrm>
            <a:off x="-142908" y="2000240"/>
            <a:ext cx="5072098" cy="3312391"/>
          </a:xfrm>
          <a:prstGeom prst="rect">
            <a:avLst/>
          </a:prstGeom>
          <a:noFill/>
        </p:spPr>
      </p:pic>
      <p:sp>
        <p:nvSpPr>
          <p:cNvPr id="6" name="Прямоугольник 5"/>
          <p:cNvSpPr/>
          <p:nvPr/>
        </p:nvSpPr>
        <p:spPr>
          <a:xfrm>
            <a:off x="5000628" y="357166"/>
            <a:ext cx="3929058" cy="60016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Еще один символ русской культуры и творчества. Это единственный музыкальный инструмент, которым можно кушать. Однако наши предки активно использовали ложки из дерева для создания ритмичных звуков. Изделия, вырезанные из разных пород древесины, используют от двух до пяти штук. Самый популярный вариант – три ложки. Пара зажата в левой руке исполнителя, третьей он стучит по нижней части черепков.</a:t>
            </a:r>
          </a:p>
          <a:p>
            <a:pPr algn="just" fontAlgn="base"/>
            <a:r>
              <a:rPr lang="ru-RU" sz="1600" b="1" dirty="0" smtClean="0"/>
              <a:t>  Старинные ложки создавались вручную, без применения высокоточного оборудования, поэтому они получались с толстыми стенками. Изделия отличались прочностью и низким звуком. Некоторые музыканты подвешивали к ним бубенчики, чтобы разнообразить мелодию.</a:t>
            </a:r>
          </a:p>
          <a:p>
            <a:pPr algn="just" fontAlgn="base"/>
            <a:r>
              <a:rPr lang="ru-RU" sz="1600" b="1" dirty="0" smtClean="0"/>
              <a:t>Благодаря ритмичному рисунку и ажурному </a:t>
            </a:r>
            <a:r>
              <a:rPr lang="ru-RU" sz="1600" b="1" dirty="0" err="1" smtClean="0"/>
              <a:t>многозвучию</a:t>
            </a:r>
            <a:r>
              <a:rPr lang="ru-RU" sz="1600" b="1" dirty="0" smtClean="0"/>
              <a:t>, игра на ложках узнаваема и любима миллионами людей.</a:t>
            </a:r>
            <a:endParaRPr lang="ru-RU"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104450" name="Picture 2" descr="https://www.ta-musica.ru/sites/default/files/imagecache/product_full/dscn079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0010578">
            <a:off x="-71487" y="2229064"/>
            <a:ext cx="4357718" cy="3267852"/>
          </a:xfrm>
          <a:prstGeom prst="rect">
            <a:avLst/>
          </a:prstGeom>
          <a:noFill/>
        </p:spPr>
      </p:pic>
      <p:sp>
        <p:nvSpPr>
          <p:cNvPr id="5" name="Прямоугольник 4"/>
          <p:cNvSpPr/>
          <p:nvPr/>
        </p:nvSpPr>
        <p:spPr>
          <a:xfrm>
            <a:off x="357158" y="857232"/>
            <a:ext cx="1518364"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Гудок</a:t>
            </a:r>
            <a:endParaRPr lang="ru-RU" sz="3200" dirty="0">
              <a:latin typeface="Arial Black" pitchFamily="34" charset="0"/>
            </a:endParaRPr>
          </a:p>
        </p:txBody>
      </p:sp>
      <p:sp>
        <p:nvSpPr>
          <p:cNvPr id="6" name="Прямоугольник 5"/>
          <p:cNvSpPr/>
          <p:nvPr/>
        </p:nvSpPr>
        <p:spPr>
          <a:xfrm>
            <a:off x="4071934" y="285728"/>
            <a:ext cx="4572000" cy="575542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fontAlgn="base"/>
            <a:r>
              <a:rPr lang="ru-RU" sz="1600" b="1" dirty="0" smtClean="0"/>
              <a:t>   Старинный струнный инструмент, который наши предки использовали вместе с иными изделиями: бубнами, гуслями. Корпус гудка выдолблен из древесины, имеют овальную или грушевидную форму. Гриф относительно короткий, с прямой или изогнутой головкой. На нем закрепляют три струны.</a:t>
            </a:r>
          </a:p>
          <a:p>
            <a:pPr algn="just" fontAlgn="base"/>
            <a:r>
              <a:rPr lang="ru-RU" sz="1600" b="1" dirty="0" smtClean="0"/>
              <a:t>   Плоская дека изделия оснащена резонаторным отверстием. Длина гудка составляет не более одного метра. Максимальные параметры инструмента – от тридцати до восьмидесяти сантиметров. Смычок имеет форму дуги и по внешнему виду напоминает лук.</a:t>
            </a:r>
          </a:p>
          <a:p>
            <a:pPr algn="just" fontAlgn="base"/>
            <a:r>
              <a:rPr lang="ru-RU" sz="1600" b="1" dirty="0" smtClean="0"/>
              <a:t>   Исполнитель в процессе игры затрагивает сразу все струны. Но чтобы получить основную мелодию требуется только первая струнка. Остальные считаются </a:t>
            </a:r>
            <a:r>
              <a:rPr lang="ru-RU" sz="1600" b="1" dirty="0" err="1" smtClean="0"/>
              <a:t>бурдонными</a:t>
            </a:r>
            <a:r>
              <a:rPr lang="ru-RU" sz="1600" b="1" dirty="0" smtClean="0"/>
              <a:t> и звучат в единой тональности.</a:t>
            </a:r>
            <a:r>
              <a:rPr lang="ru-RU" sz="1600" b="1" i="1" dirty="0" smtClean="0"/>
              <a:t> </a:t>
            </a:r>
            <a:r>
              <a:rPr lang="ru-RU" sz="1600" b="1" dirty="0" smtClean="0"/>
              <a:t>Отличительная черта инструмента – безостановочное гудение нижних струн. Музыкант, исполняя мелодию, старается удерживать гудок на коленях, в вертикальном положении.</a:t>
            </a:r>
            <a:endParaRPr lang="ru-RU" sz="16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yulia\Desktop\День России2020\Широкие просторы Россия\Слайд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106498" name="Picture 2" descr="https://ruvera.ru/data/img/content/1550654938.7773muzykalnyy-instrument_3.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0845124">
            <a:off x="-89812" y="2055324"/>
            <a:ext cx="4179123" cy="3571900"/>
          </a:xfrm>
          <a:prstGeom prst="rect">
            <a:avLst/>
          </a:prstGeom>
          <a:noFill/>
        </p:spPr>
      </p:pic>
      <p:sp>
        <p:nvSpPr>
          <p:cNvPr id="5" name="Прямоугольник 4"/>
          <p:cNvSpPr/>
          <p:nvPr/>
        </p:nvSpPr>
        <p:spPr>
          <a:xfrm>
            <a:off x="357158" y="857232"/>
            <a:ext cx="2299027"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Жалейка</a:t>
            </a:r>
            <a:endParaRPr lang="ru-RU" sz="3200" dirty="0">
              <a:latin typeface="Arial Black" pitchFamily="34" charset="0"/>
            </a:endParaRPr>
          </a:p>
        </p:txBody>
      </p:sp>
      <p:sp>
        <p:nvSpPr>
          <p:cNvPr id="6" name="Прямоугольник 5"/>
          <p:cNvSpPr/>
          <p:nvPr/>
        </p:nvSpPr>
        <p:spPr>
          <a:xfrm>
            <a:off x="3929058" y="642918"/>
            <a:ext cx="4929190" cy="57554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Точного возраста изделия не знает никто. Сведения о его происхождении затерялись в глубинах тысячелетий. Инструмент неспроста получил подобное название. Слыша звуки, которые он издает, человек непроизвольно испытывает жалость.</a:t>
            </a:r>
          </a:p>
          <a:p>
            <a:pPr algn="just" fontAlgn="base"/>
            <a:r>
              <a:rPr lang="ru-RU" sz="1600" b="1" dirty="0" smtClean="0"/>
              <a:t>   Жалейка выдает резкую, плачущую мелодию. Для создания изделия берут тростник или древесину (например, иву). В наши дни инструмент обычно выплавляют из металла или пластика, что существенно упрощает производственный процесс.</a:t>
            </a:r>
          </a:p>
          <a:p>
            <a:pPr algn="just" fontAlgn="base"/>
            <a:r>
              <a:rPr lang="ru-RU" sz="1600" b="1" dirty="0" smtClean="0"/>
              <a:t>Чтобы добиться специфического звучания требуется пищик (язычок). Роль раструба отводится берестяной воронке или коровьему рогу. Из-за подобных насадок в некоторых регионах России жалейку ошибочно именуют рожком.</a:t>
            </a:r>
          </a:p>
          <a:p>
            <a:pPr algn="just" fontAlgn="base"/>
            <a:r>
              <a:rPr lang="ru-RU" sz="1600" b="1" dirty="0" smtClean="0"/>
              <a:t>    Максимальный размер инструмента составляет пятнадцать сантиметров. От него напрямую зависит высота музыкального строя. Специальный мундштук с пищиком вставляют в трубку, при необходимости его легко заменить на новый.</a:t>
            </a:r>
          </a:p>
          <a:p>
            <a:pPr algn="just" fontAlgn="base"/>
            <a:r>
              <a:rPr lang="ru-RU" sz="1600" b="1" dirty="0" smtClean="0"/>
              <a:t>   Поверхность трубки имеет несколько отверстий для расширения звукового диапазона.</a:t>
            </a:r>
            <a:endParaRPr lang="ru-RU" sz="1600"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509558" y="1009632"/>
            <a:ext cx="2143536"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Свирель</a:t>
            </a:r>
            <a:endParaRPr lang="ru-RU" sz="3200" dirty="0">
              <a:latin typeface="Arial Black" pitchFamily="34" charset="0"/>
            </a:endParaRPr>
          </a:p>
        </p:txBody>
      </p:sp>
      <p:pic>
        <p:nvPicPr>
          <p:cNvPr id="105474" name="Picture 2" descr="https://ds02.infourok.ru/uploads/ex/0224/000768ab-f598cf94/img83.jpg"/>
          <p:cNvPicPr>
            <a:picLocks noChangeAspect="1" noChangeArrowheads="1"/>
          </p:cNvPicPr>
          <p:nvPr/>
        </p:nvPicPr>
        <p:blipFill>
          <a:blip r:embed="rId3" cstate="print">
            <a:clrChange>
              <a:clrFrom>
                <a:srgbClr val="FFFFFF"/>
              </a:clrFrom>
              <a:clrTo>
                <a:srgbClr val="FFFFFF">
                  <a:alpha val="0"/>
                </a:srgbClr>
              </a:clrTo>
            </a:clrChange>
          </a:blip>
          <a:srcRect l="20312" t="26042" r="20312" b="29166"/>
          <a:stretch>
            <a:fillRect/>
          </a:stretch>
        </p:blipFill>
        <p:spPr bwMode="auto">
          <a:xfrm rot="1463335">
            <a:off x="-458817" y="2644623"/>
            <a:ext cx="5429288" cy="3071834"/>
          </a:xfrm>
          <a:prstGeom prst="rect">
            <a:avLst/>
          </a:prstGeom>
          <a:noFill/>
        </p:spPr>
      </p:pic>
      <p:sp>
        <p:nvSpPr>
          <p:cNvPr id="6" name="Прямоугольник 5"/>
          <p:cNvSpPr/>
          <p:nvPr/>
        </p:nvSpPr>
        <p:spPr>
          <a:xfrm>
            <a:off x="4214810" y="571480"/>
            <a:ext cx="4714876" cy="60016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Относится к древнейшим духовым инструментам. Изделие имеет несколько названий: сопель, цевница. Устройство свирель близко с продольной флейтой. Ее часто используют в художественных фильмах, на инструменте играют влюбленные парни и пастухи. Не зря на Руси изделие считалось символом любви.</a:t>
            </a:r>
          </a:p>
          <a:p>
            <a:pPr algn="just" fontAlgn="base"/>
            <a:r>
              <a:rPr lang="ru-RU" sz="1600" b="1" dirty="0" smtClean="0"/>
              <a:t>  На свирели постоянно играл вечно юный Бог Лель. С приходом весны он самостоятельно мастерит инструмент из камышей или прутиков березы. Затем Лель играет на нем, издавая волшебные звуки и заманивая в свои сети молоденьких барышень.</a:t>
            </a:r>
          </a:p>
          <a:p>
            <a:pPr algn="just" fontAlgn="base"/>
            <a:r>
              <a:rPr lang="ru-RU" sz="1600" b="1" dirty="0" smtClean="0"/>
              <a:t>  Самая древняя модель инструмента была обнаружена на территории современной Смоленщины. Классическую дудочку, изготовленную из металла или древесины, в наши дни можно приобрести в любом музыкальном магазине.</a:t>
            </a:r>
          </a:p>
          <a:p>
            <a:pPr algn="just" fontAlgn="base"/>
            <a:r>
              <a:rPr lang="ru-RU" sz="1600" b="1" dirty="0" smtClean="0"/>
              <a:t>  Традиционная модель инструмента имеет шесть отверстий. Также в продаже можно отыскать двойную свирель, которая позволяет исполнителю существенно расширить репертуар.</a:t>
            </a:r>
            <a:endParaRPr lang="ru-RU" sz="1600"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pic>
        <p:nvPicPr>
          <p:cNvPr id="108546" name="Picture 2" descr="https://www.jugarijugar.com/1280-home_default/manec-de-picarol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0731896">
            <a:off x="-177749" y="1961541"/>
            <a:ext cx="4160379" cy="3680336"/>
          </a:xfrm>
          <a:prstGeom prst="rect">
            <a:avLst/>
          </a:prstGeom>
          <a:noFill/>
        </p:spPr>
      </p:pic>
      <p:sp>
        <p:nvSpPr>
          <p:cNvPr id="5" name="Прямоугольник 4"/>
          <p:cNvSpPr/>
          <p:nvPr/>
        </p:nvSpPr>
        <p:spPr>
          <a:xfrm>
            <a:off x="509558" y="1009632"/>
            <a:ext cx="2252540"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Бубенцы</a:t>
            </a:r>
            <a:endParaRPr lang="ru-RU" sz="3200" dirty="0">
              <a:latin typeface="Arial Black" pitchFamily="34" charset="0"/>
            </a:endParaRPr>
          </a:p>
        </p:txBody>
      </p:sp>
      <p:sp>
        <p:nvSpPr>
          <p:cNvPr id="6" name="Прямоугольник 5"/>
          <p:cNvSpPr/>
          <p:nvPr/>
        </p:nvSpPr>
        <p:spPr>
          <a:xfrm>
            <a:off x="3857620" y="928670"/>
            <a:ext cx="4929222"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Язычковый музыкальный инструмент. Наверняка вы хоть раз в жизни сталкивались с тройкой лошадей, которые бегут, весело звеня бубенчиками. Разве можно с чем-то перепутать подобный звук? Однако, спешим вас разочаровать. Это вовсе не бубенцы, а обычные колокольчики.</a:t>
            </a:r>
          </a:p>
          <a:p>
            <a:pPr algn="just" fontAlgn="base"/>
            <a:r>
              <a:rPr lang="ru-RU" sz="1600" b="1" dirty="0" smtClean="0"/>
              <a:t>  Перевернутые чашечки из металла, оснащенные язычком, издают столь знакомый звенящий звук. Получить мелодию от колокольчиков можно лишь в вертикальном положении. А вот бубенцы издают характерный звук при встряхивании.</a:t>
            </a:r>
          </a:p>
          <a:p>
            <a:pPr algn="just" fontAlgn="base"/>
            <a:r>
              <a:rPr lang="ru-RU" sz="1600" b="1" dirty="0" smtClean="0"/>
              <a:t>  Они представляют собой полый шарик из металла, внутри которого перекатывается несколько шариков. На нею лошадям их подвешивают исключительно для красоты, а вот другой домашней живности (коровы, козы) помогают не потеряться при выгуле. </a:t>
            </a:r>
          </a:p>
          <a:p>
            <a:pPr algn="just" fontAlgn="base"/>
            <a:r>
              <a:rPr lang="ru-RU" sz="1600" b="1" dirty="0" smtClean="0"/>
              <a:t>   Со временем бубенчики из разряда украшений перешли в категорию музыкальных инструментов. С их помощью можно получить красивые мелодии. В наши дни бубенцы навешивают по несколько штук на специальный ремешок. Некоторые исполнители крепят их к деревянным ложкам или бубну.</a:t>
            </a:r>
            <a:endParaRPr lang="ru-RU" sz="1600"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s://catherineasquithgallery.com/uploads/posts/2021-02/1612409707_82-p-korichnevii-fon-s-notami-145.jpg"/>
          <p:cNvPicPr>
            <a:picLocks noChangeAspect="1" noChangeArrowheads="1"/>
          </p:cNvPicPr>
          <p:nvPr/>
        </p:nvPicPr>
        <p:blipFill>
          <a:blip r:embed="rId2" cstate="print">
            <a:lum bright="20000"/>
          </a:blip>
          <a:srcRect/>
          <a:stretch>
            <a:fillRect/>
          </a:stretch>
        </p:blipFill>
        <p:spPr bwMode="auto">
          <a:xfrm>
            <a:off x="-1" y="0"/>
            <a:ext cx="9128391" cy="6858000"/>
          </a:xfrm>
          <a:prstGeom prst="rect">
            <a:avLst/>
          </a:prstGeom>
          <a:noFill/>
        </p:spPr>
      </p:pic>
      <p:sp>
        <p:nvSpPr>
          <p:cNvPr id="3" name="Прямоугольник 2"/>
          <p:cNvSpPr/>
          <p:nvPr/>
        </p:nvSpPr>
        <p:spPr>
          <a:xfrm>
            <a:off x="0" y="0"/>
            <a:ext cx="3671198" cy="584775"/>
          </a:xfrm>
          <a:prstGeom prst="rect">
            <a:avLst/>
          </a:prstGeom>
        </p:spPr>
        <p:txBody>
          <a:bodyPr wrap="none">
            <a:spAutoFit/>
          </a:bodyPr>
          <a:lstStyle/>
          <a:p>
            <a:r>
              <a:rPr lang="en-US" sz="3200" b="1" dirty="0" smtClean="0">
                <a:solidFill>
                  <a:srgbClr val="C00000"/>
                </a:solidFill>
                <a:effectLst>
                  <a:outerShdw blurRad="38100" dist="38100" dir="2700000" algn="tl">
                    <a:srgbClr val="000000">
                      <a:alpha val="43137"/>
                    </a:srgbClr>
                  </a:outerShdw>
                </a:effectLst>
                <a:latin typeface="Monotype Corsiva" pitchFamily="66" charset="0"/>
              </a:rPr>
              <a:t>#</a:t>
            </a:r>
            <a:r>
              <a:rPr lang="ru-RU" sz="3200" b="1" dirty="0" err="1" smtClean="0">
                <a:solidFill>
                  <a:srgbClr val="C00000"/>
                </a:solidFill>
                <a:effectLst>
                  <a:outerShdw blurRad="38100" dist="38100" dir="2700000" algn="tl">
                    <a:srgbClr val="000000">
                      <a:alpha val="43137"/>
                    </a:srgbClr>
                  </a:outerShdw>
                </a:effectLst>
                <a:latin typeface="Monotype Corsiva" pitchFamily="66" charset="0"/>
              </a:rPr>
              <a:t>Музыкарусскойдуши</a:t>
            </a:r>
            <a:endParaRPr lang="ru-RU" sz="3200" b="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4" name="Прямоугольник 3"/>
          <p:cNvSpPr/>
          <p:nvPr/>
        </p:nvSpPr>
        <p:spPr>
          <a:xfrm>
            <a:off x="509558" y="1009632"/>
            <a:ext cx="1827744"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r>
              <a:rPr lang="ru-RU" sz="3200" dirty="0" smtClean="0">
                <a:latin typeface="Arial Black" pitchFamily="34" charset="0"/>
              </a:rPr>
              <a:t>Рубель</a:t>
            </a:r>
            <a:endParaRPr lang="ru-RU" sz="3200" dirty="0">
              <a:latin typeface="Arial Black" pitchFamily="34" charset="0"/>
            </a:endParaRPr>
          </a:p>
        </p:txBody>
      </p:sp>
      <p:pic>
        <p:nvPicPr>
          <p:cNvPr id="107524" name="Picture 4" descr="http://otlichniktk.ru/uploads/product/7614/rubel.JPG"/>
          <p:cNvPicPr>
            <a:picLocks noChangeAspect="1" noChangeArrowheads="1"/>
          </p:cNvPicPr>
          <p:nvPr/>
        </p:nvPicPr>
        <p:blipFill>
          <a:blip r:embed="rId3" cstate="print">
            <a:clrChange>
              <a:clrFrom>
                <a:srgbClr val="FFFFFF"/>
              </a:clrFrom>
              <a:clrTo>
                <a:srgbClr val="FFFFFF">
                  <a:alpha val="0"/>
                </a:srgbClr>
              </a:clrTo>
            </a:clrChange>
          </a:blip>
          <a:srcRect t="28436" b="23356"/>
          <a:stretch>
            <a:fillRect/>
          </a:stretch>
        </p:blipFill>
        <p:spPr bwMode="auto">
          <a:xfrm rot="3988453">
            <a:off x="-1215956" y="2591480"/>
            <a:ext cx="6202199" cy="2502837"/>
          </a:xfrm>
          <a:prstGeom prst="rect">
            <a:avLst/>
          </a:prstGeom>
          <a:noFill/>
        </p:spPr>
      </p:pic>
      <p:sp>
        <p:nvSpPr>
          <p:cNvPr id="7" name="Прямоугольник 6"/>
          <p:cNvSpPr/>
          <p:nvPr/>
        </p:nvSpPr>
        <p:spPr>
          <a:xfrm>
            <a:off x="3857620" y="357166"/>
            <a:ext cx="4929222"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600" b="1" dirty="0" smtClean="0"/>
              <a:t>  Ударный инструмент, относящийся к одним из самых древних изделий. Наши предки создавали их из подручных материалов: дерево, кожа, кости, металл. Им приписывали волшебную силу и порой использовали для связи с духами. </a:t>
            </a:r>
          </a:p>
          <a:p>
            <a:pPr algn="just" fontAlgn="base"/>
            <a:r>
              <a:rPr lang="ru-RU" sz="1600" b="1" dirty="0" smtClean="0"/>
              <a:t>  Рубель или </a:t>
            </a:r>
            <a:r>
              <a:rPr lang="ru-RU" sz="1600" b="1" dirty="0" err="1" smtClean="0"/>
              <a:t>пральник</a:t>
            </a:r>
            <a:r>
              <a:rPr lang="ru-RU" sz="1600" b="1" dirty="0" smtClean="0"/>
              <a:t> – это предмет домашнего обихода. В старинные времена девушки применяли его для разглаживания белья после стирки. Вещи вручную отжимали, наматывали на скалку и раскатывали </a:t>
            </a:r>
            <a:r>
              <a:rPr lang="ru-RU" sz="1600" b="1" dirty="0" err="1" smtClean="0"/>
              <a:t>ребраком</a:t>
            </a:r>
            <a:r>
              <a:rPr lang="ru-RU" sz="1600" b="1" dirty="0" smtClean="0"/>
              <a:t>. В итоге даже плохо выстиранное бельё приобретало белоснежный оттенок. Отсюда и появилась в народе пословица: «Не мытьём, так катаньем».</a:t>
            </a:r>
          </a:p>
          <a:p>
            <a:pPr algn="just" fontAlgn="base"/>
            <a:r>
              <a:rPr lang="ru-RU" sz="1600" b="1" dirty="0" smtClean="0"/>
              <a:t>  Рубель представляет собой пластину из древесины твердых пород, оснащенный на конце ручкой. С одной стороны </a:t>
            </a:r>
            <a:r>
              <a:rPr lang="ru-RU" sz="1600" b="1" dirty="0" err="1" smtClean="0"/>
              <a:t>пральник</a:t>
            </a:r>
            <a:r>
              <a:rPr lang="ru-RU" sz="1600" b="1" dirty="0" smtClean="0"/>
              <a:t> был идеально гладким, с другой имел ребристую поверхность. В разных регионах изделие отличалось по форме или декоративным элементам. Иногда ручка рубеля была полой, внутрь нее помещали горошины или иные мелкие элементы. При раскатывании они издавали дополнительный шум.   </a:t>
            </a:r>
            <a:endParaRPr lang="ru-RU" sz="1600" b="1" dirty="0"/>
          </a:p>
        </p:txBody>
      </p:sp>
      <p:sp>
        <p:nvSpPr>
          <p:cNvPr id="8" name="Стрелка вправо 7">
            <a:hlinkClick r:id="rId4" action="ppaction://hlinksldjump"/>
          </p:cNvPr>
          <p:cNvSpPr/>
          <p:nvPr/>
        </p:nvSpPr>
        <p:spPr>
          <a:xfrm>
            <a:off x="7858116" y="6000744"/>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1907704" y="1268760"/>
            <a:ext cx="6694512" cy="3960440"/>
          </a:xfrm>
        </p:spPr>
        <p:txBody>
          <a:bodyPr>
            <a:normAutofit fontScale="90000"/>
          </a:bodyPr>
          <a:lstStyle/>
          <a:p>
            <a:pPr algn="just"/>
            <a:r>
              <a:rPr lang="ru-RU" sz="1800" dirty="0" smtClean="0"/>
              <a:t>	</a:t>
            </a:r>
            <a:r>
              <a:rPr lang="ru-RU" sz="2000" b="1" dirty="0" smtClean="0">
                <a:latin typeface="+mn-lt"/>
              </a:rPr>
              <a:t>С незапамятных времен на Руси в жизни русского народа важное место занимала особая форма творчества — «промысел» или «промыслы». Она сочетала производство повседневных предметов быта с высокохудожественными способами их изготовления и украшения. В русских промыслах отображается все многообразие исторических, духовных и культурных традиций нашего народа, некоторые из которых зародились столетия назад. Изделия русских промыслов выражают отличительные черты и неповторимость русской традиционной культуры. Исследователи относят к русским народным промыслам росписи посуды и других предметов быта,  глиняную и </a:t>
            </a:r>
            <a:r>
              <a:rPr lang="ru-RU" sz="2000" b="1" smtClean="0">
                <a:latin typeface="+mn-lt"/>
              </a:rPr>
              <a:t>деревянную </a:t>
            </a:r>
            <a:r>
              <a:rPr lang="ru-RU" sz="2000" b="1" smtClean="0">
                <a:latin typeface="+mn-lt"/>
              </a:rPr>
              <a:t>игрушку, кружевоплетение</a:t>
            </a:r>
            <a:r>
              <a:rPr lang="ru-RU" sz="2000" b="1" dirty="0" smtClean="0">
                <a:latin typeface="+mn-lt"/>
              </a:rPr>
              <a:t>, гончарное, кузнечное дело и другое.</a:t>
            </a:r>
            <a:endParaRPr lang="ru-RU" sz="2000" b="1" dirty="0">
              <a:latin typeface="+mn-lt"/>
            </a:endParaRPr>
          </a:p>
        </p:txBody>
      </p:sp>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1619672" y="1124744"/>
            <a:ext cx="7272808" cy="2376264"/>
          </a:xfrm>
        </p:spPr>
        <p:txBody>
          <a:bodyPr>
            <a:normAutofit fontScale="90000"/>
          </a:bodyPr>
          <a:lstStyle/>
          <a:p>
            <a:pPr algn="just"/>
            <a:r>
              <a:rPr lang="ru-RU" sz="1800" dirty="0" smtClean="0"/>
              <a:t>	</a:t>
            </a:r>
            <a:r>
              <a:rPr lang="ru-RU" sz="1600" b="1" dirty="0" smtClean="0"/>
              <a:t>С давних времен на Руси была широко известна посуда и иные предметы быта, изготовленные из керамики. Одним из самых известных населенных пунктов Руси, жители которого занимались изготовлением керамической фарфоровой посуды, является Гжель (ныне город находится на территории Раменского района Московской области). Уже с XVII века, а то и ранее Гжель является известнейшим центром изготовления фарфора и керамики. Продукция местных мастеров расходится по всей России. Формирование привычной нам палитры цветов Гжели приходится на начало XIX века. Исследователи указывают, что с 1820-х годов все большее число гжельских изделий окрашивали в белый цвет и расписывали исключительно синей краской. В наши дни роспись, сделанная синим цветом, является характерным признаком изделий Гжели. </a:t>
            </a:r>
            <a:endParaRPr lang="ru-RU" sz="1600" b="1" dirty="0"/>
          </a:p>
        </p:txBody>
      </p:sp>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6" name="Picture 5"/>
          <p:cNvPicPr>
            <a:picLocks noChangeAspect="1" noChangeArrowheads="1"/>
          </p:cNvPicPr>
          <p:nvPr/>
        </p:nvPicPr>
        <p:blipFill>
          <a:blip r:embed="rId3" cstate="print"/>
          <a:srcRect/>
          <a:stretch>
            <a:fillRect/>
          </a:stretch>
        </p:blipFill>
        <p:spPr>
          <a:xfrm>
            <a:off x="1691680" y="3933056"/>
            <a:ext cx="2142509" cy="2401059"/>
          </a:xfrm>
          <a:prstGeom prst="rect">
            <a:avLst/>
          </a:prstGeom>
        </p:spPr>
      </p:pic>
      <p:pic>
        <p:nvPicPr>
          <p:cNvPr id="1028" name="Picture 4" descr="Чайный сервиз из Гжели"/>
          <p:cNvPicPr>
            <a:picLocks noChangeAspect="1" noChangeArrowheads="1"/>
          </p:cNvPicPr>
          <p:nvPr/>
        </p:nvPicPr>
        <p:blipFill>
          <a:blip r:embed="rId4" cstate="print"/>
          <a:srcRect/>
          <a:stretch>
            <a:fillRect/>
          </a:stretch>
        </p:blipFill>
        <p:spPr bwMode="auto">
          <a:xfrm>
            <a:off x="3635896" y="3573016"/>
            <a:ext cx="3203848" cy="1960755"/>
          </a:xfrm>
          <a:prstGeom prst="rect">
            <a:avLst/>
          </a:prstGeom>
          <a:noFill/>
        </p:spPr>
      </p:pic>
      <p:pic>
        <p:nvPicPr>
          <p:cNvPr id="3" name="Picture 2" descr="Керамическая посуда из Гжели"/>
          <p:cNvPicPr>
            <a:picLocks noChangeAspect="1" noChangeArrowheads="1"/>
          </p:cNvPicPr>
          <p:nvPr/>
        </p:nvPicPr>
        <p:blipFill>
          <a:blip r:embed="rId5" cstate="print"/>
          <a:srcRect/>
          <a:stretch>
            <a:fillRect/>
          </a:stretch>
        </p:blipFill>
        <p:spPr bwMode="auto">
          <a:xfrm>
            <a:off x="6732240" y="4797152"/>
            <a:ext cx="2237787" cy="1818202"/>
          </a:xfrm>
          <a:prstGeom prst="rect">
            <a:avLst/>
          </a:prstGeom>
          <a:noFill/>
        </p:spPr>
      </p:pic>
      <p:sp>
        <p:nvSpPr>
          <p:cNvPr id="8" name="Заголовок 1"/>
          <p:cNvSpPr txBox="1">
            <a:spLocks/>
          </p:cNvSpPr>
          <p:nvPr/>
        </p:nvSpPr>
        <p:spPr>
          <a:xfrm>
            <a:off x="3203848" y="692696"/>
            <a:ext cx="3384376" cy="432048"/>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inherit"/>
                <a:ea typeface="+mj-ea"/>
                <a:cs typeface="+mj-cs"/>
              </a:rPr>
              <a:t>ГЖЕЛЬСКАЯ РОСПИСЬ (ГЖЕЛЬ)</a:t>
            </a:r>
            <a:endParaRPr kumimoji="0" lang="ru-RU" sz="1600" b="1" i="0" u="none" strike="noStrike" kern="1200" cap="none" spc="0" normalizeH="0" baseline="0" noProof="0" dirty="0">
              <a:ln>
                <a:noFill/>
              </a:ln>
              <a:solidFill>
                <a:srgbClr val="002060"/>
              </a:solidFill>
              <a:effectLst/>
              <a:uLnTx/>
              <a:uFillTx/>
              <a:latin typeface="inherit"/>
              <a:ea typeface="+mj-ea"/>
              <a:cs typeface="+mj-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491880" y="116632"/>
            <a:ext cx="5448351" cy="584775"/>
          </a:xfrm>
          <a:prstGeom prst="rect">
            <a:avLst/>
          </a:prstGeom>
          <a:noFill/>
        </p:spPr>
        <p:txBody>
          <a:bodyPr wrap="squar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3275856" y="692696"/>
            <a:ext cx="3384376" cy="432048"/>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ЖОСТОВСКАЯ РОСПИСЬ</a:t>
            </a:r>
            <a:endParaRPr lang="ru-RU" sz="1600" b="1" i="0" dirty="0">
              <a:solidFill>
                <a:srgbClr val="002060"/>
              </a:solidFill>
              <a:latin typeface="inherit"/>
            </a:endParaRPr>
          </a:p>
        </p:txBody>
      </p:sp>
      <p:sp>
        <p:nvSpPr>
          <p:cNvPr id="12" name="Заголовок 1"/>
          <p:cNvSpPr txBox="1">
            <a:spLocks/>
          </p:cNvSpPr>
          <p:nvPr/>
        </p:nvSpPr>
        <p:spPr>
          <a:xfrm>
            <a:off x="1547664" y="1196752"/>
            <a:ext cx="7416824" cy="2664296"/>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spcBef>
                <a:spcPct val="0"/>
              </a:spcBef>
            </a:pPr>
            <a:r>
              <a:rPr lang="ru-RU" sz="1400" dirty="0" smtClean="0"/>
              <a:t>	</a:t>
            </a:r>
            <a:r>
              <a:rPr lang="ru-RU" sz="1400" b="1" dirty="0" err="1" smtClean="0"/>
              <a:t>Жостовская</a:t>
            </a:r>
            <a:r>
              <a:rPr lang="ru-RU" sz="1400" b="1" dirty="0" smtClean="0"/>
              <a:t> роспись - народный промысел художественной росписи металлических подносов, существующий в деревне </a:t>
            </a:r>
            <a:r>
              <a:rPr lang="ru-RU" sz="1400" b="1" dirty="0" err="1" smtClean="0"/>
              <a:t>Жостово</a:t>
            </a:r>
            <a:r>
              <a:rPr lang="ru-RU" sz="1400" b="1" dirty="0" smtClean="0"/>
              <a:t> </a:t>
            </a:r>
            <a:r>
              <a:rPr lang="ru-RU" sz="1400" b="1" dirty="0" err="1" smtClean="0"/>
              <a:t>Мытищинского</a:t>
            </a:r>
            <a:r>
              <a:rPr lang="ru-RU" sz="1400" b="1" dirty="0" smtClean="0"/>
              <a:t> района Московской области.</a:t>
            </a:r>
          </a:p>
          <a:p>
            <a:pPr lvl="0" algn="just">
              <a:spcBef>
                <a:spcPct val="0"/>
              </a:spcBef>
            </a:pPr>
            <a:r>
              <a:rPr lang="ru-RU" sz="1400" b="1" dirty="0" smtClean="0"/>
              <a:t>	В середине XVIII века на Урале, где находились металлургические заводы Демидовых, зародился новый вид промысла. Местные мастера стали расписывать металлические подносы. Такие мастерские появились в городах </a:t>
            </a:r>
            <a:r>
              <a:rPr lang="ru-RU" sz="1400" b="1" dirty="0" err="1" smtClean="0"/>
              <a:t>Нижнй</a:t>
            </a:r>
            <a:r>
              <a:rPr lang="ru-RU" sz="1400" b="1" dirty="0" smtClean="0"/>
              <a:t> Тагил, Невьянск и </a:t>
            </a:r>
            <a:r>
              <a:rPr lang="ru-RU" sz="1400" b="1" dirty="0" err="1" smtClean="0"/>
              <a:t>Выйск</a:t>
            </a:r>
            <a:r>
              <a:rPr lang="ru-RU" sz="1400" b="1" dirty="0" smtClean="0"/>
              <a:t>. Так появились </a:t>
            </a:r>
            <a:r>
              <a:rPr lang="ru-RU" sz="1400" b="1" dirty="0" err="1" smtClean="0"/>
              <a:t>тагильские</a:t>
            </a:r>
            <a:r>
              <a:rPr lang="ru-RU" sz="1400" b="1" dirty="0" smtClean="0"/>
              <a:t> подносы. </a:t>
            </a:r>
          </a:p>
          <a:p>
            <a:pPr lvl="0" algn="just">
              <a:spcBef>
                <a:spcPct val="0"/>
              </a:spcBef>
            </a:pPr>
            <a:r>
              <a:rPr lang="ru-RU" sz="1400" b="1" dirty="0" smtClean="0"/>
              <a:t>	Подобные изделия стали пытаться производить и в других местах. Самой удачной такой попыткой стала организация производства расписных подносов в деревне </a:t>
            </a:r>
            <a:r>
              <a:rPr lang="ru-RU" sz="1400" b="1" dirty="0" err="1" smtClean="0"/>
              <a:t>Жостово</a:t>
            </a:r>
            <a:r>
              <a:rPr lang="ru-RU" sz="1400" b="1" dirty="0" smtClean="0"/>
              <a:t> Московской губернии. Подносы, изготавливаемые там, получили известность в первой половине XIX века. С тех пор этот вид промысла получил наименование «</a:t>
            </a:r>
            <a:r>
              <a:rPr lang="ru-RU" sz="1400" b="1" dirty="0" err="1" smtClean="0"/>
              <a:t>жостовская</a:t>
            </a:r>
            <a:r>
              <a:rPr lang="ru-RU" sz="1400" b="1" dirty="0" smtClean="0"/>
              <a:t> роспись». Роспись делается главным образом по черному фону (изредка по красному, синему, зеленому).</a:t>
            </a:r>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5362" name="Picture 2" descr="Поднос с жостовской росписью"/>
          <p:cNvPicPr>
            <a:picLocks noChangeAspect="1" noChangeArrowheads="1"/>
          </p:cNvPicPr>
          <p:nvPr/>
        </p:nvPicPr>
        <p:blipFill>
          <a:blip r:embed="rId3" cstate="print"/>
          <a:srcRect l="8709" r="6378"/>
          <a:stretch>
            <a:fillRect/>
          </a:stretch>
        </p:blipFill>
        <p:spPr bwMode="auto">
          <a:xfrm>
            <a:off x="2051720" y="4149080"/>
            <a:ext cx="3083459" cy="2420888"/>
          </a:xfrm>
          <a:prstGeom prst="rect">
            <a:avLst/>
          </a:prstGeom>
          <a:noFill/>
        </p:spPr>
      </p:pic>
      <p:pic>
        <p:nvPicPr>
          <p:cNvPr id="15" name="Рисунок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24128" y="4149080"/>
            <a:ext cx="2952328" cy="242088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3275856" y="692696"/>
            <a:ext cx="3384376" cy="432048"/>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ПАЛЕХСКАЯ МИНИАТЮРА</a:t>
            </a:r>
            <a:endParaRPr lang="ru-RU" sz="1600" b="1" i="0" dirty="0">
              <a:solidFill>
                <a:srgbClr val="002060"/>
              </a:solidFill>
              <a:latin typeface="inherit"/>
            </a:endParaRPr>
          </a:p>
        </p:txBody>
      </p:sp>
      <p:sp>
        <p:nvSpPr>
          <p:cNvPr id="12" name="Заголовок 1"/>
          <p:cNvSpPr txBox="1">
            <a:spLocks/>
          </p:cNvSpPr>
          <p:nvPr/>
        </p:nvSpPr>
        <p:spPr>
          <a:xfrm>
            <a:off x="1547664" y="1052736"/>
            <a:ext cx="7416824" cy="2376264"/>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r>
              <a:rPr lang="ru-RU" sz="1400" dirty="0" smtClean="0"/>
              <a:t>	 </a:t>
            </a:r>
            <a:r>
              <a:rPr lang="ru-RU" sz="1400" b="1" dirty="0" smtClean="0"/>
              <a:t> В нашей стране и далеко за рубежом широко известна палехская миниатюра. Этот народный промысел сформировался не в старину, а уже в советское время, вскоре после революции. Это необычное ремесло стало известно благодаря мастерам поселка Палех Ивановской области.</a:t>
            </a:r>
          </a:p>
          <a:p>
            <a:pPr algn="just"/>
            <a:r>
              <a:rPr lang="ru-RU" sz="1400" b="1" dirty="0" smtClean="0"/>
              <a:t>	 Этот вид миниатюры выполняется темперой на папье-маше. Как правило, расписываются шкатулки, ларцы, кубышки, брошки, панно, пепельницы, игольницы и другое. Роспись делается золотом на черном фоне. Характерные сюжеты палехской миниатюры заимствованы из повседневной жизни, литературных произведений классиков, сказок, былин и песен. Немало сюжетов посвящено событиям истории, включая революцию и гражданскую войну. Есть цикл миниатюр, посвященный освоению космоса. </a:t>
            </a:r>
          </a:p>
          <a:p>
            <a:r>
              <a:rPr lang="ru-RU" sz="1400" dirty="0" smtClean="0"/>
              <a:t/>
            </a:r>
            <a:br>
              <a:rPr lang="ru-RU" sz="1400" dirty="0" smtClean="0"/>
            </a:br>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6386" name="Picture 2" descr="Палехская лаковая миниатюра"/>
          <p:cNvPicPr>
            <a:picLocks noChangeAspect="1" noChangeArrowheads="1"/>
          </p:cNvPicPr>
          <p:nvPr/>
        </p:nvPicPr>
        <p:blipFill>
          <a:blip r:embed="rId3" cstate="print"/>
          <a:srcRect/>
          <a:stretch>
            <a:fillRect/>
          </a:stretch>
        </p:blipFill>
        <p:spPr bwMode="auto">
          <a:xfrm>
            <a:off x="3995936" y="3356992"/>
            <a:ext cx="2384371" cy="1800200"/>
          </a:xfrm>
          <a:prstGeom prst="rect">
            <a:avLst/>
          </a:prstGeom>
          <a:noFill/>
        </p:spPr>
      </p:pic>
      <p:pic>
        <p:nvPicPr>
          <p:cNvPr id="9" name="Picture 4" descr="Картинка 60 из 738">
            <a:hlinkClick r:id="rId4"/>
          </p:cNvPr>
          <p:cNvPicPr>
            <a:picLocks noChangeAspect="1" noChangeArrowheads="1"/>
          </p:cNvPicPr>
          <p:nvPr/>
        </p:nvPicPr>
        <p:blipFill>
          <a:blip r:embed="rId5" cstate="print"/>
          <a:srcRect/>
          <a:stretch>
            <a:fillRect/>
          </a:stretch>
        </p:blipFill>
        <p:spPr bwMode="auto">
          <a:xfrm>
            <a:off x="6660232" y="3717032"/>
            <a:ext cx="2338699" cy="2736304"/>
          </a:xfrm>
          <a:prstGeom prst="rect">
            <a:avLst/>
          </a:prstGeom>
          <a:noFill/>
          <a:ln w="9525">
            <a:noFill/>
            <a:miter lim="800000"/>
            <a:headEnd/>
            <a:tailEnd/>
          </a:ln>
        </p:spPr>
      </p:pic>
      <p:pic>
        <p:nvPicPr>
          <p:cNvPr id="16388" name="Picture 4" descr="https://ivteleradio.ru/images/2019/6/3/4eac9af69efa470fb0935aec4c45f09c.jpg"/>
          <p:cNvPicPr>
            <a:picLocks noChangeAspect="1" noChangeArrowheads="1"/>
          </p:cNvPicPr>
          <p:nvPr/>
        </p:nvPicPr>
        <p:blipFill>
          <a:blip r:embed="rId6" cstate="print"/>
          <a:srcRect/>
          <a:stretch>
            <a:fillRect/>
          </a:stretch>
        </p:blipFill>
        <p:spPr bwMode="auto">
          <a:xfrm>
            <a:off x="1547664" y="3429000"/>
            <a:ext cx="2247654" cy="1628800"/>
          </a:xfrm>
          <a:prstGeom prst="rect">
            <a:avLst/>
          </a:prstGeom>
          <a:noFill/>
        </p:spPr>
      </p:pic>
      <p:pic>
        <p:nvPicPr>
          <p:cNvPr id="16390" name="Picture 6" descr="https://www.lavka-podarkov.ru/upload/iblock/12a/Image00008.jpg"/>
          <p:cNvPicPr>
            <a:picLocks noChangeAspect="1" noChangeArrowheads="1"/>
          </p:cNvPicPr>
          <p:nvPr/>
        </p:nvPicPr>
        <p:blipFill>
          <a:blip r:embed="rId7" cstate="print"/>
          <a:srcRect l="13614" t="3404" r="14910"/>
          <a:stretch>
            <a:fillRect/>
          </a:stretch>
        </p:blipFill>
        <p:spPr bwMode="auto">
          <a:xfrm>
            <a:off x="2915816" y="4570932"/>
            <a:ext cx="1692295" cy="2287068"/>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2915816" y="692696"/>
            <a:ext cx="4680520" cy="360040"/>
          </a:xfrm>
          <a:prstGeom prst="rect">
            <a:avLst/>
          </a:prstGeom>
        </p:spPr>
        <p:txBody>
          <a:bodyPr vert="horz" lIns="91440" tIns="45720" rIns="91440" bIns="45720" rtlCol="0" anchor="ctr">
            <a:normAutofit/>
          </a:bodyPr>
          <a:lstStyle/>
          <a:p>
            <a:pPr algn="ctr"/>
            <a:r>
              <a:rPr lang="ru-RU" sz="1700" b="1" dirty="0" smtClean="0">
                <a:solidFill>
                  <a:srgbClr val="002060"/>
                </a:solidFill>
                <a:latin typeface="inherit"/>
              </a:rPr>
              <a:t>ХОХЛОМСКАЯ</a:t>
            </a:r>
            <a:r>
              <a:rPr lang="ru-RU" sz="1600" b="1" dirty="0" smtClean="0">
                <a:solidFill>
                  <a:srgbClr val="002060"/>
                </a:solidFill>
                <a:latin typeface="inherit"/>
              </a:rPr>
              <a:t> </a:t>
            </a:r>
            <a:r>
              <a:rPr lang="ru-RU" sz="1700" b="1" dirty="0" smtClean="0">
                <a:solidFill>
                  <a:srgbClr val="002060"/>
                </a:solidFill>
                <a:latin typeface="inherit"/>
              </a:rPr>
              <a:t>РОСПИСЬ (ХОХЛОМА)</a:t>
            </a:r>
            <a:endParaRPr lang="ru-RU" sz="1700" b="1" i="0" dirty="0">
              <a:solidFill>
                <a:srgbClr val="002060"/>
              </a:solidFill>
              <a:latin typeface="inherit"/>
            </a:endParaRPr>
          </a:p>
        </p:txBody>
      </p:sp>
      <p:sp>
        <p:nvSpPr>
          <p:cNvPr id="12" name="Заголовок 1"/>
          <p:cNvSpPr txBox="1">
            <a:spLocks/>
          </p:cNvSpPr>
          <p:nvPr/>
        </p:nvSpPr>
        <p:spPr>
          <a:xfrm>
            <a:off x="1547664" y="1052736"/>
            <a:ext cx="7416824" cy="1656184"/>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r>
              <a:rPr lang="ru-RU" sz="1400" dirty="0" smtClean="0"/>
              <a:t>	   </a:t>
            </a:r>
            <a:r>
              <a:rPr lang="ru-RU" sz="1400" b="1" dirty="0" smtClean="0"/>
              <a:t>На всю Россию известна нижегородская декоративная хохломская роспись. Промысел зародился в XVII веке в селе Хохлома. Оно расположено на территории бывшего Семеновского уезда Нижегородской губернии. Хохломские мастера занимались изготовлением деревянной посуды. </a:t>
            </a:r>
            <a:r>
              <a:rPr lang="ru-RU" sz="1400" b="1" dirty="0" err="1" smtClean="0"/>
              <a:t>Темне</a:t>
            </a:r>
            <a:r>
              <a:rPr lang="ru-RU" sz="1400" b="1" dirty="0" smtClean="0"/>
              <a:t> менее стали известны на всю Россию необычными яркими росписями. Расписывали они деревянную посуду и мебель. В основном использовались черный, красный, золотистый, иногда зеленый цвета.   </a:t>
            </a:r>
            <a:br>
              <a:rPr lang="ru-RU" sz="1400" b="1" dirty="0" smtClean="0"/>
            </a:br>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7410" name="Picture 2" descr="https://phonoteka.org/uploads/posts/2021-04/1619544561_29-phonoteka_org-p-zolotaya-khokhloma-fon-35.jpg"/>
          <p:cNvPicPr>
            <a:picLocks noChangeAspect="1" noChangeArrowheads="1"/>
          </p:cNvPicPr>
          <p:nvPr/>
        </p:nvPicPr>
        <p:blipFill>
          <a:blip r:embed="rId3" cstate="print"/>
          <a:srcRect l="9362" t="3448" r="3259"/>
          <a:stretch>
            <a:fillRect/>
          </a:stretch>
        </p:blipFill>
        <p:spPr bwMode="auto">
          <a:xfrm>
            <a:off x="1763688" y="2708920"/>
            <a:ext cx="1800200" cy="1800200"/>
          </a:xfrm>
          <a:prstGeom prst="rect">
            <a:avLst/>
          </a:prstGeom>
          <a:noFill/>
        </p:spPr>
      </p:pic>
      <p:pic>
        <p:nvPicPr>
          <p:cNvPr id="17414" name="Picture 6" descr="https://data5.gallery.ru/albums/gallery/369180-80c66-70837569-m750x740-u371e1.jpg"/>
          <p:cNvPicPr>
            <a:picLocks noChangeAspect="1" noChangeArrowheads="1"/>
          </p:cNvPicPr>
          <p:nvPr/>
        </p:nvPicPr>
        <p:blipFill>
          <a:blip r:embed="rId4" cstate="print"/>
          <a:srcRect/>
          <a:stretch>
            <a:fillRect/>
          </a:stretch>
        </p:blipFill>
        <p:spPr bwMode="auto">
          <a:xfrm>
            <a:off x="1763688" y="4653136"/>
            <a:ext cx="1800200" cy="1800200"/>
          </a:xfrm>
          <a:prstGeom prst="rect">
            <a:avLst/>
          </a:prstGeom>
          <a:noFill/>
        </p:spPr>
      </p:pic>
      <p:pic>
        <p:nvPicPr>
          <p:cNvPr id="17416" name="Picture 8" descr="https://avatars.mds.yandex.net/get-pdb/488223/0d5e3b97-8211-4afc-b544-6bcbfe60d23a/s1200?webp=false"/>
          <p:cNvPicPr>
            <a:picLocks noChangeAspect="1" noChangeArrowheads="1"/>
          </p:cNvPicPr>
          <p:nvPr/>
        </p:nvPicPr>
        <p:blipFill>
          <a:blip r:embed="rId5" cstate="print"/>
          <a:srcRect t="12766" b="6788"/>
          <a:stretch>
            <a:fillRect/>
          </a:stretch>
        </p:blipFill>
        <p:spPr bwMode="auto">
          <a:xfrm>
            <a:off x="3707904" y="3645024"/>
            <a:ext cx="2720800" cy="2188788"/>
          </a:xfrm>
          <a:prstGeom prst="rect">
            <a:avLst/>
          </a:prstGeom>
          <a:noFill/>
        </p:spPr>
      </p:pic>
      <p:pic>
        <p:nvPicPr>
          <p:cNvPr id="17418" name="Picture 10" descr="https://im0-tub-ru.yandex.net/i?id=a738c6e6920b7439a3523e8c47332c6f-l&amp;ref=rim&amp;n=13&amp;w=640&amp;h=640"/>
          <p:cNvPicPr>
            <a:picLocks noChangeAspect="1" noChangeArrowheads="1"/>
          </p:cNvPicPr>
          <p:nvPr/>
        </p:nvPicPr>
        <p:blipFill>
          <a:blip r:embed="rId6" cstate="print"/>
          <a:srcRect l="10631" r="10226"/>
          <a:stretch>
            <a:fillRect/>
          </a:stretch>
        </p:blipFill>
        <p:spPr bwMode="auto">
          <a:xfrm>
            <a:off x="6804248" y="3284984"/>
            <a:ext cx="2203041" cy="2783633"/>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2915816" y="692696"/>
            <a:ext cx="4680520" cy="360040"/>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ГОРОДЕЦКАЯ РОСПИСЬ (ГОРОДЕЦ)</a:t>
            </a:r>
          </a:p>
        </p:txBody>
      </p:sp>
      <p:sp>
        <p:nvSpPr>
          <p:cNvPr id="12" name="Заголовок 1"/>
          <p:cNvSpPr txBox="1">
            <a:spLocks/>
          </p:cNvSpPr>
          <p:nvPr/>
        </p:nvSpPr>
        <p:spPr>
          <a:xfrm>
            <a:off x="1547664" y="1052736"/>
            <a:ext cx="7416824" cy="1368152"/>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r>
              <a:rPr lang="ru-RU" sz="1400" dirty="0" smtClean="0"/>
              <a:t>	  </a:t>
            </a:r>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sp>
        <p:nvSpPr>
          <p:cNvPr id="18438" name="AutoShape 6" descr="https://s0.slide-share.ru/s_slide/38fe680fb6a2786479081c42f94c2fe1/e2650b03-8718-478f-ad20-83c53dbd7d1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Picture 2" descr="https://ds05.infourok.ru/uploads/ex/0ae9/00119718-1dccab2b/hello_html_753d76f2.jpg"/>
          <p:cNvPicPr>
            <a:picLocks noChangeAspect="1" noChangeArrowheads="1"/>
          </p:cNvPicPr>
          <p:nvPr/>
        </p:nvPicPr>
        <p:blipFill>
          <a:blip r:embed="rId3" cstate="print"/>
          <a:srcRect/>
          <a:stretch>
            <a:fillRect/>
          </a:stretch>
        </p:blipFill>
        <p:spPr bwMode="auto">
          <a:xfrm>
            <a:off x="3059832" y="4725144"/>
            <a:ext cx="2902881" cy="1933998"/>
          </a:xfrm>
          <a:prstGeom prst="rect">
            <a:avLst/>
          </a:prstGeom>
          <a:noFill/>
        </p:spPr>
      </p:pic>
      <p:pic>
        <p:nvPicPr>
          <p:cNvPr id="1028" name="Picture 4" descr="https://ds01.infourok.ru/uploads/ex/1317/00009bce-fafa5f66/img7.jpg"/>
          <p:cNvPicPr>
            <a:picLocks noChangeAspect="1" noChangeArrowheads="1"/>
          </p:cNvPicPr>
          <p:nvPr/>
        </p:nvPicPr>
        <p:blipFill>
          <a:blip r:embed="rId4" cstate="print"/>
          <a:srcRect/>
          <a:stretch>
            <a:fillRect/>
          </a:stretch>
        </p:blipFill>
        <p:spPr bwMode="auto">
          <a:xfrm>
            <a:off x="1763688" y="2636912"/>
            <a:ext cx="2736304" cy="2052228"/>
          </a:xfrm>
          <a:prstGeom prst="rect">
            <a:avLst/>
          </a:prstGeom>
          <a:noFill/>
        </p:spPr>
      </p:pic>
      <p:pic>
        <p:nvPicPr>
          <p:cNvPr id="1030" name="Picture 6" descr="https://i.pinimg.com/474x/fb/74/11/fb74111937daf0938020c47fd971fb4c.jpg"/>
          <p:cNvPicPr>
            <a:picLocks noChangeAspect="1" noChangeArrowheads="1"/>
          </p:cNvPicPr>
          <p:nvPr/>
        </p:nvPicPr>
        <p:blipFill>
          <a:blip r:embed="rId5" cstate="print"/>
          <a:srcRect/>
          <a:stretch>
            <a:fillRect/>
          </a:stretch>
        </p:blipFill>
        <p:spPr bwMode="auto">
          <a:xfrm>
            <a:off x="6084168" y="2708920"/>
            <a:ext cx="2699866" cy="3856138"/>
          </a:xfrm>
          <a:prstGeom prst="rect">
            <a:avLst/>
          </a:prstGeom>
          <a:noFill/>
        </p:spPr>
      </p:pic>
      <p:sp>
        <p:nvSpPr>
          <p:cNvPr id="10" name="Прямоугольник 9"/>
          <p:cNvSpPr/>
          <p:nvPr/>
        </p:nvSpPr>
        <p:spPr>
          <a:xfrm>
            <a:off x="1691680" y="1052736"/>
            <a:ext cx="7200800" cy="1384995"/>
          </a:xfrm>
          <a:prstGeom prst="rect">
            <a:avLst/>
          </a:prstGeom>
        </p:spPr>
        <p:txBody>
          <a:bodyPr wrap="square">
            <a:spAutoFit/>
          </a:bodyPr>
          <a:lstStyle/>
          <a:p>
            <a:pPr algn="just"/>
            <a:r>
              <a:rPr lang="ru-RU" sz="1400" dirty="0" smtClean="0"/>
              <a:t> 	</a:t>
            </a:r>
            <a:r>
              <a:rPr lang="ru-RU" sz="1400" b="1" dirty="0" smtClean="0"/>
              <a:t>Городецкая роспись появилась в середине XIX века в районе старинного города Городца Нижегородской губернии. Городецкая роспись яркая и лаконичная. Основными темами росписи являются сцены из сказок, фигурки коней, птиц, цветы, крестьянский и купеческий быт. Роспись выполняется свободным мазком с белой и черной графической обводкой. Городецкой росписью украшали прялки, мебель, ставни, двери, сундуки, дуги, сани, детские игрушки. </a:t>
            </a:r>
            <a:endParaRPr lang="ru-RU" sz="1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yulia\Desktop\День России2020\Широкие просторы Россия\Слайд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2915816" y="692696"/>
            <a:ext cx="4680520" cy="360040"/>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ОРЕНБУРГСКИЙ ПУХОВЫЙ ПЛАТОК</a:t>
            </a:r>
            <a:endParaRPr lang="ru-RU" sz="1600" b="1" i="0" dirty="0">
              <a:solidFill>
                <a:srgbClr val="002060"/>
              </a:solidFill>
              <a:latin typeface="inherit"/>
            </a:endParaRPr>
          </a:p>
        </p:txBody>
      </p:sp>
      <p:sp>
        <p:nvSpPr>
          <p:cNvPr id="12" name="Заголовок 1"/>
          <p:cNvSpPr txBox="1">
            <a:spLocks/>
          </p:cNvSpPr>
          <p:nvPr/>
        </p:nvSpPr>
        <p:spPr>
          <a:xfrm>
            <a:off x="1547664" y="1052736"/>
            <a:ext cx="7416824" cy="2952328"/>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r>
              <a:rPr lang="ru-RU" sz="1400" dirty="0" smtClean="0"/>
              <a:t>	 </a:t>
            </a:r>
            <a:r>
              <a:rPr lang="ru-RU" sz="1400" b="1" dirty="0" smtClean="0"/>
              <a:t>Оренбургский пуховый платок — вязаный платок из уникального пуха оренбургских коз, нанесенного на специальную основу (</a:t>
            </a:r>
            <a:r>
              <a:rPr lang="ru-RU" sz="1400" b="1" dirty="0" err="1" smtClean="0"/>
              <a:t>х</a:t>
            </a:r>
            <a:r>
              <a:rPr lang="ru-RU" sz="1400" b="1" dirty="0" smtClean="0"/>
              <a:t>/б, шелк или другой материал). Этот промысел возник в Оренбургской губернии в XVIII веке. Изделия являются очень тонкими, как паутинки, но при этом имеют, как правило, сложный узор и используются как украшение. Тонкость изделия нередко определяют по 2 параметрам: проходит ли изделие через кольцо и помещается ли в гусином яйце.</a:t>
            </a:r>
          </a:p>
          <a:p>
            <a:pPr algn="just"/>
            <a:r>
              <a:rPr lang="ru-RU" sz="1400" b="1" dirty="0" smtClean="0"/>
              <a:t>	 В середине XIX века пуховые платки были представлены на выставках в странах Европы, где получили международное признание. Принимались неоднократные попытки, в том числе и за рубежом, открыть производства подобного пуха для нужды легкой промышленности. Однако они не увенчались успехом. Выяснилось, что для получения такого тонкого и теплого пуха у коз необходимы довольно суровые климатические  условия и определенное питание, совокупность которых возможны лишь на территории Оренбургского края. </a:t>
            </a:r>
          </a:p>
          <a:p>
            <a:pPr algn="just"/>
            <a:r>
              <a:rPr lang="ru-RU" sz="1400" dirty="0" smtClean="0"/>
              <a:t> </a:t>
            </a:r>
          </a:p>
          <a:p>
            <a:pPr algn="just"/>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sp>
        <p:nvSpPr>
          <p:cNvPr id="18438" name="AutoShape 6" descr="https://s0.slide-share.ru/s_slide/38fe680fb6a2786479081c42f94c2fe1/e2650b03-8718-478f-ad20-83c53dbd7d1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458" name="Picture 2" descr="https://cs2.livemaster.ru/storage/96/7e/67cb00c2db15403b49b264c5a5b0--aksessuary-156-pautinka-puhovaya-azhurnaya-platok-shal-aksess.jpg"/>
          <p:cNvPicPr>
            <a:picLocks noChangeAspect="1" noChangeArrowheads="1"/>
          </p:cNvPicPr>
          <p:nvPr/>
        </p:nvPicPr>
        <p:blipFill>
          <a:blip r:embed="rId3" cstate="print"/>
          <a:srcRect/>
          <a:stretch>
            <a:fillRect/>
          </a:stretch>
        </p:blipFill>
        <p:spPr bwMode="auto">
          <a:xfrm>
            <a:off x="1619672" y="3933056"/>
            <a:ext cx="2031690" cy="2708920"/>
          </a:xfrm>
          <a:prstGeom prst="rect">
            <a:avLst/>
          </a:prstGeom>
          <a:noFill/>
        </p:spPr>
      </p:pic>
      <p:pic>
        <p:nvPicPr>
          <p:cNvPr id="19460" name="Picture 4" descr="https://mylitta.ru/uploads/posts/2014-01/1390627009_orenburg-shawl-9.jpg"/>
          <p:cNvPicPr>
            <a:picLocks noChangeAspect="1" noChangeArrowheads="1"/>
          </p:cNvPicPr>
          <p:nvPr/>
        </p:nvPicPr>
        <p:blipFill>
          <a:blip r:embed="rId4" cstate="print"/>
          <a:srcRect/>
          <a:stretch>
            <a:fillRect/>
          </a:stretch>
        </p:blipFill>
        <p:spPr bwMode="auto">
          <a:xfrm>
            <a:off x="5796136" y="3717032"/>
            <a:ext cx="3088687" cy="1709809"/>
          </a:xfrm>
          <a:prstGeom prst="rect">
            <a:avLst/>
          </a:prstGeom>
          <a:noFill/>
        </p:spPr>
      </p:pic>
      <p:pic>
        <p:nvPicPr>
          <p:cNvPr id="19462" name="Picture 6" descr="https://cs1.livemaster.ru/storage/31/14/bb145abb83f15fb2d56def77efry--aksessuary-puhovyj-platok-svetlost-kozij-puh.jpg"/>
          <p:cNvPicPr>
            <a:picLocks noChangeAspect="1" noChangeArrowheads="1"/>
          </p:cNvPicPr>
          <p:nvPr/>
        </p:nvPicPr>
        <p:blipFill>
          <a:blip r:embed="rId5" cstate="print"/>
          <a:srcRect/>
          <a:stretch>
            <a:fillRect/>
          </a:stretch>
        </p:blipFill>
        <p:spPr bwMode="auto">
          <a:xfrm>
            <a:off x="3995936" y="4869160"/>
            <a:ext cx="2328259" cy="174619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2915816" y="692696"/>
            <a:ext cx="4680520" cy="360040"/>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РУССКАЯ МАТРЕШКА</a:t>
            </a:r>
            <a:endParaRPr lang="ru-RU" sz="1600" b="1" i="0" dirty="0">
              <a:solidFill>
                <a:srgbClr val="002060"/>
              </a:solidFill>
              <a:latin typeface="inherit"/>
            </a:endParaRPr>
          </a:p>
        </p:txBody>
      </p:sp>
      <p:sp>
        <p:nvSpPr>
          <p:cNvPr id="12" name="Заголовок 1"/>
          <p:cNvSpPr txBox="1">
            <a:spLocks/>
          </p:cNvSpPr>
          <p:nvPr/>
        </p:nvSpPr>
        <p:spPr>
          <a:xfrm>
            <a:off x="1547664" y="1052736"/>
            <a:ext cx="7416824" cy="2952328"/>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r>
              <a:rPr lang="ru-RU" sz="1400" dirty="0" smtClean="0"/>
              <a:t>	   Матрешка — это раскрашенная деревянная разъемная кукла, внутри которой находятся куклы меньшего размера. Эту игрушку по праву считают самым известным и популярным русским сувениром. История создания матрешки очень интересна и до сих пор вызывает вопросы. Существует версия, согласно которой русский мастер создал фигурку матрешки, увидев аналогичную фигурку, привезенную из Японии.</a:t>
            </a:r>
          </a:p>
          <a:p>
            <a:pPr algn="just"/>
            <a:r>
              <a:rPr lang="ru-RU" sz="1400" dirty="0" smtClean="0"/>
              <a:t>	Название игрушки, несомненно, происходило от очень популярного в то время имени Матрёна. В 1900 году матрешку отправили на всемирную Парижскую выставку, где она получила бронзовую награду. Чаще всего игрушки делали из липы, так как это — мягкий древесный материал, который не трескается при сушке. Реже использовались древесина ольхи или березы. Матрешка — это до сих пор первый и самый желанный сувенир для всех иностранцев, посещающих нашу страну. В настоящее время можно увидеть матрешек любых видов, типов, размеров и форм. </a:t>
            </a:r>
          </a:p>
          <a:p>
            <a:pPr algn="just"/>
            <a:r>
              <a:rPr lang="ru-RU" sz="1400" dirty="0" smtClean="0"/>
              <a:t> </a:t>
            </a:r>
          </a:p>
          <a:p>
            <a:pPr algn="just"/>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sp>
        <p:nvSpPr>
          <p:cNvPr id="18438" name="AutoShape 6" descr="https://s0.slide-share.ru/s_slide/38fe680fb6a2786479081c42f94c2fe1/e2650b03-8718-478f-ad20-83c53dbd7d1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Picture 2" descr="https://phpua.net/wp-content/uploads/2020/01/matreshka.jpg"/>
          <p:cNvPicPr>
            <a:picLocks noChangeAspect="1" noChangeArrowheads="1"/>
          </p:cNvPicPr>
          <p:nvPr/>
        </p:nvPicPr>
        <p:blipFill>
          <a:blip r:embed="rId3" cstate="print"/>
          <a:srcRect t="12879"/>
          <a:stretch>
            <a:fillRect/>
          </a:stretch>
        </p:blipFill>
        <p:spPr bwMode="auto">
          <a:xfrm>
            <a:off x="1763688" y="3933056"/>
            <a:ext cx="2736304" cy="2622290"/>
          </a:xfrm>
          <a:prstGeom prst="rect">
            <a:avLst/>
          </a:prstGeom>
          <a:noFill/>
        </p:spPr>
      </p:pic>
      <p:pic>
        <p:nvPicPr>
          <p:cNvPr id="1028" name="Picture 4" descr="https://images.ru.prom.st/568515503_w640_h640_matreshka-iz-5.jpg"/>
          <p:cNvPicPr>
            <a:picLocks noChangeAspect="1" noChangeArrowheads="1"/>
          </p:cNvPicPr>
          <p:nvPr/>
        </p:nvPicPr>
        <p:blipFill>
          <a:blip r:embed="rId4" cstate="print"/>
          <a:srcRect/>
          <a:stretch>
            <a:fillRect/>
          </a:stretch>
        </p:blipFill>
        <p:spPr bwMode="auto">
          <a:xfrm>
            <a:off x="6084168" y="4005064"/>
            <a:ext cx="2728157" cy="2540596"/>
          </a:xfrm>
          <a:prstGeom prst="rect">
            <a:avLst/>
          </a:prstGeom>
          <a:noFill/>
        </p:spPr>
      </p:pic>
      <p:pic>
        <p:nvPicPr>
          <p:cNvPr id="1030" name="Picture 6" descr="https://goldmoscow.net/wa-data/public/shop/products/28/34/3428/images/24743/24743.970.jpg"/>
          <p:cNvPicPr>
            <a:picLocks noChangeAspect="1" noChangeArrowheads="1"/>
          </p:cNvPicPr>
          <p:nvPr/>
        </p:nvPicPr>
        <p:blipFill>
          <a:blip r:embed="rId5" cstate="print"/>
          <a:srcRect l="22370" r="25433"/>
          <a:stretch>
            <a:fillRect/>
          </a:stretch>
        </p:blipFill>
        <p:spPr bwMode="auto">
          <a:xfrm>
            <a:off x="4572000" y="3789040"/>
            <a:ext cx="1440160" cy="2759097"/>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2915816" y="692696"/>
            <a:ext cx="4680520" cy="360040"/>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ДЫМКОВСКАЯ ИГРУШКА</a:t>
            </a:r>
            <a:endParaRPr lang="ru-RU" sz="1600" b="1" i="0" dirty="0">
              <a:solidFill>
                <a:srgbClr val="002060"/>
              </a:solidFill>
              <a:latin typeface="inherit"/>
            </a:endParaRPr>
          </a:p>
        </p:txBody>
      </p:sp>
      <p:sp>
        <p:nvSpPr>
          <p:cNvPr id="12" name="Заголовок 1"/>
          <p:cNvSpPr txBox="1">
            <a:spLocks/>
          </p:cNvSpPr>
          <p:nvPr/>
        </p:nvSpPr>
        <p:spPr>
          <a:xfrm>
            <a:off x="1547664" y="1052736"/>
            <a:ext cx="7416824" cy="3384376"/>
          </a:xfrm>
          <a:prstGeom prst="rect">
            <a:avLst/>
          </a:prstGeom>
        </p:spPr>
        <p:txBody>
          <a:bodyPr vert="horz" lIns="91440" tIns="45720" rIns="91440" bIns="45720" rtlCol="0" anchor="ctr">
            <a:noAutofit/>
          </a:bodyPr>
          <a:lstStyle/>
          <a:p>
            <a:pPr lvl="0" algn="just">
              <a:spcBef>
                <a:spcPct val="0"/>
              </a:spcBef>
            </a:pPr>
            <a:r>
              <a:rPr lang="ru-RU" sz="1400" dirty="0" smtClean="0"/>
              <a:t>	</a:t>
            </a:r>
          </a:p>
          <a:p>
            <a:pPr algn="just"/>
            <a:r>
              <a:rPr lang="ru-RU" sz="1400" dirty="0" smtClean="0"/>
              <a:t>	</a:t>
            </a:r>
            <a:r>
              <a:rPr lang="ru-RU" sz="1400" b="1" dirty="0" smtClean="0"/>
              <a:t> Дымковские игрушки — это образцы миниатюрной глиняной скульптуры, уникальные изделия одного из древних русских народных промыслов, который возник в слободе Дымково Вятской губернии. В наши дни это территория города Кирова. </a:t>
            </a:r>
          </a:p>
          <a:p>
            <a:pPr algn="just"/>
            <a:r>
              <a:rPr lang="ru-RU" sz="1400" b="1" dirty="0" smtClean="0"/>
              <a:t>	История возникновения дымковского промысла берет свое начало в XV — XVI  столетиях. Изначально красочные игрушки из  глины  имели форму свистулек. Матери делали их для забавы своих детей из доступных в данной местности природных материалов. Позднее изготовлением ярких забавных фигурок стали заниматься целыми семьями. Долгими зимними вечерами мастера и их домочадцы вместе замешивали пластичную массу из глины, лепили небольшие игрушки, а после высушивали их и обжигали в печи при высокой температуре. Далее изделия расписывали вручную. Для росписи глиняных дымковских игрушек издавна использовалась богатая цветовая палитра: красный, алый, оранжевый, желтый, синий, зеленый, золотой. Сегодня дымковская игрушка является предметом гордости мастеров и визитной карточкой всей Кировской области.</a:t>
            </a:r>
          </a:p>
          <a:p>
            <a:pPr algn="just"/>
            <a:endParaRPr lang="ru-RU" sz="1400" dirty="0" smtClean="0"/>
          </a:p>
          <a:p>
            <a:pPr algn="just"/>
            <a:endParaRPr lang="ru-RU" sz="1400" dirty="0" smtClean="0"/>
          </a:p>
          <a:p>
            <a:pPr algn="just"/>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sp>
        <p:nvSpPr>
          <p:cNvPr id="18438" name="AutoShape 6" descr="https://s0.slide-share.ru/s_slide/38fe680fb6a2786479081c42f94c2fe1/e2650b03-8718-478f-ad20-83c53dbd7d1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10" name="Picture 6" descr="https://www.present.ru/upload/iblock/9bc/9bc03b5168403a0fd69627ab80b6685c.jpg"/>
          <p:cNvPicPr>
            <a:picLocks noChangeAspect="1" noChangeArrowheads="1"/>
          </p:cNvPicPr>
          <p:nvPr/>
        </p:nvPicPr>
        <p:blipFill>
          <a:blip r:embed="rId3" cstate="print"/>
          <a:srcRect l="6297" r="18145"/>
          <a:stretch>
            <a:fillRect/>
          </a:stretch>
        </p:blipFill>
        <p:spPr bwMode="auto">
          <a:xfrm>
            <a:off x="1547664" y="4149080"/>
            <a:ext cx="1305801" cy="1728192"/>
          </a:xfrm>
          <a:prstGeom prst="rect">
            <a:avLst/>
          </a:prstGeom>
          <a:noFill/>
        </p:spPr>
      </p:pic>
      <p:pic>
        <p:nvPicPr>
          <p:cNvPr id="21512" name="Picture 8" descr="https://www.present.ru/upload/iblock/d31/d318d3d185274172e977efd93d1d1cbb.jpg"/>
          <p:cNvPicPr>
            <a:picLocks noChangeAspect="1" noChangeArrowheads="1"/>
          </p:cNvPicPr>
          <p:nvPr/>
        </p:nvPicPr>
        <p:blipFill>
          <a:blip r:embed="rId4" cstate="print"/>
          <a:srcRect l="16667" r="20000"/>
          <a:stretch>
            <a:fillRect/>
          </a:stretch>
        </p:blipFill>
        <p:spPr bwMode="auto">
          <a:xfrm>
            <a:off x="2987824" y="4725144"/>
            <a:ext cx="1185732" cy="1872208"/>
          </a:xfrm>
          <a:prstGeom prst="rect">
            <a:avLst/>
          </a:prstGeom>
          <a:noFill/>
        </p:spPr>
      </p:pic>
      <p:pic>
        <p:nvPicPr>
          <p:cNvPr id="21514" name="Picture 10" descr="https://www.present.ru/upload/iblock/3a6/3a6e3fdf31f38f3be1d7a8e2db243511.jpg"/>
          <p:cNvPicPr>
            <a:picLocks noChangeAspect="1" noChangeArrowheads="1"/>
          </p:cNvPicPr>
          <p:nvPr/>
        </p:nvPicPr>
        <p:blipFill>
          <a:blip r:embed="rId5" cstate="print"/>
          <a:srcRect/>
          <a:stretch>
            <a:fillRect/>
          </a:stretch>
        </p:blipFill>
        <p:spPr bwMode="auto">
          <a:xfrm>
            <a:off x="4283968" y="4077072"/>
            <a:ext cx="2016224" cy="2016224"/>
          </a:xfrm>
          <a:prstGeom prst="rect">
            <a:avLst/>
          </a:prstGeom>
          <a:noFill/>
        </p:spPr>
      </p:pic>
      <p:pic>
        <p:nvPicPr>
          <p:cNvPr id="10" name="Рисунок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44208" y="4797152"/>
            <a:ext cx="2579255" cy="171276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н для презентации в народном стиле"/>
          <p:cNvPicPr>
            <a:picLocks noChangeAspect="1" noChangeArrowheads="1"/>
          </p:cNvPicPr>
          <p:nvPr/>
        </p:nvPicPr>
        <p:blipFill>
          <a:blip r:embed="rId2" cstate="print"/>
          <a:srcRect r="23141"/>
          <a:stretch>
            <a:fillRect/>
          </a:stretch>
        </p:blipFill>
        <p:spPr bwMode="auto">
          <a:xfrm>
            <a:off x="0" y="0"/>
            <a:ext cx="9144000" cy="6858000"/>
          </a:xfrm>
          <a:prstGeom prst="rect">
            <a:avLst/>
          </a:prstGeom>
          <a:noFill/>
        </p:spPr>
      </p:pic>
      <p:sp>
        <p:nvSpPr>
          <p:cNvPr id="5" name="Прямоугольник 4"/>
          <p:cNvSpPr/>
          <p:nvPr/>
        </p:nvSpPr>
        <p:spPr>
          <a:xfrm>
            <a:off x="3958739" y="116632"/>
            <a:ext cx="4658648" cy="584775"/>
          </a:xfrm>
          <a:prstGeom prst="rect">
            <a:avLst/>
          </a:prstGeom>
          <a:noFill/>
        </p:spPr>
        <p:txBody>
          <a:bodyPr wrap="none" lIns="91440" tIns="45720" rIns="91440" bIns="45720">
            <a:spAutoFit/>
          </a:bodyPr>
          <a:lstStyle/>
          <a:p>
            <a:pPr algn="ctr"/>
            <a:r>
              <a:rPr lang="en-US" sz="3200" b="1" i="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a:t>
            </a:r>
            <a:r>
              <a:rPr lang="ru-RU" sz="3200" b="1" i="1" dirty="0" err="1"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НародныепромыслыРоссии</a:t>
            </a:r>
            <a:endParaRPr lang="ru-RU" sz="3200" b="1" i="1" dirty="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11" name="Заголовок 1"/>
          <p:cNvSpPr txBox="1">
            <a:spLocks/>
          </p:cNvSpPr>
          <p:nvPr/>
        </p:nvSpPr>
        <p:spPr>
          <a:xfrm>
            <a:off x="2915816" y="692696"/>
            <a:ext cx="4680520" cy="360040"/>
          </a:xfrm>
          <a:prstGeom prst="rect">
            <a:avLst/>
          </a:prstGeom>
        </p:spPr>
        <p:txBody>
          <a:bodyPr vert="horz" lIns="91440" tIns="45720" rIns="91440" bIns="45720" rtlCol="0" anchor="ctr">
            <a:normAutofit/>
          </a:bodyPr>
          <a:lstStyle/>
          <a:p>
            <a:pPr algn="ctr"/>
            <a:r>
              <a:rPr lang="ru-RU" sz="1600" b="1" dirty="0" smtClean="0">
                <a:solidFill>
                  <a:srgbClr val="002060"/>
                </a:solidFill>
                <a:latin typeface="inherit"/>
              </a:rPr>
              <a:t>БОГОРОДСКАЯ ИГРУШКА</a:t>
            </a:r>
            <a:endParaRPr lang="ru-RU" sz="1600" b="1" i="0" dirty="0">
              <a:solidFill>
                <a:srgbClr val="002060"/>
              </a:solidFill>
              <a:latin typeface="inherit"/>
            </a:endParaRPr>
          </a:p>
        </p:txBody>
      </p:sp>
      <p:sp>
        <p:nvSpPr>
          <p:cNvPr id="12" name="Заголовок 1"/>
          <p:cNvSpPr txBox="1">
            <a:spLocks/>
          </p:cNvSpPr>
          <p:nvPr/>
        </p:nvSpPr>
        <p:spPr>
          <a:xfrm>
            <a:off x="1547664" y="1052736"/>
            <a:ext cx="7416824" cy="3600400"/>
          </a:xfrm>
          <a:prstGeom prst="rect">
            <a:avLst/>
          </a:prstGeom>
        </p:spPr>
        <p:txBody>
          <a:bodyPr vert="horz" lIns="91440" tIns="45720" rIns="91440" bIns="45720" rtlCol="0" anchor="ctr">
            <a:noAutofit/>
          </a:bodyPr>
          <a:lstStyle/>
          <a:p>
            <a:pPr lvl="0" algn="just">
              <a:spcBef>
                <a:spcPct val="0"/>
              </a:spcBef>
            </a:pPr>
            <a:r>
              <a:rPr lang="ru-RU" sz="1400" dirty="0" smtClean="0"/>
              <a:t>	</a:t>
            </a:r>
            <a:r>
              <a:rPr lang="ru-RU" sz="1400" b="1" dirty="0" err="1" smtClean="0"/>
              <a:t>Богородская</a:t>
            </a:r>
            <a:r>
              <a:rPr lang="ru-RU" sz="1400" b="1" dirty="0" smtClean="0"/>
              <a:t> игрушка — русский народный промысел резных игрушек и скульптуры из мягких пород дерева (липы, ольхи, осины).</a:t>
            </a:r>
          </a:p>
          <a:p>
            <a:pPr algn="just"/>
            <a:r>
              <a:rPr lang="ru-RU" sz="1400" b="1" dirty="0" smtClean="0"/>
              <a:t>История зарождения и развития промысла берет свое начало из села </a:t>
            </a:r>
            <a:r>
              <a:rPr lang="ru-RU" sz="1400" b="1" dirty="0" err="1" smtClean="0"/>
              <a:t>Богородское</a:t>
            </a:r>
            <a:r>
              <a:rPr lang="ru-RU" sz="1400" b="1" dirty="0" smtClean="0"/>
              <a:t> (ныне Сергиево-Посадский район Московской области). Именно здесь монастырские крестьяне первыми стали разрабатывать местные традиции резьбы по дереву для изготовления игрушек. Основной отличительной чертой </a:t>
            </a:r>
            <a:r>
              <a:rPr lang="ru-RU" sz="1400" b="1" dirty="0" err="1" smtClean="0"/>
              <a:t>богородской</a:t>
            </a:r>
            <a:r>
              <a:rPr lang="ru-RU" sz="1400" b="1" dirty="0" smtClean="0"/>
              <a:t> резной игрушки является наличие простейших механических деталей — планки, кнопки или баланса. С их помощью игрушка может двигаться.</a:t>
            </a:r>
          </a:p>
          <a:p>
            <a:pPr algn="just"/>
            <a:r>
              <a:rPr lang="ru-RU" sz="1400" b="1" dirty="0" smtClean="0"/>
              <a:t>	Наиболее характерные персонажи </a:t>
            </a:r>
            <a:r>
              <a:rPr lang="ru-RU" sz="1400" b="1" dirty="0" err="1" smtClean="0"/>
              <a:t>богородской</a:t>
            </a:r>
            <a:r>
              <a:rPr lang="ru-RU" sz="1400" b="1" dirty="0" smtClean="0"/>
              <a:t> игрушки : мужики, медведи, домашние животные, птицы, солдаты, барыни. Сюжеты самых первых игрушек были взяты из повседневной жизни простых крестьян и народного фольклора.</a:t>
            </a:r>
          </a:p>
          <a:p>
            <a:pPr algn="just"/>
            <a:r>
              <a:rPr lang="ru-RU" sz="1400" b="1" dirty="0" smtClean="0"/>
              <a:t>	</a:t>
            </a:r>
            <a:r>
              <a:rPr lang="ru-RU" sz="1400" b="1" dirty="0" err="1" smtClean="0"/>
              <a:t>Богородские</a:t>
            </a:r>
            <a:r>
              <a:rPr lang="ru-RU" sz="1400" b="1" dirty="0" smtClean="0"/>
              <a:t> игрушки — изделия современных мастеров — много раз становились золотыми призерами на Международных выставках народного искусства в Нью-Йорке, Париже и Брюсселе.</a:t>
            </a:r>
          </a:p>
          <a:p>
            <a:pPr algn="just"/>
            <a:endParaRPr lang="ru-RU" sz="1400" dirty="0" smtClean="0"/>
          </a:p>
          <a:p>
            <a:pPr algn="just"/>
            <a:endParaRPr lang="ru-RU" sz="1400" dirty="0" smtClean="0"/>
          </a:p>
          <a:p>
            <a:pPr algn="just"/>
            <a:endParaRPr kumimoji="0" lang="ru-RU" sz="1400" b="1" i="0" u="none" strike="noStrike" kern="1200" cap="none" spc="0" normalizeH="0" baseline="0" noProof="0" dirty="0">
              <a:ln>
                <a:noFill/>
              </a:ln>
              <a:solidFill>
                <a:srgbClr val="002060"/>
              </a:solidFill>
              <a:effectLst/>
              <a:uLnTx/>
              <a:uFillTx/>
              <a:latin typeface="+mj-lt"/>
              <a:ea typeface="+mj-ea"/>
              <a:cs typeface="+mj-cs"/>
            </a:endParaRPr>
          </a:p>
        </p:txBody>
      </p:sp>
      <p:sp>
        <p:nvSpPr>
          <p:cNvPr id="18438" name="AutoShape 6" descr="https://s0.slide-share.ru/s_slide/38fe680fb6a2786479081c42f94c2fe1/e2650b03-8718-478f-ad20-83c53dbd7d1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532" name="Picture 4" descr="http://www.rektor.ru:443/upload/iblock/46e/7d12f414_3276_11eb_ab53_00155d010702_9428d6d0_3276_11eb_ab53_00155d010702.jpg"/>
          <p:cNvPicPr>
            <a:picLocks noChangeAspect="1" noChangeArrowheads="1"/>
          </p:cNvPicPr>
          <p:nvPr/>
        </p:nvPicPr>
        <p:blipFill>
          <a:blip r:embed="rId3" cstate="print"/>
          <a:srcRect t="18172" b="8376"/>
          <a:stretch>
            <a:fillRect/>
          </a:stretch>
        </p:blipFill>
        <p:spPr bwMode="auto">
          <a:xfrm>
            <a:off x="1619672" y="4149080"/>
            <a:ext cx="2225702" cy="1224136"/>
          </a:xfrm>
          <a:prstGeom prst="rect">
            <a:avLst/>
          </a:prstGeom>
          <a:noFill/>
        </p:spPr>
      </p:pic>
      <p:pic>
        <p:nvPicPr>
          <p:cNvPr id="22534" name="Picture 6" descr="https://1igolka.com/wp-content/uploads/2017/11/Bogorodskaya_igrushka_26_06122013.jpg"/>
          <p:cNvPicPr>
            <a:picLocks noChangeAspect="1" noChangeArrowheads="1"/>
          </p:cNvPicPr>
          <p:nvPr/>
        </p:nvPicPr>
        <p:blipFill>
          <a:blip r:embed="rId4" cstate="print"/>
          <a:srcRect/>
          <a:stretch>
            <a:fillRect/>
          </a:stretch>
        </p:blipFill>
        <p:spPr bwMode="auto">
          <a:xfrm>
            <a:off x="7020272" y="4581128"/>
            <a:ext cx="1944215" cy="1656413"/>
          </a:xfrm>
          <a:prstGeom prst="rect">
            <a:avLst/>
          </a:prstGeom>
          <a:noFill/>
        </p:spPr>
      </p:pic>
      <p:pic>
        <p:nvPicPr>
          <p:cNvPr id="22536" name="Picture 8" descr="https://bidspirit-images.global.ssl.fastly.net/litfund/cloned-images/159047/003/a_ignore_q_80_w_1000_c_limit_003.jpg"/>
          <p:cNvPicPr>
            <a:picLocks noChangeAspect="1" noChangeArrowheads="1"/>
          </p:cNvPicPr>
          <p:nvPr/>
        </p:nvPicPr>
        <p:blipFill>
          <a:blip r:embed="rId5" cstate="print"/>
          <a:srcRect/>
          <a:stretch>
            <a:fillRect/>
          </a:stretch>
        </p:blipFill>
        <p:spPr bwMode="auto">
          <a:xfrm>
            <a:off x="1619672" y="5445224"/>
            <a:ext cx="2202896" cy="1187361"/>
          </a:xfrm>
          <a:prstGeom prst="rect">
            <a:avLst/>
          </a:prstGeom>
          <a:noFill/>
        </p:spPr>
      </p:pic>
      <p:pic>
        <p:nvPicPr>
          <p:cNvPr id="22538" name="Picture 10" descr="https://jili-bili.ru/upload/iblock/0f7/0f785bf5a503f6307e780c02d0d0a983.jpg"/>
          <p:cNvPicPr>
            <a:picLocks noChangeAspect="1" noChangeArrowheads="1"/>
          </p:cNvPicPr>
          <p:nvPr/>
        </p:nvPicPr>
        <p:blipFill>
          <a:blip r:embed="rId6" cstate="print"/>
          <a:srcRect/>
          <a:stretch>
            <a:fillRect/>
          </a:stretch>
        </p:blipFill>
        <p:spPr bwMode="auto">
          <a:xfrm>
            <a:off x="3995936" y="4581128"/>
            <a:ext cx="2864768" cy="1610000"/>
          </a:xfrm>
          <a:prstGeom prst="rect">
            <a:avLst/>
          </a:prstGeom>
          <a:noFill/>
        </p:spPr>
      </p:pic>
      <p:sp>
        <p:nvSpPr>
          <p:cNvPr id="13" name="Стрелка вправо 12">
            <a:hlinkClick r:id="rId7" action="ppaction://hlinksldjump"/>
          </p:cNvPr>
          <p:cNvSpPr/>
          <p:nvPr/>
        </p:nvSpPr>
        <p:spPr>
          <a:xfrm>
            <a:off x="7858116" y="6000744"/>
            <a:ext cx="1285884" cy="85725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600" dirty="0" smtClean="0">
                <a:latin typeface="Arial Black" pitchFamily="34" charset="0"/>
              </a:rPr>
              <a:t>НАЗАД</a:t>
            </a:r>
            <a:endParaRPr lang="ru-RU" sz="1600" dirty="0">
              <a:latin typeface="Arial Black"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TextBox 5"/>
          <p:cNvSpPr txBox="1"/>
          <p:nvPr/>
        </p:nvSpPr>
        <p:spPr>
          <a:xfrm>
            <a:off x="2214546" y="1643050"/>
            <a:ext cx="4490973" cy="369332"/>
          </a:xfrm>
          <a:prstGeom prst="rect">
            <a:avLst/>
          </a:prstGeom>
          <a:noFill/>
        </p:spPr>
        <p:txBody>
          <a:bodyPr wrap="none" rtlCol="0">
            <a:spAutoFit/>
          </a:bodyPr>
          <a:lstStyle/>
          <a:p>
            <a:r>
              <a:rPr lang="en-US" b="1" dirty="0" smtClean="0">
                <a:solidFill>
                  <a:srgbClr val="C00000"/>
                </a:solidFill>
              </a:rPr>
              <a:t>1. </a:t>
            </a:r>
            <a:r>
              <a:rPr lang="ru-RU" b="1" dirty="0" smtClean="0">
                <a:solidFill>
                  <a:srgbClr val="C00000"/>
                </a:solidFill>
              </a:rPr>
              <a:t>Площадь территории России составляет</a:t>
            </a:r>
            <a:endParaRPr lang="ru-RU" b="1" dirty="0">
              <a:solidFill>
                <a:srgbClr val="C00000"/>
              </a:solidFill>
            </a:endParaRPr>
          </a:p>
        </p:txBody>
      </p:sp>
      <p:sp>
        <p:nvSpPr>
          <p:cNvPr id="7" name="TextBox 6"/>
          <p:cNvSpPr txBox="1"/>
          <p:nvPr/>
        </p:nvSpPr>
        <p:spPr>
          <a:xfrm>
            <a:off x="2000232" y="2428868"/>
            <a:ext cx="3151825" cy="369332"/>
          </a:xfrm>
          <a:prstGeom prst="rect">
            <a:avLst/>
          </a:prstGeom>
          <a:noFill/>
        </p:spPr>
        <p:txBody>
          <a:bodyPr wrap="none" rtlCol="0">
            <a:spAutoFit/>
          </a:bodyPr>
          <a:lstStyle/>
          <a:p>
            <a:pPr marL="342900" indent="-342900">
              <a:buAutoNum type="arabicParenR"/>
            </a:pPr>
            <a:r>
              <a:rPr lang="ru-RU" dirty="0" smtClean="0"/>
              <a:t>16 075 миллионов кв. км.</a:t>
            </a:r>
          </a:p>
        </p:txBody>
      </p:sp>
      <p:sp>
        <p:nvSpPr>
          <p:cNvPr id="8" name="TextBox 7"/>
          <p:cNvSpPr txBox="1"/>
          <p:nvPr/>
        </p:nvSpPr>
        <p:spPr>
          <a:xfrm>
            <a:off x="2000232" y="2928934"/>
            <a:ext cx="3204723" cy="369332"/>
          </a:xfrm>
          <a:prstGeom prst="rect">
            <a:avLst/>
          </a:prstGeom>
          <a:noFill/>
        </p:spPr>
        <p:txBody>
          <a:bodyPr wrap="none" rtlCol="0">
            <a:spAutoFit/>
          </a:bodyPr>
          <a:lstStyle/>
          <a:p>
            <a:r>
              <a:rPr lang="ru-RU" dirty="0" smtClean="0"/>
              <a:t>2)    17 075 миллионов кв. км.</a:t>
            </a:r>
            <a:endParaRPr lang="ru-RU" dirty="0"/>
          </a:p>
        </p:txBody>
      </p:sp>
      <p:sp>
        <p:nvSpPr>
          <p:cNvPr id="9" name="TextBox 8"/>
          <p:cNvSpPr txBox="1"/>
          <p:nvPr/>
        </p:nvSpPr>
        <p:spPr>
          <a:xfrm>
            <a:off x="2000232" y="3429000"/>
            <a:ext cx="3094117" cy="369332"/>
          </a:xfrm>
          <a:prstGeom prst="rect">
            <a:avLst/>
          </a:prstGeom>
          <a:noFill/>
        </p:spPr>
        <p:txBody>
          <a:bodyPr wrap="none" rtlCol="0">
            <a:spAutoFit/>
          </a:bodyPr>
          <a:lstStyle/>
          <a:p>
            <a:r>
              <a:rPr lang="ru-RU" dirty="0" smtClean="0"/>
              <a:t>3)    22 293 миллионов кв. км.</a:t>
            </a:r>
            <a:endParaRPr lang="ru-RU" dirty="0"/>
          </a:p>
        </p:txBody>
      </p:sp>
      <p:pic>
        <p:nvPicPr>
          <p:cNvPr id="19458" name="Picture 2" descr="https://ds02.infourok.ru/uploads/ex/11b7/00023496-3379878d/img6.jpg"/>
          <p:cNvPicPr>
            <a:picLocks noChangeAspect="1" noChangeArrowheads="1"/>
          </p:cNvPicPr>
          <p:nvPr/>
        </p:nvPicPr>
        <p:blipFill>
          <a:blip r:embed="rId4" cstate="print"/>
          <a:srcRect/>
          <a:stretch>
            <a:fillRect/>
          </a:stretch>
        </p:blipFill>
        <p:spPr bwMode="auto">
          <a:xfrm>
            <a:off x="5143504" y="2285992"/>
            <a:ext cx="3571900" cy="2678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9">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9">
                                            <p:txEl>
                                              <p:pRg st="0" end="0"/>
                                            </p:tx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anim calcmode="lin" valueType="num">
                                      <p:cBhvr additive="base">
                                        <p:cTn id="15" dur="500" fill="hold"/>
                                        <p:tgtEl>
                                          <p:spTgt spid="19458"/>
                                        </p:tgtEl>
                                        <p:attrNameLst>
                                          <p:attrName>ppt_x</p:attrName>
                                        </p:attrNameLst>
                                      </p:cBhvr>
                                      <p:tavLst>
                                        <p:tav tm="0">
                                          <p:val>
                                            <p:strVal val="#ppt_x"/>
                                          </p:val>
                                        </p:tav>
                                        <p:tav tm="100000">
                                          <p:val>
                                            <p:strVal val="#ppt_x"/>
                                          </p:val>
                                        </p:tav>
                                      </p:tavLst>
                                    </p:anim>
                                    <p:anim calcmode="lin" valueType="num">
                                      <p:cBhvr additive="base">
                                        <p:cTn id="16"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4" name="TextBox 3">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5" name="TextBox 4"/>
          <p:cNvSpPr txBox="1"/>
          <p:nvPr/>
        </p:nvSpPr>
        <p:spPr>
          <a:xfrm>
            <a:off x="2143108" y="1857364"/>
            <a:ext cx="5395067" cy="369332"/>
          </a:xfrm>
          <a:prstGeom prst="rect">
            <a:avLst/>
          </a:prstGeom>
          <a:noFill/>
        </p:spPr>
        <p:txBody>
          <a:bodyPr wrap="none" rtlCol="0">
            <a:spAutoFit/>
          </a:bodyPr>
          <a:lstStyle/>
          <a:p>
            <a:r>
              <a:rPr lang="en-US" b="1" dirty="0" smtClean="0">
                <a:solidFill>
                  <a:srgbClr val="C00000"/>
                </a:solidFill>
              </a:rPr>
              <a:t>1. </a:t>
            </a:r>
            <a:r>
              <a:rPr lang="ru-RU" b="1" dirty="0" smtClean="0">
                <a:solidFill>
                  <a:srgbClr val="C00000"/>
                </a:solidFill>
              </a:rPr>
              <a:t>Моря скольких океанов омывают берега России?</a:t>
            </a:r>
            <a:endParaRPr lang="ru-RU" b="1" dirty="0">
              <a:solidFill>
                <a:srgbClr val="C00000"/>
              </a:solidFill>
            </a:endParaRPr>
          </a:p>
        </p:txBody>
      </p:sp>
      <p:sp>
        <p:nvSpPr>
          <p:cNvPr id="6" name="TextBox 5"/>
          <p:cNvSpPr txBox="1"/>
          <p:nvPr/>
        </p:nvSpPr>
        <p:spPr>
          <a:xfrm>
            <a:off x="2285984" y="2714620"/>
            <a:ext cx="2143140" cy="1477328"/>
          </a:xfrm>
          <a:prstGeom prst="rect">
            <a:avLst/>
          </a:prstGeom>
          <a:noFill/>
        </p:spPr>
        <p:txBody>
          <a:bodyPr wrap="square" rtlCol="0">
            <a:spAutoFit/>
          </a:bodyPr>
          <a:lstStyle/>
          <a:p>
            <a:pPr marL="342900" indent="-342900">
              <a:buAutoNum type="arabicParenR"/>
            </a:pPr>
            <a:r>
              <a:rPr lang="ru-RU" dirty="0" smtClean="0"/>
              <a:t>2 океана</a:t>
            </a:r>
          </a:p>
          <a:p>
            <a:pPr marL="342900" indent="-342900">
              <a:buAutoNum type="arabicParenR"/>
            </a:pPr>
            <a:endParaRPr lang="ru-RU" dirty="0" smtClean="0"/>
          </a:p>
          <a:p>
            <a:pPr marL="342900" indent="-342900">
              <a:buFontTx/>
              <a:buAutoNum type="arabicParenR"/>
            </a:pPr>
            <a:r>
              <a:rPr lang="ru-RU" dirty="0" smtClean="0"/>
              <a:t>3 океана</a:t>
            </a:r>
          </a:p>
          <a:p>
            <a:pPr marL="342900" indent="-342900"/>
            <a:endParaRPr lang="ru-RU" dirty="0" smtClean="0"/>
          </a:p>
          <a:p>
            <a:pPr marL="342900" indent="-342900">
              <a:buAutoNum type="arabicParenR"/>
            </a:pPr>
            <a:r>
              <a:rPr lang="ru-RU" dirty="0" smtClean="0"/>
              <a:t>4 океана</a:t>
            </a:r>
            <a:endParaRPr lang="ru-RU" dirty="0"/>
          </a:p>
        </p:txBody>
      </p:sp>
      <p:pic>
        <p:nvPicPr>
          <p:cNvPr id="18434" name="Picture 2" descr="https://sun2.dataix-kz-akkol.userapi.com/-_ikF3jyZiFkn_vOMw_lFANIllkd_n9oMuQJiQ/FGVMEJTDT5w.jpg"/>
          <p:cNvPicPr>
            <a:picLocks noChangeAspect="1" noChangeArrowheads="1"/>
          </p:cNvPicPr>
          <p:nvPr/>
        </p:nvPicPr>
        <p:blipFill>
          <a:blip r:embed="rId4" cstate="print"/>
          <a:srcRect/>
          <a:stretch>
            <a:fillRect/>
          </a:stretch>
        </p:blipFill>
        <p:spPr bwMode="auto">
          <a:xfrm>
            <a:off x="3691194" y="2214554"/>
            <a:ext cx="5024210" cy="321471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 calcmode="lin" valueType="num">
                                      <p:cBhvr additive="base">
                                        <p:cTn id="15" dur="500" fill="hold"/>
                                        <p:tgtEl>
                                          <p:spTgt spid="18434"/>
                                        </p:tgtEl>
                                        <p:attrNameLst>
                                          <p:attrName>ppt_x</p:attrName>
                                        </p:attrNameLst>
                                      </p:cBhvr>
                                      <p:tavLst>
                                        <p:tav tm="0">
                                          <p:val>
                                            <p:strVal val="#ppt_x"/>
                                          </p:val>
                                        </p:tav>
                                        <p:tav tm="100000">
                                          <p:val>
                                            <p:strVal val="#ppt_x"/>
                                          </p:val>
                                        </p:tav>
                                      </p:tavLst>
                                    </p:anim>
                                    <p:anim calcmode="lin" valueType="num">
                                      <p:cBhvr additive="base">
                                        <p:cTn id="16"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4" name="Прямоугольник 3"/>
          <p:cNvSpPr/>
          <p:nvPr/>
        </p:nvSpPr>
        <p:spPr>
          <a:xfrm>
            <a:off x="2071670" y="1785926"/>
            <a:ext cx="5429288" cy="646331"/>
          </a:xfrm>
          <a:prstGeom prst="rect">
            <a:avLst/>
          </a:prstGeom>
        </p:spPr>
        <p:txBody>
          <a:bodyPr wrap="square">
            <a:spAutoFit/>
          </a:bodyPr>
          <a:lstStyle/>
          <a:p>
            <a:r>
              <a:rPr lang="ru-RU" b="1" dirty="0" smtClean="0">
                <a:solidFill>
                  <a:srgbClr val="C00000"/>
                </a:solidFill>
              </a:rPr>
              <a:t>3. Россия – многонациональное государство. Проживающие нации представлены…</a:t>
            </a:r>
            <a:endParaRPr lang="ru-RU" dirty="0">
              <a:solidFill>
                <a:srgbClr val="C00000"/>
              </a:solidFill>
            </a:endParaRPr>
          </a:p>
        </p:txBody>
      </p:sp>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Прямоугольник 5"/>
          <p:cNvSpPr/>
          <p:nvPr/>
        </p:nvSpPr>
        <p:spPr>
          <a:xfrm>
            <a:off x="2428860" y="2714620"/>
            <a:ext cx="3114122" cy="369332"/>
          </a:xfrm>
          <a:prstGeom prst="rect">
            <a:avLst/>
          </a:prstGeom>
        </p:spPr>
        <p:txBody>
          <a:bodyPr wrap="none">
            <a:spAutoFit/>
          </a:bodyPr>
          <a:lstStyle/>
          <a:p>
            <a:r>
              <a:rPr lang="ru-RU" dirty="0" smtClean="0"/>
              <a:t>1) больше 120 народностями</a:t>
            </a:r>
            <a:endParaRPr lang="ru-RU" dirty="0"/>
          </a:p>
        </p:txBody>
      </p:sp>
      <p:sp>
        <p:nvSpPr>
          <p:cNvPr id="7" name="Прямоугольник 6"/>
          <p:cNvSpPr/>
          <p:nvPr/>
        </p:nvSpPr>
        <p:spPr>
          <a:xfrm>
            <a:off x="2428860" y="3214686"/>
            <a:ext cx="3114122" cy="369332"/>
          </a:xfrm>
          <a:prstGeom prst="rect">
            <a:avLst/>
          </a:prstGeom>
        </p:spPr>
        <p:txBody>
          <a:bodyPr wrap="none">
            <a:spAutoFit/>
          </a:bodyPr>
          <a:lstStyle/>
          <a:p>
            <a:r>
              <a:rPr lang="ru-RU" dirty="0" smtClean="0"/>
              <a:t>2) больше 150 народностями</a:t>
            </a:r>
            <a:endParaRPr lang="ru-RU" dirty="0"/>
          </a:p>
        </p:txBody>
      </p:sp>
      <p:sp>
        <p:nvSpPr>
          <p:cNvPr id="8" name="Прямоугольник 7"/>
          <p:cNvSpPr/>
          <p:nvPr/>
        </p:nvSpPr>
        <p:spPr>
          <a:xfrm>
            <a:off x="2428860" y="3714752"/>
            <a:ext cx="3114122" cy="369332"/>
          </a:xfrm>
          <a:prstGeom prst="rect">
            <a:avLst/>
          </a:prstGeom>
        </p:spPr>
        <p:txBody>
          <a:bodyPr wrap="none">
            <a:spAutoFit/>
          </a:bodyPr>
          <a:lstStyle/>
          <a:p>
            <a:r>
              <a:rPr lang="ru-RU" dirty="0" smtClean="0"/>
              <a:t>3) больше 190 народностями</a:t>
            </a:r>
            <a:endParaRPr lang="ru-RU" dirty="0"/>
          </a:p>
        </p:txBody>
      </p:sp>
      <p:pic>
        <p:nvPicPr>
          <p:cNvPr id="17410" name="Picture 2" descr="https://fsd.multiurok.ru/html/2019/11/29/s_5de0fbbde0461/img9.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86314" y="2643181"/>
            <a:ext cx="4357686" cy="24511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7410"/>
                                        </p:tgtEl>
                                        <p:attrNameLst>
                                          <p:attrName>style.visibility</p:attrName>
                                        </p:attrNameLst>
                                      </p:cBhvr>
                                      <p:to>
                                        <p:strVal val="visible"/>
                                      </p:to>
                                    </p:set>
                                    <p:anim calcmode="lin" valueType="num">
                                      <p:cBhvr additive="base">
                                        <p:cTn id="15" dur="500" fill="hold"/>
                                        <p:tgtEl>
                                          <p:spTgt spid="17410"/>
                                        </p:tgtEl>
                                        <p:attrNameLst>
                                          <p:attrName>ppt_x</p:attrName>
                                        </p:attrNameLst>
                                      </p:cBhvr>
                                      <p:tavLst>
                                        <p:tav tm="0">
                                          <p:val>
                                            <p:strVal val="#ppt_x"/>
                                          </p:val>
                                        </p:tav>
                                        <p:tav tm="100000">
                                          <p:val>
                                            <p:strVal val="#ppt_x"/>
                                          </p:val>
                                        </p:tav>
                                      </p:tavLst>
                                    </p:anim>
                                    <p:anim calcmode="lin" valueType="num">
                                      <p:cBhvr additive="base">
                                        <p:cTn id="16"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4" name="Прямоугольник 3"/>
          <p:cNvSpPr/>
          <p:nvPr/>
        </p:nvSpPr>
        <p:spPr>
          <a:xfrm>
            <a:off x="1785918" y="1643050"/>
            <a:ext cx="5929354" cy="646331"/>
          </a:xfrm>
          <a:prstGeom prst="rect">
            <a:avLst/>
          </a:prstGeom>
        </p:spPr>
        <p:txBody>
          <a:bodyPr wrap="square">
            <a:spAutoFit/>
          </a:bodyPr>
          <a:lstStyle/>
          <a:p>
            <a:r>
              <a:rPr lang="ru-RU" b="1" dirty="0" smtClean="0">
                <a:solidFill>
                  <a:srgbClr val="C00000"/>
                </a:solidFill>
              </a:rPr>
              <a:t>4. Назовите вторую по численности этническую группу, проживающую на территории России</a:t>
            </a:r>
            <a:endParaRPr lang="ru-RU" dirty="0">
              <a:solidFill>
                <a:srgbClr val="C00000"/>
              </a:solidFill>
            </a:endParaRPr>
          </a:p>
        </p:txBody>
      </p:sp>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TextBox 5"/>
          <p:cNvSpPr txBox="1"/>
          <p:nvPr/>
        </p:nvSpPr>
        <p:spPr>
          <a:xfrm>
            <a:off x="2428860" y="2643182"/>
            <a:ext cx="1511952" cy="1477328"/>
          </a:xfrm>
          <a:prstGeom prst="rect">
            <a:avLst/>
          </a:prstGeom>
          <a:noFill/>
        </p:spPr>
        <p:txBody>
          <a:bodyPr wrap="none" rtlCol="0">
            <a:spAutoFit/>
          </a:bodyPr>
          <a:lstStyle/>
          <a:p>
            <a:pPr marL="342900" indent="-342900">
              <a:buAutoNum type="arabicParenR"/>
            </a:pPr>
            <a:r>
              <a:rPr lang="ru-RU" dirty="0" smtClean="0"/>
              <a:t>Украинцы</a:t>
            </a:r>
          </a:p>
          <a:p>
            <a:pPr marL="342900" indent="-342900">
              <a:buAutoNum type="arabicParenR"/>
            </a:pPr>
            <a:endParaRPr lang="ru-RU" dirty="0" smtClean="0"/>
          </a:p>
          <a:p>
            <a:pPr marL="342900" indent="-342900">
              <a:buAutoNum type="arabicParenR"/>
            </a:pPr>
            <a:r>
              <a:rPr lang="ru-RU" dirty="0" smtClean="0"/>
              <a:t>Башкиры</a:t>
            </a:r>
          </a:p>
          <a:p>
            <a:pPr marL="342900" indent="-342900">
              <a:buAutoNum type="arabicParenR"/>
            </a:pPr>
            <a:endParaRPr lang="ru-RU" dirty="0" smtClean="0"/>
          </a:p>
          <a:p>
            <a:pPr marL="342900" indent="-342900">
              <a:buAutoNum type="arabicParenR"/>
            </a:pPr>
            <a:r>
              <a:rPr lang="ru-RU" dirty="0" smtClean="0"/>
              <a:t>Татары</a:t>
            </a:r>
          </a:p>
        </p:txBody>
      </p:sp>
      <p:pic>
        <p:nvPicPr>
          <p:cNvPr id="7" name="Picture 2" descr="https://i.pinimg.com/736x/32/ea/c1/32eac1186796ca985438077b5a619f4f.jpg"/>
          <p:cNvPicPr>
            <a:picLocks noChangeAspect="1" noChangeArrowheads="1"/>
          </p:cNvPicPr>
          <p:nvPr/>
        </p:nvPicPr>
        <p:blipFill>
          <a:blip r:embed="rId4" cstate="print"/>
          <a:srcRect/>
          <a:stretch>
            <a:fillRect/>
          </a:stretch>
        </p:blipFill>
        <p:spPr bwMode="auto">
          <a:xfrm>
            <a:off x="5072066" y="2500306"/>
            <a:ext cx="1928826" cy="2900320"/>
          </a:xfrm>
          <a:prstGeom prst="rect">
            <a:avLst/>
          </a:prstGeom>
          <a:noFill/>
          <a:ln w="57150">
            <a:solidFill>
              <a:schemeClr val="accent6">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2" end="2"/>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Прямоугольник 5"/>
          <p:cNvSpPr/>
          <p:nvPr/>
        </p:nvSpPr>
        <p:spPr>
          <a:xfrm>
            <a:off x="1928794" y="1785926"/>
            <a:ext cx="5429288" cy="923330"/>
          </a:xfrm>
          <a:prstGeom prst="rect">
            <a:avLst/>
          </a:prstGeom>
        </p:spPr>
        <p:txBody>
          <a:bodyPr wrap="square">
            <a:spAutoFit/>
          </a:bodyPr>
          <a:lstStyle/>
          <a:p>
            <a:r>
              <a:rPr lang="ru-RU" b="1" dirty="0" smtClean="0">
                <a:solidFill>
                  <a:srgbClr val="C00000"/>
                </a:solidFill>
              </a:rPr>
              <a:t>5. Название какой народности, проживающей на территории России в соответствии с современными словарями переводится как «безобидные»?</a:t>
            </a:r>
            <a:endParaRPr lang="ru-RU" dirty="0">
              <a:solidFill>
                <a:srgbClr val="C00000"/>
              </a:solidFill>
            </a:endParaRPr>
          </a:p>
        </p:txBody>
      </p:sp>
      <p:sp>
        <p:nvSpPr>
          <p:cNvPr id="7" name="TextBox 6"/>
          <p:cNvSpPr txBox="1"/>
          <p:nvPr/>
        </p:nvSpPr>
        <p:spPr>
          <a:xfrm>
            <a:off x="2285984" y="3071810"/>
            <a:ext cx="1441420" cy="1754326"/>
          </a:xfrm>
          <a:prstGeom prst="rect">
            <a:avLst/>
          </a:prstGeom>
          <a:noFill/>
        </p:spPr>
        <p:txBody>
          <a:bodyPr wrap="none" rtlCol="0">
            <a:spAutoFit/>
          </a:bodyPr>
          <a:lstStyle/>
          <a:p>
            <a:pPr marL="342900" indent="-342900">
              <a:buAutoNum type="arabicParenR"/>
            </a:pPr>
            <a:r>
              <a:rPr lang="ru-RU" dirty="0" smtClean="0"/>
              <a:t>Башкиры</a:t>
            </a:r>
          </a:p>
          <a:p>
            <a:pPr marL="342900" indent="-342900">
              <a:buAutoNum type="arabicParenR"/>
            </a:pPr>
            <a:endParaRPr lang="ru-RU" dirty="0" smtClean="0"/>
          </a:p>
          <a:p>
            <a:pPr marL="342900" indent="-342900">
              <a:buAutoNum type="arabicParenR"/>
            </a:pPr>
            <a:r>
              <a:rPr lang="ru-RU" dirty="0" smtClean="0"/>
              <a:t>Чуваши</a:t>
            </a:r>
          </a:p>
          <a:p>
            <a:pPr marL="342900" indent="-342900">
              <a:buAutoNum type="arabicParenR"/>
            </a:pPr>
            <a:endParaRPr lang="ru-RU" dirty="0" smtClean="0"/>
          </a:p>
          <a:p>
            <a:pPr marL="342900" indent="-342900">
              <a:buAutoNum type="arabicParenR"/>
            </a:pPr>
            <a:r>
              <a:rPr lang="ru-RU" dirty="0" smtClean="0"/>
              <a:t>Буряты</a:t>
            </a:r>
          </a:p>
          <a:p>
            <a:pPr marL="342900" indent="-342900"/>
            <a:endParaRPr lang="ru-RU" dirty="0"/>
          </a:p>
        </p:txBody>
      </p:sp>
      <p:pic>
        <p:nvPicPr>
          <p:cNvPr id="8" name="Picture 2" descr="http://obshe.net/upload/000/u11/66/bf/e46911cf.jpg"/>
          <p:cNvPicPr>
            <a:picLocks noChangeAspect="1" noChangeArrowheads="1"/>
          </p:cNvPicPr>
          <p:nvPr/>
        </p:nvPicPr>
        <p:blipFill>
          <a:blip r:embed="rId4" cstate="print"/>
          <a:srcRect l="5654" r="10938"/>
          <a:stretch>
            <a:fillRect/>
          </a:stretch>
        </p:blipFill>
        <p:spPr bwMode="auto">
          <a:xfrm>
            <a:off x="4500562" y="2786058"/>
            <a:ext cx="3071834" cy="2453946"/>
          </a:xfrm>
          <a:prstGeom prst="rect">
            <a:avLst/>
          </a:prstGeom>
          <a:noFill/>
          <a:ln w="57150">
            <a:solidFill>
              <a:schemeClr val="accent6">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7">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7">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1" dur="500"/>
                                        <p:tgtEl>
                                          <p:spTgt spid="7">
                                            <p:txEl>
                                              <p:pRg st="4" end="4"/>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7">
                                            <p:txEl>
                                              <p:pRg st="4" end="4"/>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fszpr.ru/wp-content/uploads/2017/08/background_1_04_1.png"/>
          <p:cNvPicPr>
            <a:picLocks noChangeAspect="1" noChangeArrowheads="1"/>
          </p:cNvPicPr>
          <p:nvPr/>
        </p:nvPicPr>
        <p:blipFill>
          <a:blip r:embed="rId2" cstate="print"/>
          <a:srcRect/>
          <a:stretch>
            <a:fillRect/>
          </a:stretch>
        </p:blipFill>
        <p:spPr bwMode="auto">
          <a:xfrm>
            <a:off x="0" y="-1"/>
            <a:ext cx="9429784" cy="1285861"/>
          </a:xfrm>
          <a:prstGeom prst="rect">
            <a:avLst/>
          </a:prstGeom>
          <a:noFill/>
        </p:spPr>
      </p:pic>
      <p:pic>
        <p:nvPicPr>
          <p:cNvPr id="3" name="Picture 2" descr="https://cfszpr.ru/wp-content/uploads/2017/08/background_1_04_1.png"/>
          <p:cNvPicPr>
            <a:picLocks noChangeAspect="1" noChangeArrowheads="1"/>
          </p:cNvPicPr>
          <p:nvPr/>
        </p:nvPicPr>
        <p:blipFill>
          <a:blip r:embed="rId2" cstate="print"/>
          <a:srcRect/>
          <a:stretch>
            <a:fillRect/>
          </a:stretch>
        </p:blipFill>
        <p:spPr bwMode="auto">
          <a:xfrm rot="10800000">
            <a:off x="0" y="5286387"/>
            <a:ext cx="9144000" cy="1571610"/>
          </a:xfrm>
          <a:prstGeom prst="rect">
            <a:avLst/>
          </a:prstGeom>
          <a:noFill/>
        </p:spPr>
      </p:pic>
      <p:sp>
        <p:nvSpPr>
          <p:cNvPr id="4" name="Прямоугольник 3"/>
          <p:cNvSpPr/>
          <p:nvPr/>
        </p:nvSpPr>
        <p:spPr>
          <a:xfrm>
            <a:off x="2143108" y="1714488"/>
            <a:ext cx="5214974" cy="646331"/>
          </a:xfrm>
          <a:prstGeom prst="rect">
            <a:avLst/>
          </a:prstGeom>
        </p:spPr>
        <p:txBody>
          <a:bodyPr wrap="square">
            <a:spAutoFit/>
          </a:bodyPr>
          <a:lstStyle/>
          <a:p>
            <a:r>
              <a:rPr lang="ru-RU" b="1" dirty="0" smtClean="0">
                <a:solidFill>
                  <a:srgbClr val="C00000"/>
                </a:solidFill>
              </a:rPr>
              <a:t>6. Назовите народность, которая проживает преимущественно в горной местности Кавказа</a:t>
            </a:r>
          </a:p>
        </p:txBody>
      </p:sp>
      <p:sp>
        <p:nvSpPr>
          <p:cNvPr id="5" name="TextBox 4">
            <a:hlinkClick r:id="rId3" action="ppaction://hlinksldjump"/>
          </p:cNvPr>
          <p:cNvSpPr txBox="1"/>
          <p:nvPr/>
        </p:nvSpPr>
        <p:spPr>
          <a:xfrm>
            <a:off x="1928794" y="1000108"/>
            <a:ext cx="557216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dirty="0" smtClean="0">
                <a:solidFill>
                  <a:schemeClr val="bg1"/>
                </a:solidFill>
                <a:latin typeface="Arial Black" pitchFamily="34" charset="0"/>
              </a:rPr>
              <a:t>Тест «Проверь себя»</a:t>
            </a:r>
            <a:endParaRPr lang="ru-RU" dirty="0">
              <a:solidFill>
                <a:schemeClr val="bg1"/>
              </a:solidFill>
              <a:latin typeface="Arial Black" pitchFamily="34" charset="0"/>
            </a:endParaRPr>
          </a:p>
        </p:txBody>
      </p:sp>
      <p:sp>
        <p:nvSpPr>
          <p:cNvPr id="6" name="TextBox 5"/>
          <p:cNvSpPr txBox="1"/>
          <p:nvPr/>
        </p:nvSpPr>
        <p:spPr>
          <a:xfrm>
            <a:off x="2714612" y="2714620"/>
            <a:ext cx="1441420" cy="1477328"/>
          </a:xfrm>
          <a:prstGeom prst="rect">
            <a:avLst/>
          </a:prstGeom>
          <a:noFill/>
        </p:spPr>
        <p:txBody>
          <a:bodyPr wrap="none" rtlCol="0">
            <a:spAutoFit/>
          </a:bodyPr>
          <a:lstStyle/>
          <a:p>
            <a:pPr marL="342900" indent="-342900">
              <a:buAutoNum type="arabicParenR"/>
            </a:pPr>
            <a:r>
              <a:rPr lang="ru-RU" dirty="0" smtClean="0"/>
              <a:t>Буряты</a:t>
            </a:r>
          </a:p>
          <a:p>
            <a:pPr marL="342900" indent="-342900">
              <a:buAutoNum type="arabicParenR"/>
            </a:pPr>
            <a:endParaRPr lang="ru-RU" dirty="0" smtClean="0"/>
          </a:p>
          <a:p>
            <a:pPr marL="342900" indent="-342900">
              <a:buAutoNum type="arabicParenR"/>
            </a:pPr>
            <a:r>
              <a:rPr lang="ru-RU" dirty="0" smtClean="0"/>
              <a:t>Башкиры</a:t>
            </a:r>
          </a:p>
          <a:p>
            <a:pPr marL="342900" indent="-342900">
              <a:buAutoNum type="arabicParenR"/>
            </a:pPr>
            <a:endParaRPr lang="ru-RU" dirty="0" smtClean="0"/>
          </a:p>
          <a:p>
            <a:pPr marL="342900" indent="-342900">
              <a:buAutoNum type="arabicParenR"/>
            </a:pPr>
            <a:r>
              <a:rPr lang="ru-RU" dirty="0" smtClean="0"/>
              <a:t>Чеченцы</a:t>
            </a:r>
            <a:endParaRPr lang="ru-RU" dirty="0"/>
          </a:p>
        </p:txBody>
      </p:sp>
      <p:pic>
        <p:nvPicPr>
          <p:cNvPr id="7" name="Picture 2" descr="https://mediacratia.ru/wp-content/uploads/2020/08/distancionnaja-beseda-nravstvennye-kachestva-chechenskogo-naroda.jpg"/>
          <p:cNvPicPr>
            <a:picLocks noChangeAspect="1" noChangeArrowheads="1"/>
          </p:cNvPicPr>
          <p:nvPr/>
        </p:nvPicPr>
        <p:blipFill>
          <a:blip r:embed="rId4" cstate="print"/>
          <a:srcRect l="19805" r="10879"/>
          <a:stretch>
            <a:fillRect/>
          </a:stretch>
        </p:blipFill>
        <p:spPr bwMode="auto">
          <a:xfrm>
            <a:off x="5143504" y="2500306"/>
            <a:ext cx="2821149" cy="2714644"/>
          </a:xfrm>
          <a:prstGeom prst="rect">
            <a:avLst/>
          </a:prstGeom>
          <a:noFill/>
          <a:ln w="57150">
            <a:solidFill>
              <a:schemeClr val="accent6">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2" end="2"/>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5413</Words>
  <Application>Microsoft Office PowerPoint</Application>
  <PresentationFormat>Экран (4:3)</PresentationFormat>
  <Paragraphs>583</Paragraphs>
  <Slides>123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123</vt:i4>
      </vt:variant>
    </vt:vector>
  </HeadingPairs>
  <TitlesOfParts>
    <vt:vector size="12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СТАРИННЫЙ РУССКИЙ НАРОДНЫЙ ПРАЗДНИК МАСЛЕНИЦА</vt:lpstr>
      <vt:lpstr>САБАНТУЙ –  ПРАЗДНИК НАРОДОВ БАШКИРИИ И ТАТАРСТАНА </vt:lpstr>
      <vt:lpstr>МЕДВЕЖИЙ ПРАЗДНИК НАРОДОВ СЕВЕРА РОССИИ</vt:lpstr>
      <vt:lpstr>ЯКУТСКИЙ НАЦИОНАЛЬНЫЙ ПРАЗДНИК ЫСЫАХ</vt:lpstr>
      <vt:lpstr>ПРАЗДНИК ЛУД НАРОДОВ КОМИ</vt:lpstr>
      <vt:lpstr>СВЯТКИ И КОЛЯДКИ</vt:lpstr>
      <vt:lpstr>ПРАЗДНИК ТОПОРА</vt:lpstr>
      <vt:lpstr>ИЛЬИН ДЕНЬ</vt:lpstr>
      <vt:lpstr>МУСУЛЬМАНСКИЙ ПРАЗДНИК УРАЗА-БАЙРАМ</vt:lpstr>
      <vt:lpstr>ПОКРОВ ДЕНЬ</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 С незапамятных времен на Руси в жизни русского народа важное место занимала особая форма творчества — «промысел» или «промыслы». Она сочетала производство повседневных предметов быта с высокохудожественными способами их изготовления и украшения. В русских промыслах отображается все многообразие исторических, духовных и культурных традиций нашего народа, некоторые из которых зародились столетия назад. Изделия русских промыслов выражают отличительные черты и неповторимость русской традиционной культуры. Исследователи относят к русским народным промыслам росписи посуды и других предметов быта,  глиняную и деревянную игрушку, кружевоплетение, гончарное, кузнечное дело и другое.</vt:lpstr>
      <vt:lpstr> С давних времен на Руси была широко известна посуда и иные предметы быта, изготовленные из керамики. Одним из самых известных населенных пунктов Руси, жители которого занимались изготовлением керамической фарфоровой посуды, является Гжель (ныне город находится на территории Раменского района Московской области). Уже с XVII века, а то и ранее Гжель является известнейшим центром изготовления фарфора и керамики. Продукция местных мастеров расходится по всей России. Формирование привычной нам палитры цветов Гжели приходится на начало XIX века. Исследователи указывают, что с 1820-х годов все большее число гжельских изделий окрашивали в белый цвет и расписывали исключительно синей краской. В наши дни роспись, сделанная синим цветом, является характерным признаком изделий Гжели. </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123</cp:lastModifiedBy>
  <cp:revision>99</cp:revision>
  <dcterms:modified xsi:type="dcterms:W3CDTF">2021-11-03T06:41:23Z</dcterms:modified>
</cp:coreProperties>
</file>