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0" r:id="rId17"/>
    <p:sldId id="271" r:id="rId18"/>
    <p:sldId id="272" r:id="rId19"/>
    <p:sldId id="273" r:id="rId20"/>
    <p:sldId id="274" r:id="rId21"/>
    <p:sldId id="276" r:id="rId22"/>
    <p:sldId id="282" r:id="rId23"/>
    <p:sldId id="278" r:id="rId24"/>
    <p:sldId id="283" r:id="rId25"/>
    <p:sldId id="279" r:id="rId26"/>
    <p:sldId id="280" r:id="rId27"/>
    <p:sldId id="275" r:id="rId28"/>
    <p:sldId id="28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074627"/>
      </p:ext>
    </p:extLst>
  </p:cSld>
  <p:clrMapOvr>
    <a:masterClrMapping/>
  </p:clrMapOvr>
  <p:transition spd="slow" advClick="0" advTm="60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012173"/>
      </p:ext>
    </p:extLst>
  </p:cSld>
  <p:clrMapOvr>
    <a:masterClrMapping/>
  </p:clrMapOvr>
  <p:transition spd="slow" advClick="0" advTm="60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144592"/>
      </p:ext>
    </p:extLst>
  </p:cSld>
  <p:clrMapOvr>
    <a:masterClrMapping/>
  </p:clrMapOvr>
  <p:transition spd="slow" advClick="0" advTm="60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20145"/>
      </p:ext>
    </p:extLst>
  </p:cSld>
  <p:clrMapOvr>
    <a:masterClrMapping/>
  </p:clrMapOvr>
  <p:transition spd="slow" advClick="0" advTm="60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06527"/>
      </p:ext>
    </p:extLst>
  </p:cSld>
  <p:clrMapOvr>
    <a:masterClrMapping/>
  </p:clrMapOvr>
  <p:transition spd="slow" advClick="0" advTm="60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356922"/>
      </p:ext>
    </p:extLst>
  </p:cSld>
  <p:clrMapOvr>
    <a:masterClrMapping/>
  </p:clrMapOvr>
  <p:transition spd="slow" advClick="0" advTm="60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65548"/>
      </p:ext>
    </p:extLst>
  </p:cSld>
  <p:clrMapOvr>
    <a:masterClrMapping/>
  </p:clrMapOvr>
  <p:transition spd="slow" advClick="0" advTm="60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950556"/>
      </p:ext>
    </p:extLst>
  </p:cSld>
  <p:clrMapOvr>
    <a:masterClrMapping/>
  </p:clrMapOvr>
  <p:transition spd="slow" advClick="0" advTm="60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603336"/>
      </p:ext>
    </p:extLst>
  </p:cSld>
  <p:clrMapOvr>
    <a:masterClrMapping/>
  </p:clrMapOvr>
  <p:transition spd="slow" advClick="0" advTm="60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600352"/>
      </p:ext>
    </p:extLst>
  </p:cSld>
  <p:clrMapOvr>
    <a:masterClrMapping/>
  </p:clrMapOvr>
  <p:transition spd="slow" advClick="0" advTm="60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565632"/>
      </p:ext>
    </p:extLst>
  </p:cSld>
  <p:clrMapOvr>
    <a:masterClrMapping/>
  </p:clrMapOvr>
  <p:transition spd="slow" advClick="0" advTm="60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41055-EA80-499B-8377-E87F12A95A9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29DD7-93C7-415D-B462-BA5EDE92A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80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60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dzeninfra.ru/get-zen_doc/9704999/pub_644e8fdc206b9e785ac6957c_64564acc5015e9551b7e8f0d/scale_1200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8" y="-225286"/>
            <a:ext cx="12340418" cy="708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51213" y="1706728"/>
            <a:ext cx="8521148" cy="2813533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Муниципальная олимпиада школьников по краеведению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«История моей малой Родины»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3336" y="294481"/>
            <a:ext cx="9144000" cy="165576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«Центр дополнительного образования «Одаренность»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sd.multiurok.ru/html/2021/01/04/s_5ff314b6c4c67/img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5" y="3785566"/>
            <a:ext cx="4297017" cy="322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08481" y="0"/>
            <a:ext cx="1476375" cy="1498600"/>
            <a:chOff x="-1552575" y="1509167"/>
            <a:chExt cx="1476375" cy="1498600"/>
          </a:xfrm>
        </p:grpSpPr>
        <p:sp>
          <p:nvSpPr>
            <p:cNvPr id="7" name="Овал 6"/>
            <p:cNvSpPr/>
            <p:nvPr/>
          </p:nvSpPr>
          <p:spPr>
            <a:xfrm>
              <a:off x="-1548679" y="1514474"/>
              <a:ext cx="1453430" cy="14668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552575" y="1509167"/>
              <a:ext cx="1476375" cy="149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718365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Назовите природную зону, в которой расположена Белгородская область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8699" y="2120346"/>
            <a:ext cx="10558670" cy="4334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Степь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Лесостепь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Тундра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Горный лес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.ytimg.com/vi/or5eYQrGg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" r="8341" b="4671"/>
          <a:stretch/>
        </p:blipFill>
        <p:spPr bwMode="auto">
          <a:xfrm>
            <a:off x="6392517" y="3004373"/>
            <a:ext cx="5194852" cy="332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818477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0174"/>
            <a:ext cx="10515600" cy="1325563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Какой основной тип почвы образованный на территории области?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Луговая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Подзолистая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Болотная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Чернозем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farm5.staticflickr.com/4814/45284816634_2614eede74_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1"/>
          <a:stretch/>
        </p:blipFill>
        <p:spPr bwMode="auto">
          <a:xfrm>
            <a:off x="6533459" y="3340387"/>
            <a:ext cx="4820341" cy="304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68161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545" y="1162843"/>
            <a:ext cx="6117236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Назовите полезное ископаемое, которое добывают сразу на трех предприятиях Белгородской области благодаря Курской магнитной аномалии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0967" y="3768830"/>
            <a:ext cx="10515600" cy="24743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мел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железная руда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соль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амиак</a:t>
            </a:r>
            <a:endPara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43" y="331072"/>
            <a:ext cx="5114946" cy="29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786212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Соотнесите предприятие и округ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 минуты)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358389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Старый Оскол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Губкин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Шебекино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Алексеевка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Белгород</a:t>
            </a:r>
          </a:p>
        </p:txBody>
      </p:sp>
      <p:sp>
        <p:nvSpPr>
          <p:cNvPr id="4" name="TextBox 3"/>
          <p:cNvSpPr txBox="1"/>
          <p:nvPr/>
        </p:nvSpPr>
        <p:spPr>
          <a:xfrm flipH="1">
            <a:off x="5981824" y="1825625"/>
            <a:ext cx="58004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Лебединский ГОК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Стойленский ГОК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Кондитерская фабрика «Славянка»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Ювелирный завод «Светлов»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  Маслодельный завод «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Нежеголь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Е) Эфко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246050"/>
      </p:ext>
    </p:extLst>
  </p:cSld>
  <p:clrMapOvr>
    <a:masterClrMapping/>
  </p:clrMapOvr>
  <p:transition spd="slow" advClick="0" advTm="180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61161"/>
            <a:ext cx="608725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На гербе какого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района/округа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Белгородской области изображено уникальное реликтовое растение?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герб Вейделев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254" y="1159963"/>
            <a:ext cx="4121166" cy="436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3648" y="3671248"/>
            <a:ext cx="543180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Губкин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Старый Оскол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Вейделевка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Алексеевка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214662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487" y="2875723"/>
            <a:ext cx="10412895" cy="1311964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Выдающиеся земляки</a:t>
            </a:r>
            <a:endParaRPr lang="ru-RU" sz="8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643" y="4682331"/>
            <a:ext cx="10515600" cy="435133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774138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5165" y="1774200"/>
            <a:ext cx="7418555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Уроженец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Оскола, русский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Шерлок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Холмс (первый русский профессиональный сыщик), автор мемуаров «Сорок лет среди грабителей и убийц», в честь которого назван  Белгородский институт МВД.</a:t>
            </a:r>
          </a:p>
        </p:txBody>
      </p:sp>
      <p:pic>
        <p:nvPicPr>
          <p:cNvPr id="10" name="Объект 9" descr="https://i.mycdn.me/i?r=AzEPZsRbOZEKgBhR0XGMT1RkRIH9DTeW4FJ5y5788R0d4qaKTM5SRkZCeTgDn6uOyic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24" y="551461"/>
            <a:ext cx="3535462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662597" y="4301309"/>
            <a:ext cx="6096000" cy="24591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майор Пронин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капитан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Анискин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Иван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Дмитриевич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Путилин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Аркадий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Францевич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Кошко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089639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Первый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Белгородской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Михаил Крахмалёв на Белгородском цемзаводе, 1960 год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839" y="2110436"/>
            <a:ext cx="4631961" cy="38106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97980" y="2510518"/>
            <a:ext cx="7040380" cy="2742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Вячеслав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Гладков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Б) Михаил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Крахмалёв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Евгений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Савченко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Михаил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Трунов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803068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392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Уроженец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Хворостянка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Старооскольского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уезда, участник войны 1812 года, участник Бородинской битвы (награждён золотой шпагой с надписью «За храбрость»), русский поэт, друг А.С. Пушкина и первый декабрист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9405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Михаил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Голицын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Раевский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Якушкин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Гавриил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Батеньков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upload.wikimedia.org/wikipedia/commons/thumb/9/97/V_Raevsky.jpg/274px-V_Raevsk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177" y="2250961"/>
            <a:ext cx="3790950" cy="4274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1677102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0965" y="1735630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7078" y="365125"/>
            <a:ext cx="11237843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Уроженец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села Красное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Яковлевского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района, выдающийся русский актёр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XIX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в., мастер перевоплощений, основатель собственной  актерской школы, в честь которого назван Белгородский областной драматический театр</a:t>
            </a:r>
            <a:endParaRPr lang="ru-RU" sz="1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cdn.culture.ru/images/d8d3398f-10fe-59c2-904d-1db30d0374a3/g_center,c_fill/taras-shevchenko.-portret-mikhaila-shepkina-fragment-.-1858.-nacionalnyi-muzei-tarasa-shevchenko-kiev-ukrain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6" y="2358887"/>
            <a:ext cx="5155096" cy="294198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086061" y="2648658"/>
            <a:ext cx="6096000" cy="2175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Михаил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Семёнович Щепкин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Василий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Андреевич  Каратыгин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Константин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Сергеевич Станиславский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Павел Степанов Мочалов </a:t>
            </a:r>
            <a:endParaRPr lang="ru-RU" sz="1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50214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Подпишите бланки ответов – укажите свои фамилию, имя, школу и класс обучения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бланке ответов необходимо указывать номер вопроса  и ТОЛЬКО БУКВУ ответа, который вы считаете правильным (за исключением заданий, где требуется развернутый ответ)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выполняется в режиме реального времени, на ответ дается 1 минута.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отдельные вопросы дается от 3 до 20 минут (о чем указано в вопросе)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059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1376" y="2616882"/>
            <a:ext cx="10515600" cy="43481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Поликарпов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Николаевич Крылов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Игорь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Иванович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Сикорский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Григорьевич  Шухов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65125"/>
            <a:ext cx="10329472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15. Выдающийся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инженер, уроженец города Грайворон, создатель первого в России нефтепровода, в честь которого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 университет в столице нашего региона</a:t>
            </a:r>
            <a:endParaRPr lang="ru-RU" sz="1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lavkaexkursii.ru/images/2022/04/15/shuho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1" y="2167471"/>
            <a:ext cx="4355111" cy="26234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97735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7600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История и культурное наследие</a:t>
            </a:r>
            <a:endParaRPr lang="ru-RU" sz="6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4243500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61EB3-0DF3-4BCD-941A-101E048DC3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134" y="5572883"/>
            <a:ext cx="10590245" cy="8210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самых древних промыслов Белгородского края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Глиняный промысел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Ткацкий промысел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Игрушечный промысел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Кузнечный промысел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t1584859072ae.jpg">
            <a:extLst>
              <a:ext uri="{FF2B5EF4-FFF2-40B4-BE49-F238E27FC236}">
                <a16:creationId xmlns:a16="http://schemas.microsoft.com/office/drawing/2014/main" id="{34A24570-4F4F-4BAD-B94E-3C1CC5217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12" y="197453"/>
            <a:ext cx="4272304" cy="348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static.insales-cdn.com/images/products/1/3032/217172952/svistulka-kazak-starooskolskaya-igrush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415" y="197453"/>
            <a:ext cx="3534770" cy="353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302748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D9687-ECEA-47B3-B32C-6EF7FF1A8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01" y="6149189"/>
            <a:ext cx="11367911" cy="4581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 Назовите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исторического и культурного наследия Белгородской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(3 минуты)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ic.pics.livejournal.com/malgrandavirino/74899096/230326/230326_original.jpg">
            <a:extLst>
              <a:ext uri="{FF2B5EF4-FFF2-40B4-BE49-F238E27FC236}">
                <a16:creationId xmlns:a16="http://schemas.microsoft.com/office/drawing/2014/main" id="{AAD91570-DCDC-4E7D-96FE-CDDA02257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9" y="289163"/>
            <a:ext cx="3669741" cy="244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altay/1886165/2a0000016cd776012f6ba3621ec82eb1027f/XXL">
            <a:extLst>
              <a:ext uri="{FF2B5EF4-FFF2-40B4-BE49-F238E27FC236}">
                <a16:creationId xmlns:a16="http://schemas.microsoft.com/office/drawing/2014/main" id="{CD8C1343-4958-4968-B82E-6A767D08E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251" y="313266"/>
            <a:ext cx="3338569" cy="245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029E07-C64D-4DA1-869C-D38360385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400" y="329853"/>
            <a:ext cx="3808153" cy="23915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D6BEDD-9D28-4DF0-B630-26052174C9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7179" y="3197933"/>
            <a:ext cx="3297641" cy="234953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F80D4CA-B5B2-4275-9501-6714DCC674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0459" y="3183032"/>
            <a:ext cx="3808153" cy="2379337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D034AC3D-6666-4BB1-80F4-DC9728963B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304558" y="3183033"/>
            <a:ext cx="3776982" cy="2379337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93E7F02-5C4C-40D5-A09E-B0905C0A5A3E}"/>
              </a:ext>
            </a:extLst>
          </p:cNvPr>
          <p:cNvSpPr/>
          <p:nvPr/>
        </p:nvSpPr>
        <p:spPr>
          <a:xfrm>
            <a:off x="2023772" y="265981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C883D21-751A-4E4E-A044-A43358F9988B}"/>
              </a:ext>
            </a:extLst>
          </p:cNvPr>
          <p:cNvSpPr/>
          <p:nvPr/>
        </p:nvSpPr>
        <p:spPr>
          <a:xfrm>
            <a:off x="5826307" y="265981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9C3D16F-275C-4EA2-B12D-68715E222461}"/>
              </a:ext>
            </a:extLst>
          </p:cNvPr>
          <p:cNvSpPr/>
          <p:nvPr/>
        </p:nvSpPr>
        <p:spPr>
          <a:xfrm>
            <a:off x="9936114" y="272136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342AC01-3EDF-459D-A5E2-A6196B697D80}"/>
              </a:ext>
            </a:extLst>
          </p:cNvPr>
          <p:cNvSpPr/>
          <p:nvPr/>
        </p:nvSpPr>
        <p:spPr>
          <a:xfrm>
            <a:off x="1904508" y="556237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98532C6-3C0C-4F42-9F67-FE1C5DD5F45C}"/>
              </a:ext>
            </a:extLst>
          </p:cNvPr>
          <p:cNvSpPr/>
          <p:nvPr/>
        </p:nvSpPr>
        <p:spPr>
          <a:xfrm>
            <a:off x="5809859" y="562596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ABD23F4-A0FA-406D-A071-E22C5E5EEE44}"/>
              </a:ext>
            </a:extLst>
          </p:cNvPr>
          <p:cNvSpPr/>
          <p:nvPr/>
        </p:nvSpPr>
        <p:spPr>
          <a:xfrm>
            <a:off x="10105391" y="5625969"/>
            <a:ext cx="3078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773265"/>
      </p:ext>
    </p:extLst>
  </p:cSld>
  <p:clrMapOvr>
    <a:masterClrMapping/>
  </p:clrMapOvr>
  <p:transition spd="slow" advClick="0" advTm="18000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665" y="2821723"/>
            <a:ext cx="582190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 В 2023 году в Старом Осколе на аллее Славы появился 17-й бюст героя. Расскажите, что вы знаете о нашем земляке и с какими событиями связана его деятельность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(3 минуты)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840" y="365124"/>
            <a:ext cx="4424397" cy="5899197"/>
          </a:xfrm>
        </p:spPr>
      </p:pic>
      <p:sp>
        <p:nvSpPr>
          <p:cNvPr id="4" name="AutoShape 2" descr="blob:https://web.whatsapp.com/37f94b7f-1f15-4a66-aa50-cc203e195b2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323003"/>
      </p:ext>
    </p:extLst>
  </p:cSld>
  <p:clrMapOvr>
    <a:masterClrMapping/>
  </p:clrMapOvr>
  <p:transition spd="slow" advClick="0" advTm="18000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722" y="2415151"/>
            <a:ext cx="3306097" cy="132556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Ознакомьтесь с туристической картой Белгородской области и назовите объекты под номерами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минут)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40" y="1334305"/>
            <a:ext cx="6150301" cy="4351338"/>
          </a:xfrm>
        </p:spPr>
      </p:pic>
    </p:spTree>
    <p:extLst>
      <p:ext uri="{BB962C8B-B14F-4D97-AF65-F5344CB8AC3E}">
        <p14:creationId xmlns:p14="http://schemas.microsoft.com/office/powerpoint/2010/main" val="662225650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663" y="160597"/>
            <a:ext cx="9369115" cy="6628649"/>
          </a:xfrm>
        </p:spPr>
      </p:pic>
      <p:sp>
        <p:nvSpPr>
          <p:cNvPr id="6" name="Овал 5"/>
          <p:cNvSpPr/>
          <p:nvPr/>
        </p:nvSpPr>
        <p:spPr>
          <a:xfrm>
            <a:off x="7478973" y="491319"/>
            <a:ext cx="600502" cy="536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392907" y="2471891"/>
            <a:ext cx="600502" cy="536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38298" y="1626922"/>
            <a:ext cx="600502" cy="536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629933" y="2190785"/>
            <a:ext cx="600502" cy="536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4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92405" y="4740064"/>
            <a:ext cx="600502" cy="536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2" name="Овал 11"/>
          <p:cNvSpPr/>
          <p:nvPr/>
        </p:nvSpPr>
        <p:spPr>
          <a:xfrm>
            <a:off x="4437796" y="5276651"/>
            <a:ext cx="600502" cy="536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6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425785"/>
      </p:ext>
    </p:extLst>
  </p:cSld>
  <p:clrMapOvr>
    <a:masterClrMapping/>
  </p:clrMapOvr>
  <p:transition spd="slow" advClick="0" advTm="30000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 Напишите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мини-сочинение на одну из заданных тем (с применением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и научных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фактов) (20 минут):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05311"/>
            <a:ext cx="10515600" cy="4351338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Белгородская область на страже Отечества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путешествие по Белгородской области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горжусь земляком</a:t>
            </a:r>
            <a:endParaRPr lang="ru-RU" sz="4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758166"/>
      </p:ext>
    </p:extLst>
  </p:cSld>
  <p:clrMapOvr>
    <a:masterClrMapping/>
  </p:clrMapOvr>
  <p:transition spd="slow" advClick="0" advTm="120000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859" y="2675731"/>
            <a:ext cx="10515600" cy="1325563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Благодарим за участие!</a:t>
            </a:r>
            <a:endParaRPr lang="ru-RU" sz="8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555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914" y="2373807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Белгородская засечная черта</a:t>
            </a:r>
            <a:endParaRPr lang="ru-RU" sz="6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8685753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Что такое Белгородская черта? Выберите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Белгородская черта – это длинная широкая дорога, по которой татары и другие недруги шли завоёвывать русские города.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Белгородская черта – это название оборонительной линии, созданной Российским государством в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веке для защиты своих юго-западных границ от татарских и ногайских вторжений.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Белгородская черта – это название особого военного подразделения российской армии 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века.</a:t>
            </a:r>
          </a:p>
          <a:p>
            <a:pPr marL="0" indent="0" algn="just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495874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331F78-0CD1-4B20-8934-FE7E95BD7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4B7651-E54D-454F-AC15-F5339B234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439" y="3869086"/>
            <a:ext cx="11359160" cy="23078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Белгородской засечной черты  были построены ряд городов-крепостей для защиты южных рубежей от набегов Крымских татар. Соотнесите год построения с названием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крепости (3 минуты):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Белгород                                               А) 1646 год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Короча                                                   Б)  1593 год 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Усерд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В)  1640 год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Хотмыжск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Г)  1638 год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Карпов                                                   Д)  1637 год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DB8AA7-DCCD-4191-8D9B-8D0120542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39" y="279577"/>
            <a:ext cx="6968772" cy="34843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0EFB46-DF4A-47FE-A089-716BDCD2FD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889" t="5095" r="37980"/>
          <a:stretch/>
        </p:blipFill>
        <p:spPr>
          <a:xfrm>
            <a:off x="7806972" y="260002"/>
            <a:ext cx="3657599" cy="350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51099"/>
      </p:ext>
    </p:extLst>
  </p:cSld>
  <p:clrMapOvr>
    <a:masterClrMapping/>
  </p:clrMapOvr>
  <p:transition spd="slow" advClick="0" advTm="180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075" y="1187623"/>
            <a:ext cx="8260612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 называлась дорога,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которой ходили в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Россию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крымские татары и которую, поэтому, усиленно стерегли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стражники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станичники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Белгородской черты?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982" y="380019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А)Бакаев шлях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Черный шлях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Муравский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шлях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Синяя дорога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upload.wikimedia.org/wikipedia/commons/thumb/5/5a/%D0%9C%D1%83%D1%80%D0%B0%D0%B2%D1%81%D0%BA%D0%B8%D0%B9_%D1%88%D0%BB%D1%8F%D1%85_%D0%B8%D0%B7_%D0%BA%D0%B0%D1%80%D1%82%D1%8B_%D0%B4%D0%B5_%D0%91%D0%BE%D0%BF%D0%BB%D0%B0%D0%BD%D0%B0.png/400px-%D0%9C%D1%83%D1%80%D0%B0%D0%B2%D1%81%D0%BA%D0%B8%D0%B9_%D1%88%D0%BB%D1%8F%D1%85_%D0%B8%D0%B7_%D0%BA%D0%B0%D1%80%D1%82%D1%8B_%D0%B4%D0%B5_%D0%91%D0%BE%D0%BF%D0%BB%D0%B0%D0%BD%D0%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504" y="390939"/>
            <a:ext cx="1958165" cy="604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306175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13846"/>
            <a:ext cx="6636026" cy="132556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1658 году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основано крупное войсковое соединение - Белгородский полк. Кто возглавил первый Белгородский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полк?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Григорий Ромодановский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Владимир Раевский 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Иван Якушкин 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Гавриил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Батеньков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pandia.ru/text/77/476/images/image002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143" y="2103330"/>
            <a:ext cx="3799773" cy="307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491007"/>
      </p:ext>
    </p:extLst>
  </p:cSld>
  <p:clrMapOvr>
    <a:masterClrMapping/>
  </p:clrMapOvr>
  <p:transition spd="slow" advClick="0" advTm="60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514" y="2822433"/>
            <a:ext cx="5712502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квадрате «спрятались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шести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городов-крепостей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оборонительной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черты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века.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Попробуйте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найти.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располагаться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горизонтали и по вертикали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минут)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6010537"/>
              </p:ext>
            </p:extLst>
          </p:nvPr>
        </p:nvGraphicFramePr>
        <p:xfrm>
          <a:off x="794478" y="764502"/>
          <a:ext cx="6175948" cy="5441427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636191">
                  <a:extLst>
                    <a:ext uri="{9D8B030D-6E8A-4147-A177-3AD203B41FA5}">
                      <a16:colId xmlns:a16="http://schemas.microsoft.com/office/drawing/2014/main" val="3161489266"/>
                    </a:ext>
                  </a:extLst>
                </a:gridCol>
                <a:gridCol w="755273">
                  <a:extLst>
                    <a:ext uri="{9D8B030D-6E8A-4147-A177-3AD203B41FA5}">
                      <a16:colId xmlns:a16="http://schemas.microsoft.com/office/drawing/2014/main" val="3445547443"/>
                    </a:ext>
                  </a:extLst>
                </a:gridCol>
                <a:gridCol w="636191">
                  <a:extLst>
                    <a:ext uri="{9D8B030D-6E8A-4147-A177-3AD203B41FA5}">
                      <a16:colId xmlns:a16="http://schemas.microsoft.com/office/drawing/2014/main" val="1395403790"/>
                    </a:ext>
                  </a:extLst>
                </a:gridCol>
                <a:gridCol w="636191">
                  <a:extLst>
                    <a:ext uri="{9D8B030D-6E8A-4147-A177-3AD203B41FA5}">
                      <a16:colId xmlns:a16="http://schemas.microsoft.com/office/drawing/2014/main" val="253587976"/>
                    </a:ext>
                  </a:extLst>
                </a:gridCol>
                <a:gridCol w="701442">
                  <a:extLst>
                    <a:ext uri="{9D8B030D-6E8A-4147-A177-3AD203B41FA5}">
                      <a16:colId xmlns:a16="http://schemas.microsoft.com/office/drawing/2014/main" val="1717120592"/>
                    </a:ext>
                  </a:extLst>
                </a:gridCol>
                <a:gridCol w="694916">
                  <a:extLst>
                    <a:ext uri="{9D8B030D-6E8A-4147-A177-3AD203B41FA5}">
                      <a16:colId xmlns:a16="http://schemas.microsoft.com/office/drawing/2014/main" val="348472536"/>
                    </a:ext>
                  </a:extLst>
                </a:gridCol>
                <a:gridCol w="748748">
                  <a:extLst>
                    <a:ext uri="{9D8B030D-6E8A-4147-A177-3AD203B41FA5}">
                      <a16:colId xmlns:a16="http://schemas.microsoft.com/office/drawing/2014/main" val="459860555"/>
                    </a:ext>
                  </a:extLst>
                </a:gridCol>
                <a:gridCol w="662292">
                  <a:extLst>
                    <a:ext uri="{9D8B030D-6E8A-4147-A177-3AD203B41FA5}">
                      <a16:colId xmlns:a16="http://schemas.microsoft.com/office/drawing/2014/main" val="264966631"/>
                    </a:ext>
                  </a:extLst>
                </a:gridCol>
                <a:gridCol w="704704">
                  <a:extLst>
                    <a:ext uri="{9D8B030D-6E8A-4147-A177-3AD203B41FA5}">
                      <a16:colId xmlns:a16="http://schemas.microsoft.com/office/drawing/2014/main" val="3484712810"/>
                    </a:ext>
                  </a:extLst>
                </a:gridCol>
              </a:tblGrid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5439169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7825154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2462956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2601101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2865053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9605633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6107148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2018093"/>
                  </a:ext>
                </a:extLst>
              </a:tr>
              <a:tr h="60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en-US" sz="2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8838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3910584"/>
      </p:ext>
    </p:extLst>
  </p:cSld>
  <p:clrMapOvr>
    <a:masterClrMapping/>
  </p:clrMapOvr>
  <p:transition spd="slow" advClick="0" advTm="300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7573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География и экономика</a:t>
            </a:r>
            <a:endParaRPr lang="ru-RU" sz="8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0171147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879</Words>
  <Application>Microsoft Office PowerPoint</Application>
  <PresentationFormat>Широкоэкранный</PresentationFormat>
  <Paragraphs>186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Wingdings</vt:lpstr>
      <vt:lpstr>Тема Office</vt:lpstr>
      <vt:lpstr>Муниципальная олимпиада школьников по краеведению «История моей малой Родины»</vt:lpstr>
      <vt:lpstr>Инструкция</vt:lpstr>
      <vt:lpstr>Белгородская засечная черта</vt:lpstr>
      <vt:lpstr>Презентация PowerPoint</vt:lpstr>
      <vt:lpstr>Презентация PowerPoint</vt:lpstr>
      <vt:lpstr>3. Как называлась дорога, по которой ходили в Россию крымские татары и которую, поэтому, усиленно стерегли стражники и станичники Белгородской черты?</vt:lpstr>
      <vt:lpstr>4. В 1658 году было основано крупное войсковое соединение - Белгородский полк. Кто возглавил первый Белгородский полк?  А) Григорий Ромодановский Б) Владимир Раевский  В) Иван Якушкин  Г) Гавриил Батеньков</vt:lpstr>
      <vt:lpstr>5. В этом квадрате «спрятались»  названия шести  городов-крепостей  Белгородской оборонительной  черты в период XVII века.  Попробуйте их найти.  Слова могут располагаться  по горизонтали и по вертикали. (5 минут) </vt:lpstr>
      <vt:lpstr>География и экономика</vt:lpstr>
      <vt:lpstr>6. Назовите природную зону, в которой расположена Белгородская область</vt:lpstr>
      <vt:lpstr>7. Какой основной тип почвы образованный на территории области?</vt:lpstr>
      <vt:lpstr>8. Назовите полезное ископаемое, которое добывают сразу на трех предприятиях Белгородской области благодаря Курской магнитной аномалии</vt:lpstr>
      <vt:lpstr>9. Соотнесите предприятие и округ  (3 минуты) </vt:lpstr>
      <vt:lpstr>10. На гербе какого района/округа Белгородской области изображено уникальное реликтовое растение?  </vt:lpstr>
      <vt:lpstr>Выдающиеся земляки</vt:lpstr>
      <vt:lpstr>11. Уроженец Нового Оскола, русский Шерлок Холмс (первый русский профессиональный сыщик), автор мемуаров «Сорок лет среди грабителей и убийц», в честь которого назван  Белгородский институт МВД.</vt:lpstr>
      <vt:lpstr>12. Первый руководитель Белгородской области</vt:lpstr>
      <vt:lpstr>13. Уроженец с. Хворостянка Старооскольского уезда, участник войны 1812 года, участник Бородинской битвы (награждён золотой шпагой с надписью «За храбрость»), русский поэт, друг А.С. Пушкина и первый декабрист </vt:lpstr>
      <vt:lpstr>Презентация PowerPoint</vt:lpstr>
      <vt:lpstr>Презентация PowerPoint</vt:lpstr>
      <vt:lpstr>Презентация PowerPoint</vt:lpstr>
      <vt:lpstr>16. Назовите один из самых древних промыслов Белгородского края? А) Глиняный промысел Б) Ткацкий промысел В) Игрушечный промысел Г) Кузнечный промысел</vt:lpstr>
      <vt:lpstr>17. Назовите памятники исторического и культурного наследия Белгородской области (3 минуты)</vt:lpstr>
      <vt:lpstr>18. В 2023 году в Старом Осколе на аллее Славы появился 17-й бюст героя. Расскажите, что вы знаете о нашем земляке и с какими событиями связана его деятельность  (3 минуты)</vt:lpstr>
      <vt:lpstr>19. Ознакомьтесь с туристической картой Белгородской области и назовите объекты под номерами (5 минут)</vt:lpstr>
      <vt:lpstr>Презентация PowerPoint</vt:lpstr>
      <vt:lpstr>20. Напишите мини-сочинение на одну из заданных тем (с применением исторических и научных фактов) (20 минут):</vt:lpstr>
      <vt:lpstr>Благодарим за участие!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олимпиада школьников по краеведению «История малой родины»</dc:title>
  <dc:creator>Одаренность1</dc:creator>
  <cp:lastModifiedBy>Одаренность1</cp:lastModifiedBy>
  <cp:revision>48</cp:revision>
  <dcterms:created xsi:type="dcterms:W3CDTF">2023-09-19T07:01:44Z</dcterms:created>
  <dcterms:modified xsi:type="dcterms:W3CDTF">2023-09-21T09:03:15Z</dcterms:modified>
</cp:coreProperties>
</file>