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5" r:id="rId24"/>
    <p:sldId id="301" r:id="rId25"/>
    <p:sldId id="302" r:id="rId26"/>
    <p:sldId id="303" r:id="rId27"/>
    <p:sldId id="304" r:id="rId28"/>
    <p:sldId id="306" r:id="rId29"/>
    <p:sldId id="307" r:id="rId30"/>
    <p:sldId id="308" r:id="rId31"/>
    <p:sldId id="309" r:id="rId32"/>
    <p:sldId id="311" r:id="rId33"/>
    <p:sldId id="310" r:id="rId34"/>
    <p:sldId id="312" r:id="rId3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AFFF"/>
    <a:srgbClr val="003C7D"/>
    <a:srgbClr val="F2F2F2"/>
    <a:srgbClr val="FFFFFF"/>
    <a:srgbClr val="C8DFF2"/>
    <a:srgbClr val="E8E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98" autoAdjust="0"/>
  </p:normalViewPr>
  <p:slideViewPr>
    <p:cSldViewPr snapToGrid="0">
      <p:cViewPr varScale="1">
        <p:scale>
          <a:sx n="52" d="100"/>
          <a:sy n="52" d="100"/>
        </p:scale>
        <p:origin x="90" y="11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82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F86E15D-1320-43B8-B389-6D2F0C12B257}" type="datetime1">
              <a:rPr lang="ru-RU" smtClean="0"/>
              <a:pPr rtl="0"/>
              <a:t>16.05.2025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6A6A8B-E53C-4123-A383-AD7B4BB91AC3}" type="datetime1">
              <a:rPr lang="ru-RU" noProof="0" smtClean="0"/>
              <a:pPr rtl="0"/>
              <a:t>16.05.2025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46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малым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rgbClr val="003C7D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764000" cy="4679250"/>
          </a:xfrm>
        </p:spPr>
        <p:txBody>
          <a:bodyPr rtlCol="0"/>
          <a:lstStyle>
            <a:lvl1pPr marL="0" indent="0">
              <a:buNone/>
              <a:defRPr>
                <a:solidFill>
                  <a:srgbClr val="003C7D"/>
                </a:solidFill>
              </a:defRPr>
            </a:lvl1pPr>
            <a:lvl2pPr>
              <a:defRPr>
                <a:solidFill>
                  <a:srgbClr val="003C7D"/>
                </a:solidFill>
              </a:defRPr>
            </a:lvl2pPr>
            <a:lvl3pPr>
              <a:defRPr>
                <a:solidFill>
                  <a:srgbClr val="003C7D"/>
                </a:solidFill>
              </a:defRPr>
            </a:lvl3pPr>
            <a:lvl4pPr>
              <a:defRPr>
                <a:solidFill>
                  <a:srgbClr val="003C7D"/>
                </a:solidFill>
              </a:defRPr>
            </a:lvl4pPr>
            <a:lvl5pPr>
              <a:defRPr>
                <a:solidFill>
                  <a:srgbClr val="003C7D"/>
                </a:solidFill>
              </a:defRPr>
            </a:lvl5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0450" y="1512000"/>
            <a:ext cx="1764000" cy="467925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8900" y="1512000"/>
            <a:ext cx="1764000" cy="467925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5" name="Текст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7350" y="1507535"/>
            <a:ext cx="1764000" cy="467925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65800" y="1507535"/>
            <a:ext cx="1764000" cy="468371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DF756E-F310-4229-ACDD-055D299A95FB}"/>
              </a:ext>
            </a:extLst>
          </p:cNvPr>
          <p:cNvSpPr/>
          <p:nvPr userDrawn="1"/>
        </p:nvSpPr>
        <p:spPr>
          <a:xfrm>
            <a:off x="6424105" y="424206"/>
            <a:ext cx="5505254" cy="57314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07666241-4AF6-458A-A571-6C6C291D7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9775" y="3639199"/>
            <a:ext cx="5053936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F4F2BBF-F210-4954-9C73-A0030AAC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775" y="993303"/>
            <a:ext cx="5053936" cy="2513468"/>
          </a:xfrm>
        </p:spPr>
        <p:txBody>
          <a:bodyPr rtlCol="0"/>
          <a:lstStyle>
            <a:lvl1pPr rtl="0">
              <a:defRPr sz="5400" cap="none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7779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FD1EE834-4B70-4715-8346-1C029834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46375"/>
            <a:ext cx="9198000" cy="5130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80088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EAE43F4C-1A64-4197-A44B-E6EB874E2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046376"/>
            <a:ext cx="4435831" cy="5130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8" name="Объект 3">
            <a:extLst>
              <a:ext uri="{FF2B5EF4-FFF2-40B4-BE49-F238E27FC236}">
                <a16:creationId xmlns:a16="http://schemas.microsoft.com/office/drawing/2014/main" id="{D7B3F5B8-DC28-4878-AC9F-D434D7542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4169" y="1046376"/>
            <a:ext cx="4435831" cy="5130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7439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CB97B01E-88B2-448F-BD96-A1AAFA39A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8" name="Текст 4">
            <a:extLst>
              <a:ext uri="{FF2B5EF4-FFF2-40B4-BE49-F238E27FC236}">
                <a16:creationId xmlns:a16="http://schemas.microsoft.com/office/drawing/2014/main" id="{40BADDE2-4EE6-41B4-804C-EBF680128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9516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9" name="Объект 3">
            <a:extLst>
              <a:ext uri="{FF2B5EF4-FFF2-40B4-BE49-F238E27FC236}">
                <a16:creationId xmlns:a16="http://schemas.microsoft.com/office/drawing/2014/main" id="{BB0A14E0-899D-4594-BC9E-AE89BF0D3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1" y="2096752"/>
            <a:ext cx="4434840" cy="409291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Объект 5">
            <a:extLst>
              <a:ext uri="{FF2B5EF4-FFF2-40B4-BE49-F238E27FC236}">
                <a16:creationId xmlns:a16="http://schemas.microsoft.com/office/drawing/2014/main" id="{2C699014-D902-4E9A-80CD-8D2BCFE67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95160" y="2096752"/>
            <a:ext cx="4434840" cy="409291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63468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Заголовок 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9" name="Текст 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0" name="Объект 2">
            <a:extLst>
              <a:ext uri="{FF2B5EF4-FFF2-40B4-BE49-F238E27FC236}">
                <a16:creationId xmlns:a16="http://schemas.microsoft.com/office/drawing/2014/main" id="{79F53EF1-D412-467C-B7CE-30536F14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2" y="457201"/>
            <a:ext cx="6023727" cy="5726784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2000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Заголовок 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9" name="Текст 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2" name="Рисунок 2">
            <a:extLst>
              <a:ext uri="{FF2B5EF4-FFF2-40B4-BE49-F238E27FC236}">
                <a16:creationId xmlns:a16="http://schemas.microsoft.com/office/drawing/2014/main" id="{10319378-269C-406E-9B84-FCF22DA02EFF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88021" y="457201"/>
            <a:ext cx="5949868" cy="5726784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02147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3779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благодарственным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rtlCol="0"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rgbClr val="003C7D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Спасибо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rgbClr val="003C7D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Полное имя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Номер телефона</a:t>
            </a:r>
          </a:p>
        </p:txBody>
      </p:sp>
      <p:sp>
        <p:nvSpPr>
          <p:cNvPr id="13" name="Текст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Электронная почта или контакт в социальной сети</a:t>
            </a:r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Веб-сайт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большим изображение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 rtlCol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тография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0534" y="1934519"/>
            <a:ext cx="3736800" cy="3933645"/>
          </a:xfrm>
          <a:solidFill>
            <a:schemeClr val="bg1"/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Рисунок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97334" y="1935416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408047"/>
            <a:ext cx="9131100" cy="432000"/>
          </a:xfrm>
        </p:spPr>
        <p:txBody>
          <a:bodyPr rtlCol="0"/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1475" y="1089025"/>
            <a:ext cx="68959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404813"/>
            <a:ext cx="9258525" cy="459187"/>
          </a:xfrm>
        </p:spPr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Сравнение слева — заполнитель 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7"/>
            <a:ext cx="4500000" cy="4466599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2" name="Сравнение слева — заполнитель 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8" name="Текст 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020359"/>
            <a:ext cx="4500000" cy="446934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е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/>
              <a:t>Вставьте или перетащите свое фото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rtlCol="0"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Введите подпись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16EFF903-F1F3-440A-B12C-9FD51606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rgbClr val="003C7D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/>
              <a:t>Подзаголовок</a:t>
            </a:r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916000" cy="4679250"/>
          </a:xfrm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2900" y="1511476"/>
            <a:ext cx="2916000" cy="4679249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00" y="1511475"/>
            <a:ext cx="2916000" cy="467925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780A9440-967C-4916-A500-E8C087BDD60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5400000">
            <a:off x="10827092" y="5624847"/>
            <a:ext cx="365125" cy="182813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404813"/>
            <a:ext cx="9608999" cy="45918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089025"/>
            <a:ext cx="9258641" cy="5400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chemeClr val="bg1"/>
                </a:solidFill>
              </a:defRPr>
            </a:lvl1pPr>
          </a:lstStyle>
          <a:p>
            <a:fld id="{19B51A1E-902D-48AF-9020-955120F399B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CAC085A-B42E-4D48-B84B-99B13378F775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5400000">
            <a:off x="10741986" y="6184410"/>
            <a:ext cx="306425" cy="70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50" r:id="rId8"/>
    <p:sldLayoutId id="2147483656" r:id="rId9"/>
    <p:sldLayoutId id="2147483657" r:id="rId10"/>
    <p:sldLayoutId id="2147483654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64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b="1" kern="1200" cap="all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088" userDrawn="1">
          <p15:clr>
            <a:srgbClr val="F26B43"/>
          </p15:clr>
        </p15:guide>
        <p15:guide id="4" orient="horz" pos="686" userDrawn="1">
          <p15:clr>
            <a:srgbClr val="F26B43"/>
          </p15:clr>
        </p15:guide>
        <p15:guide id="5" pos="62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9C85B90-C641-4F05-BC92-FDC7E268BCC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4060" r="34054"/>
          <a:stretch/>
        </p:blipFill>
        <p:spPr>
          <a:xfrm>
            <a:off x="9980476" y="0"/>
            <a:ext cx="2211524" cy="6858000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4" y="3428999"/>
            <a:ext cx="9427433" cy="1477339"/>
          </a:xfrm>
        </p:spPr>
        <p:txBody>
          <a:bodyPr rtlCol="0" anchor="t"/>
          <a:lstStyle/>
          <a:p>
            <a:pPr algn="ctr">
              <a:lnSpc>
                <a:spcPct val="90000"/>
              </a:lnSpc>
            </a:pPr>
            <a:r>
              <a:rPr lang="ru-RU" sz="2800" dirty="0"/>
              <a:t>Новые стандарты воспитания в детских лагерях</a:t>
            </a:r>
            <a:br>
              <a:rPr lang="ru-RU" sz="2800" dirty="0"/>
            </a:br>
            <a:r>
              <a:rPr lang="ru-RU" sz="2800" dirty="0" err="1"/>
              <a:t>СтарооскольскоГО</a:t>
            </a:r>
            <a:r>
              <a:rPr lang="ru-RU" sz="2800" dirty="0"/>
              <a:t> Городского округа</a:t>
            </a:r>
            <a:br>
              <a:rPr lang="ru-RU" sz="2800" dirty="0"/>
            </a:br>
            <a:endParaRPr lang="ru-RU" sz="2800" spc="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99CC511-E8E4-4C68-9ABE-0314512FB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475" y="417513"/>
            <a:ext cx="3795236" cy="14312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A532D30-F2F5-43DF-A557-FD755885DF0D}"/>
              </a:ext>
            </a:extLst>
          </p:cNvPr>
          <p:cNvSpPr txBox="1"/>
          <p:nvPr/>
        </p:nvSpPr>
        <p:spPr>
          <a:xfrm>
            <a:off x="371474" y="5131837"/>
            <a:ext cx="87725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Лебедева Анжелика Геннадьевна,</a:t>
            </a:r>
          </a:p>
          <a:p>
            <a:r>
              <a:rPr lang="ru-RU" dirty="0"/>
              <a:t>начальник  отдела воспитания департамента образования администрации Старооскольского городского округа</a:t>
            </a:r>
          </a:p>
          <a:p>
            <a:r>
              <a:rPr lang="ru-RU" b="1" dirty="0"/>
              <a:t>Декина Наталья Викторовна</a:t>
            </a:r>
            <a:r>
              <a:rPr lang="ru-RU" dirty="0"/>
              <a:t>, начальник  отдела воспитания МБУ ДПО «СОЦРО»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8F9FB8-D3D9-4E7E-9D37-4FCE6C69DC91}"/>
              </a:ext>
            </a:extLst>
          </p:cNvPr>
          <p:cNvSpPr txBox="1"/>
          <p:nvPr/>
        </p:nvSpPr>
        <p:spPr>
          <a:xfrm>
            <a:off x="5561045" y="839754"/>
            <a:ext cx="4330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МБУ ДПО «</a:t>
            </a:r>
            <a:r>
              <a:rPr lang="ru-RU" dirty="0" err="1">
                <a:latin typeface="+mj-lt"/>
              </a:rPr>
              <a:t>Старооскольский</a:t>
            </a:r>
            <a:r>
              <a:rPr lang="ru-RU" dirty="0">
                <a:latin typeface="+mj-lt"/>
              </a:rPr>
              <a:t> центр развития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4346296"/>
            <a:ext cx="9024961" cy="1674470"/>
          </a:xfrm>
        </p:spPr>
        <p:txBody>
          <a:bodyPr/>
          <a:lstStyle/>
          <a:p>
            <a:pPr algn="ctr"/>
            <a:r>
              <a:rPr lang="ru-RU" sz="3600" dirty="0"/>
              <a:t>Методический конструктор по проектированию программы смены для детских </a:t>
            </a:r>
            <a:br>
              <a:rPr lang="ru-RU" sz="3600" dirty="0"/>
            </a:br>
            <a:r>
              <a:rPr lang="ru-RU" sz="3600" dirty="0"/>
              <a:t>оздоровительных лагерей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10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812620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2"/>
            <a:ext cx="9024961" cy="2168752"/>
          </a:xfrm>
        </p:spPr>
        <p:txBody>
          <a:bodyPr/>
          <a:lstStyle/>
          <a:p>
            <a:pPr algn="ctr"/>
            <a:r>
              <a:rPr lang="ru-RU" sz="3600" dirty="0">
                <a:latin typeface="+mn-lt"/>
              </a:rPr>
              <a:t>1.  Введение</a:t>
            </a: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11</a:t>
            </a:fld>
            <a:endParaRPr lang="ru-RU" noProof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D4AD5DE-7D87-4B65-9754-802404721C51}"/>
              </a:ext>
            </a:extLst>
          </p:cNvPr>
          <p:cNvSpPr/>
          <p:nvPr/>
        </p:nvSpPr>
        <p:spPr>
          <a:xfrm>
            <a:off x="298559" y="2351314"/>
            <a:ext cx="9024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a typeface="Times New Roman" panose="02020603050405020304" pitchFamily="18" charset="0"/>
              </a:rPr>
              <a:t>Принципы</a:t>
            </a:r>
          </a:p>
          <a:p>
            <a:endParaRPr lang="ru-RU" sz="2400" b="1" dirty="0">
              <a:ea typeface="Times New Roman" panose="02020603050405020304" pitchFamily="18" charset="0"/>
            </a:endParaRPr>
          </a:p>
          <a:p>
            <a:r>
              <a:rPr lang="ru-RU" sz="2400" b="1" dirty="0">
                <a:ea typeface="Times New Roman" panose="02020603050405020304" pitchFamily="18" charset="0"/>
              </a:rPr>
              <a:t>Ценностно-целевые ориентиры воспитательной работы</a:t>
            </a:r>
          </a:p>
          <a:p>
            <a:endParaRPr lang="ru-RU" sz="2400" b="1" dirty="0">
              <a:ea typeface="Times New Roman" panose="02020603050405020304" pitchFamily="18" charset="0"/>
            </a:endParaRPr>
          </a:p>
          <a:p>
            <a:r>
              <a:rPr lang="ru-RU" sz="2400" b="1" dirty="0">
                <a:ea typeface="Times New Roman" panose="02020603050405020304" pitchFamily="18" charset="0"/>
              </a:rPr>
              <a:t> </a:t>
            </a:r>
            <a:r>
              <a:rPr lang="ru-RU" sz="2400" b="1" dirty="0"/>
              <a:t>Основные направления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1967566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12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98410"/>
              </p:ext>
            </p:extLst>
          </p:nvPr>
        </p:nvGraphicFramePr>
        <p:xfrm>
          <a:off x="286989" y="1810139"/>
          <a:ext cx="9267558" cy="41801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05093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5262465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180113">
                <a:tc>
                  <a:txBody>
                    <a:bodyPr/>
                    <a:lstStyle/>
                    <a:p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</a:t>
                      </a:r>
                      <a:endParaRPr lang="ru-RU" sz="3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Направленность</a:t>
                      </a:r>
                      <a:endParaRPr lang="ru-RU" sz="3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32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Направленность программы обусловлена приказом Министерства просвещения РФ от 22.06.2022 г. № 629 «Об утверждении порядка организации и осуществления образовательной деятельности по дополнительным общеобразовательным программам», где определены 6 основных направленностей дополнительных общеобразовательных программ: </a:t>
                      </a:r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техническая, художественная, естественно-научная, физкультурно-спортивная, туристско-краеведческая, социально- гуманитарная.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2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13</a:t>
            </a:fld>
            <a:endParaRPr lang="ru-RU" noProof="0"/>
          </a:p>
        </p:txBody>
      </p:sp>
      <p:graphicFrame>
        <p:nvGraphicFramePr>
          <p:cNvPr id="2" name="Таблица 7">
            <a:extLst>
              <a:ext uri="{FF2B5EF4-FFF2-40B4-BE49-F238E27FC236}">
                <a16:creationId xmlns:a16="http://schemas.microsoft.com/office/drawing/2014/main" id="{C2AA3640-B03B-4768-BEA9-318012562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83942"/>
              </p:ext>
            </p:extLst>
          </p:nvPr>
        </p:nvGraphicFramePr>
        <p:xfrm>
          <a:off x="286989" y="1324947"/>
          <a:ext cx="9024962" cy="1615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00227">
                  <a:extLst>
                    <a:ext uri="{9D8B030D-6E8A-4147-A177-3AD203B41FA5}">
                      <a16:colId xmlns:a16="http://schemas.microsoft.com/office/drawing/2014/main" val="3244362374"/>
                    </a:ext>
                  </a:extLst>
                </a:gridCol>
                <a:gridCol w="6624735">
                  <a:extLst>
                    <a:ext uri="{9D8B030D-6E8A-4147-A177-3AD203B41FA5}">
                      <a16:colId xmlns:a16="http://schemas.microsoft.com/office/drawing/2014/main" val="3386377570"/>
                    </a:ext>
                  </a:extLst>
                </a:gridCol>
              </a:tblGrid>
              <a:tr h="1530220">
                <a:tc>
                  <a:txBody>
                    <a:bodyPr/>
                    <a:lstStyle/>
                    <a:p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Актуальность</a:t>
                      </a:r>
                      <a:r>
                        <a:rPr lang="en-U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Актуальность программы смены является ответом на вопрос: «Зачем современным </a:t>
                      </a:r>
                      <a:r>
                        <a:rPr lang="ru-RU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детямв</a:t>
                      </a: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современных условиях	нужна</a:t>
                      </a:r>
                    </a:p>
                    <a:p>
                      <a:pPr algn="l"/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	с конкретным содержанием по конкретной направленности?»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893257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45BF41A-FC0A-4360-862E-9ACC035D7895}"/>
              </a:ext>
            </a:extLst>
          </p:cNvPr>
          <p:cNvSpPr/>
          <p:nvPr/>
        </p:nvSpPr>
        <p:spPr>
          <a:xfrm>
            <a:off x="119038" y="3247053"/>
            <a:ext cx="902496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6515" lvl="0" indent="-342900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286385" algn="l"/>
              </a:tabLst>
            </a:pP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</a:t>
            </a:r>
            <a:r>
              <a:rPr lang="ru-RU" sz="1600" spc="1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данной</a:t>
            </a:r>
            <a:r>
              <a:rPr lang="ru-RU" sz="1600" spc="1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направленности</a:t>
            </a:r>
            <a:r>
              <a:rPr lang="ru-RU" sz="1600" spc="1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1600" spc="36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общества</a:t>
            </a:r>
            <a:r>
              <a:rPr lang="ru-RU" sz="1600" spc="5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1600" spc="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</a:t>
            </a:r>
            <a:r>
              <a:rPr lang="ru-RU" sz="1600" spc="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r>
              <a:rPr lang="ru-RU" sz="1600" spc="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ориентирована</a:t>
            </a:r>
            <a:r>
              <a:rPr lang="ru-RU" sz="1600" spc="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1600" spc="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</a:t>
            </a:r>
            <a:r>
              <a:rPr lang="ru-RU" sz="1600" spc="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общественных</a:t>
            </a:r>
            <a:r>
              <a:rPr lang="ru-RU" sz="1600" spc="2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55880" lvl="0" indent="-342900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271145" algn="l"/>
              </a:tabLst>
            </a:pP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</a:t>
            </a:r>
            <a:r>
              <a:rPr lang="ru-RU" sz="1600" spc="1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</a:t>
            </a:r>
            <a:r>
              <a:rPr lang="ru-RU" sz="1600" spc="1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данной</a:t>
            </a:r>
            <a:r>
              <a:rPr lang="ru-RU" sz="1600" spc="1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направленности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1600" spc="34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государства,</a:t>
            </a:r>
            <a:endParaRPr lang="ru-RU" sz="1600" spc="235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5880" lvl="0">
              <a:spcAft>
                <a:spcPts val="0"/>
              </a:spcAft>
              <a:buSzPts val="1200"/>
              <a:tabLst>
                <a:tab pos="271145" algn="l"/>
              </a:tabLs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</a:t>
            </a:r>
            <a:r>
              <a:rPr lang="ru-RU" sz="1600" spc="2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sz="1600" spc="2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муниципалитета,</a:t>
            </a:r>
            <a:r>
              <a:rPr lang="ru-RU" sz="1600" spc="2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</a:t>
            </a:r>
            <a:r>
              <a:rPr lang="ru-RU" sz="1600" spc="2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есть,</a:t>
            </a:r>
            <a:r>
              <a:rPr lang="ru-RU" sz="1600" spc="2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</a:t>
            </a:r>
            <a:r>
              <a:rPr lang="ru-RU" sz="1600" spc="2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r>
              <a:rPr lang="ru-RU" sz="1600" spc="2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отражает</a:t>
            </a:r>
            <a:r>
              <a:rPr lang="ru-RU" sz="1600" spc="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стратегические</a:t>
            </a:r>
            <a:r>
              <a:rPr lang="ru-RU" sz="1600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</a:t>
            </a:r>
            <a:r>
              <a:rPr lang="ru-RU" sz="1600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</a:t>
            </a:r>
            <a:r>
              <a:rPr lang="ru-RU" sz="1600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600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области</a:t>
            </a:r>
            <a:r>
              <a:rPr lang="ru-RU" sz="1600" spc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воспитания,</a:t>
            </a:r>
            <a:r>
              <a:rPr lang="ru-RU" sz="1600" spc="2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способствует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решению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5880" lvl="0">
              <a:spcBef>
                <a:spcPts val="15"/>
              </a:spcBef>
              <a:spcAft>
                <a:spcPts val="0"/>
              </a:spcAft>
              <a:buSzPts val="1200"/>
              <a:tabLst>
                <a:tab pos="269240" algn="l"/>
              </a:tabLst>
            </a:pP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актуальность</a:t>
            </a:r>
            <a:r>
              <a:rPr lang="ru-RU" sz="1600" spc="1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</a:t>
            </a:r>
            <a:r>
              <a:rPr lang="ru-RU" sz="1600" spc="16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данной</a:t>
            </a:r>
            <a:r>
              <a:rPr lang="ru-RU" sz="1600" spc="1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направленности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ru-RU" sz="1600" spc="36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1600" spc="8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600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</a:t>
            </a:r>
            <a:r>
              <a:rPr lang="ru-RU" sz="1600" spc="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есть,</a:t>
            </a:r>
            <a:r>
              <a:rPr lang="ru-RU" sz="1600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</a:t>
            </a:r>
            <a:r>
              <a:rPr lang="ru-RU" sz="1600" spc="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</a:t>
            </a:r>
            <a:r>
              <a:rPr lang="ru-RU" sz="1600" spc="9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соотносится</a:t>
            </a:r>
            <a:r>
              <a:rPr lang="ru-RU" sz="1600" spc="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600" spc="40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программой</a:t>
            </a:r>
            <a:r>
              <a:rPr lang="ru-RU" sz="1600" spc="1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воспитательной</a:t>
            </a:r>
            <a:r>
              <a:rPr lang="ru-RU" sz="1600" spc="19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</a:t>
            </a:r>
            <a:r>
              <a:rPr lang="ru-RU" sz="1600" spc="1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1600" spc="1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календарным</a:t>
            </a:r>
            <a:r>
              <a:rPr lang="ru-RU" sz="1600" spc="18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планом</a:t>
            </a:r>
            <a:r>
              <a:rPr lang="ru-RU" sz="1600" spc="38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работы3</a:t>
            </a:r>
            <a:r>
              <a:rPr lang="ru-RU" sz="1600" spc="10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ЛДП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вашей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      актуальность</a:t>
            </a:r>
            <a:r>
              <a:rPr lang="ru-RU" sz="1600" spc="1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содержания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программы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по</a:t>
            </a:r>
            <a:r>
              <a:rPr lang="ru-RU" sz="1600" spc="1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данной</a:t>
            </a:r>
            <a:r>
              <a:rPr lang="ru-RU" sz="1600" spc="14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направленности</a:t>
            </a:r>
            <a:r>
              <a:rPr lang="ru-RU" sz="1600" spc="1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</a:t>
            </a:r>
            <a:r>
              <a:rPr lang="ru-RU" sz="1600" spc="36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ребенка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ru-RU" sz="1600" spc="2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то</a:t>
            </a:r>
            <a:r>
              <a:rPr lang="ru-RU" sz="1600" spc="2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есть,</a:t>
            </a:r>
            <a:r>
              <a:rPr lang="ru-RU" sz="1600" spc="2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как</a:t>
            </a:r>
            <a:r>
              <a:rPr lang="ru-RU" sz="1600" spc="25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</a:t>
            </a:r>
            <a:r>
              <a:rPr lang="ru-RU" sz="1600" spc="25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ru-RU" sz="1600" spc="26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разные</a:t>
            </a:r>
            <a:r>
              <a:rPr lang="ru-RU" sz="1600" spc="24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периоды</a:t>
            </a:r>
            <a:r>
              <a:rPr lang="ru-RU" sz="1600" spc="28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смены,</a:t>
            </a:r>
            <a:r>
              <a:rPr lang="ru-RU" sz="1600" spc="30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предполагаемые</a:t>
            </a:r>
            <a:r>
              <a:rPr lang="ru-RU" sz="1600" spc="15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формы</a:t>
            </a:r>
            <a:r>
              <a:rPr lang="ru-RU" sz="1600" spc="16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1600" spc="1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методы</a:t>
            </a:r>
            <a:r>
              <a:rPr lang="ru-RU" sz="1600" spc="16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ru-RU" sz="1600" spc="16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рамках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вариативного</a:t>
            </a:r>
            <a:r>
              <a:rPr lang="ru-RU" sz="1600" spc="1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1600" spc="28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инвариантного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форматов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содержания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соответствуют</a:t>
            </a:r>
            <a:r>
              <a:rPr lang="ru-RU" sz="1600" spc="18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его</a:t>
            </a:r>
            <a:r>
              <a:rPr lang="ru-RU" sz="1600" spc="17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возрастным</a:t>
            </a:r>
            <a:r>
              <a:rPr lang="ru-RU" sz="1600" spc="38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особенностям,</a:t>
            </a:r>
            <a:r>
              <a:rPr lang="ru-RU" sz="1600" spc="2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интересам,</a:t>
            </a:r>
            <a:r>
              <a:rPr lang="ru-RU" sz="1600" spc="2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потребностям,</a:t>
            </a:r>
            <a:r>
              <a:rPr lang="ru-RU" sz="1600" spc="2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раскрывают</a:t>
            </a:r>
            <a:r>
              <a:rPr lang="ru-RU" sz="1600" spc="21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возможности</a:t>
            </a:r>
            <a:r>
              <a:rPr lang="ru-RU" sz="1600" spc="2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для</a:t>
            </a:r>
            <a:r>
              <a:rPr lang="ru-RU" sz="1600" spc="36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его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развития,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воспитания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r>
              <a:rPr lang="ru-RU" spc="-5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737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14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472777"/>
              </p:ext>
            </p:extLst>
          </p:nvPr>
        </p:nvGraphicFramePr>
        <p:xfrm>
          <a:off x="286989" y="1810139"/>
          <a:ext cx="9267558" cy="502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3998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602757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180113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Адресат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данном разделе указываются: возрастные группы, контингент и количество детей, на которых рассчитана программа, количество отрядов.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 возрастными группами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понимаются группы детей: 7 - 10 лет – младшие школьники; 11 - 14 лет – подростки; 15 - 17 лет – старшие школьники.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ЛДЛ, при наличии 1 отряда, допускается формирование временного детского коллектива по смешанному разновозрастному принципу. В этом случае пишется: «7-14 лет, разновозрастной отряд».</a:t>
                      </a:r>
                    </a:p>
                    <a:p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Контингент детей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 включать в себя различные категории детей: с ограниченными возможностями здоровья, из многодетных семей, семей мигрантов, детей, страдающих от социальной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неблагополучности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т.д.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15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77353"/>
              </p:ext>
            </p:extLst>
          </p:nvPr>
        </p:nvGraphicFramePr>
        <p:xfrm>
          <a:off x="286989" y="1810139"/>
          <a:ext cx="9267558" cy="475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3998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602757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180113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воспитания в </a:t>
                      </a:r>
                      <a:r>
                        <a:rPr lang="ru-RU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соответсвии</a:t>
                      </a:r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29 декабря 2012 г. № 273-ФЗ «Об образовании в Российской Федерации, ст. 2, п. 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программы смен ы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ЛДЛ – это, в первую очередь, предполагаемый результат </a:t>
                      </a:r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реализации конкретного направления(</a:t>
                      </a:r>
                      <a:r>
                        <a:rPr lang="ru-RU" sz="1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ий</a:t>
                      </a:r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воспитания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обозначенный в «Программе воспитательной работы и календарного плана воспитательной работы» вашей образовательной организации.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должна быть </a:t>
                      </a:r>
                      <a:r>
                        <a:rPr lang="ru-RU" sz="18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достижима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лагерной смены (с учётом её кратковременности – 21 или 14 дней) и должна лежать в области возможностей педагогического коллектива.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должна </a:t>
                      </a:r>
                      <a:r>
                        <a:rPr lang="ru-RU" sz="1800" b="1" i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соответствовать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основному содержанию деятельности программы и не должна расходиться с актуальностью, понятийным аппаратом, содержанием программы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1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09B8A8A-0DE0-4F97-A574-B3C242B5BE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0824261-49BF-4353-B6EC-4240E183C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466530"/>
            <a:ext cx="9454169" cy="2034074"/>
          </a:xfrm>
        </p:spPr>
        <p:txBody>
          <a:bodyPr/>
          <a:lstStyle/>
          <a:p>
            <a:pPr algn="l"/>
            <a:r>
              <a:rPr lang="ru-RU" sz="2400" i="1" u="sng" dirty="0"/>
              <a:t>ЦЕЛЬ = отглагольное  существительное,  управляющее педагогической</a:t>
            </a:r>
            <a:r>
              <a:rPr lang="ru-RU" sz="2400" i="1" dirty="0"/>
              <a:t> </a:t>
            </a:r>
            <a:r>
              <a:rPr lang="ru-RU" sz="2400" i="1" u="sng" dirty="0"/>
              <a:t>деятельностью </a:t>
            </a:r>
            <a:r>
              <a:rPr lang="en-US" sz="2400" i="1" u="sng" dirty="0"/>
              <a:t>+ </a:t>
            </a:r>
            <a:r>
              <a:rPr lang="en-US" sz="2400" i="1" u="sng" dirty="0" err="1"/>
              <a:t>предмет</a:t>
            </a:r>
            <a:r>
              <a:rPr lang="en-US" sz="2400" i="1" u="sng" dirty="0"/>
              <a:t> </a:t>
            </a:r>
            <a:r>
              <a:rPr lang="en-US" sz="2400" i="1" u="sng" dirty="0" err="1"/>
              <a:t>педагогического</a:t>
            </a:r>
            <a:r>
              <a:rPr lang="en-US" sz="2400" i="1" u="sng" dirty="0"/>
              <a:t> </a:t>
            </a:r>
            <a:r>
              <a:rPr lang="en-US" sz="2400" i="1" u="sng" dirty="0" err="1"/>
              <a:t>взаимодействия</a:t>
            </a:r>
            <a:r>
              <a:rPr lang="en-US" sz="2400" i="1" u="sng" dirty="0"/>
              <a:t> + </a:t>
            </a:r>
            <a:r>
              <a:rPr lang="en-US" sz="2400" i="1" u="sng" dirty="0" err="1"/>
              <a:t>объект</a:t>
            </a:r>
            <a:r>
              <a:rPr lang="ru-RU" sz="2400" i="1" u="sng" dirty="0"/>
              <a:t> </a:t>
            </a:r>
            <a:r>
              <a:rPr lang="en-US" sz="2400" i="1" dirty="0"/>
              <a:t> </a:t>
            </a:r>
            <a:r>
              <a:rPr lang="en-US" sz="2400" i="1" u="sng" dirty="0" err="1"/>
              <a:t>педагогической</a:t>
            </a:r>
            <a:r>
              <a:rPr lang="en-US" sz="2400" i="1" u="sng" dirty="0"/>
              <a:t> </a:t>
            </a:r>
            <a:r>
              <a:rPr lang="ru-RU" sz="2400" i="1" u="sng" dirty="0"/>
              <a:t> </a:t>
            </a:r>
            <a:r>
              <a:rPr lang="en-US" sz="2400" i="1" u="sng" dirty="0" err="1"/>
              <a:t>деятельности</a:t>
            </a:r>
            <a:r>
              <a:rPr lang="en-US" sz="2400" i="1" u="sng" dirty="0"/>
              <a:t> + </a:t>
            </a:r>
            <a:r>
              <a:rPr lang="en-US" sz="2400" i="1" u="sng" dirty="0" err="1"/>
              <a:t>ведущее</a:t>
            </a:r>
            <a:r>
              <a:rPr lang="en-US" sz="2400" i="1" u="sng" dirty="0"/>
              <a:t> с</a:t>
            </a:r>
            <a:r>
              <a:rPr lang="ru-RU" sz="2400" i="1" u="sng" dirty="0"/>
              <a:t> </a:t>
            </a:r>
            <a:r>
              <a:rPr lang="en-US" sz="2400" i="1" u="sng" dirty="0" err="1"/>
              <a:t>редство</a:t>
            </a:r>
            <a:endParaRPr lang="ru-RU" sz="24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060F28E-AAFC-4A17-B1A8-70B322867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0476" y="765110"/>
            <a:ext cx="2211524" cy="6092890"/>
          </a:xfrm>
        </p:spPr>
        <p:txBody>
          <a:bodyPr/>
          <a:lstStyle/>
          <a:p>
            <a:r>
              <a:rPr lang="ru-RU" sz="1400" dirty="0"/>
              <a:t>Пример формулировки цели: «Формирование у подростков патриотического отношения к малой родине как части России через включение в краеведческую деятельность», или «Развитие у детей технического творчества по- средством вовлечения их в активную познавательную деятельность с использованием кейс-технологий», или</a:t>
            </a:r>
          </a:p>
          <a:p>
            <a:r>
              <a:rPr lang="ru-RU" sz="1400" dirty="0"/>
              <a:t>«Развитие межличностных отношений, лидерских качеств детей и подростков посредством внедрения игро</a:t>
            </a:r>
            <a:r>
              <a:rPr lang="ru-RU" dirty="0"/>
              <a:t>вой квест-технологии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DC4205-154F-4A9B-9862-5CA4D51E387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16</a:t>
            </a:fld>
            <a:endParaRPr lang="ru-RU" noProof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224E04C1-AFA5-4F6E-A63F-E68907EE4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106218"/>
              </p:ext>
            </p:extLst>
          </p:nvPr>
        </p:nvGraphicFramePr>
        <p:xfrm>
          <a:off x="149290" y="2500605"/>
          <a:ext cx="9831188" cy="4328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57797">
                  <a:extLst>
                    <a:ext uri="{9D8B030D-6E8A-4147-A177-3AD203B41FA5}">
                      <a16:colId xmlns:a16="http://schemas.microsoft.com/office/drawing/2014/main" val="2111344885"/>
                    </a:ext>
                  </a:extLst>
                </a:gridCol>
                <a:gridCol w="3065925">
                  <a:extLst>
                    <a:ext uri="{9D8B030D-6E8A-4147-A177-3AD203B41FA5}">
                      <a16:colId xmlns:a16="http://schemas.microsoft.com/office/drawing/2014/main" val="1187389450"/>
                    </a:ext>
                  </a:extLst>
                </a:gridCol>
                <a:gridCol w="1849669">
                  <a:extLst>
                    <a:ext uri="{9D8B030D-6E8A-4147-A177-3AD203B41FA5}">
                      <a16:colId xmlns:a16="http://schemas.microsoft.com/office/drawing/2014/main" val="81738958"/>
                    </a:ext>
                  </a:extLst>
                </a:gridCol>
                <a:gridCol w="2457797">
                  <a:extLst>
                    <a:ext uri="{9D8B030D-6E8A-4147-A177-3AD203B41FA5}">
                      <a16:colId xmlns:a16="http://schemas.microsoft.com/office/drawing/2014/main" val="3481615460"/>
                    </a:ext>
                  </a:extLst>
                </a:gridCol>
              </a:tblGrid>
              <a:tr h="3592286">
                <a:tc>
                  <a:txBody>
                    <a:bodyPr/>
                    <a:lstStyle/>
                    <a:p>
                      <a:pPr lvl="0"/>
                      <a:r>
                        <a:rPr lang="ru-RU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</a:t>
                      </a:r>
                      <a:r>
                        <a:rPr lang="ru-RU" sz="1600" b="1" i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отглагольного существительного</a:t>
                      </a:r>
                      <a:r>
                        <a:rPr lang="ru-RU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управляющего     педагогической     деятельностью     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(«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«воспитание», «развитие», «актуализация», «содействие», «обогащение»,</a:t>
                      </a:r>
                    </a:p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«приобщение», «совершенствование», «обеспечение», «вовлечение» и </a:t>
                      </a:r>
                      <a:r>
                        <a:rPr lang="ru-RU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b="1" i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предмет педагогического взаимодействия </a:t>
                      </a:r>
                      <a:r>
                        <a:rPr lang="ru-RU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(направленность развития,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формирования и воспитания личности ребёнка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«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патриотические чувства», «лидерская позиция», «ценность ЗОЖ», «опыт социального взаимодействия», «лидерский потенциал», «ценность активной жизненной позиции», «гражданственность»);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объект педагогической деятельности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(ребёнок, подросток)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i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ведущее средство 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(журналистская деятельность, игровая деятельность,</a:t>
                      </a:r>
                    </a:p>
                    <a:p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культуротворческая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деятельность,  краеведение, творческая деятельность и т. д.).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984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116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17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66361"/>
              </p:ext>
            </p:extLst>
          </p:nvPr>
        </p:nvGraphicFramePr>
        <p:xfrm>
          <a:off x="286989" y="1418253"/>
          <a:ext cx="9267558" cy="56632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69599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6997959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525718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2.5. Задачи программы </a:t>
                      </a:r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(не более 6-7 задач)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461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Конкретизация</a:t>
                      </a:r>
                      <a:r>
                        <a:rPr lang="ru-RU" sz="1200" spc="1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цели</a:t>
                      </a:r>
                      <a:r>
                        <a:rPr lang="ru-RU" sz="1200" spc="1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осуществляется</a:t>
                      </a:r>
                      <a:r>
                        <a:rPr lang="ru-RU" sz="1200" spc="1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посредством</a:t>
                      </a:r>
                      <a:r>
                        <a:rPr lang="ru-RU" sz="1200" spc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определения</a:t>
                      </a:r>
                      <a:r>
                        <a:rPr lang="ru-RU" sz="1200" spc="1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</a:t>
                      </a:r>
                      <a:r>
                        <a:rPr lang="ru-RU" sz="1200" spc="3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(что</a:t>
                      </a:r>
                      <a:r>
                        <a:rPr lang="ru-RU" sz="12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</a:t>
                      </a:r>
                      <a:r>
                        <a:rPr lang="ru-RU" sz="12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сделать,</a:t>
                      </a:r>
                      <a:r>
                        <a:rPr lang="ru-RU" sz="12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чтобы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выполнить</a:t>
                      </a:r>
                      <a:r>
                        <a:rPr lang="ru-RU" sz="1400" spc="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поставленную</a:t>
                      </a:r>
                      <a:r>
                        <a:rPr lang="ru-RU" sz="14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цель).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</a:t>
                      </a:r>
                      <a:r>
                        <a:rPr lang="ru-RU" sz="1400" spc="36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раскрывают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последовательность</a:t>
                      </a:r>
                      <a:r>
                        <a:rPr lang="ru-RU" sz="14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выполненных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lang="ru-RU" sz="1400" spc="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примененных</a:t>
                      </a:r>
                      <a:r>
                        <a:rPr lang="ru-RU" sz="1400" spc="4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механизмов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достижению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смены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является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одним </a:t>
                      </a:r>
                      <a:r>
                        <a:rPr lang="ru-RU" sz="1400" spc="2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средств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65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«Программы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воспитательной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работы»,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</a:t>
                      </a:r>
                      <a:r>
                        <a:rPr lang="ru-RU" sz="1400" spc="2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</a:t>
                      </a:r>
                      <a:r>
                        <a:rPr lang="ru-RU" sz="1400" spc="2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включить</a:t>
                      </a:r>
                      <a:r>
                        <a:rPr lang="ru-RU" sz="1400" spc="2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воспитательные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задачи,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могут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быть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следующих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типов: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5334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-"/>
                        <a:tabLst>
                          <a:tab pos="309245" algn="l"/>
                        </a:tabLs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воспитательные</a:t>
                      </a:r>
                      <a:r>
                        <a:rPr lang="ru-RU" sz="1400" i="1" spc="2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2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spc="2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ru-RU" sz="1400" spc="2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r>
                        <a:rPr lang="ru-RU" sz="1400" spc="2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социальной</a:t>
                      </a:r>
                      <a:r>
                        <a:rPr lang="ru-RU" sz="1400" spc="3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активности,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социальной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ответственности,</a:t>
                      </a:r>
                      <a:r>
                        <a:rPr lang="ru-RU" sz="1400" spc="1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гражданской</a:t>
                      </a:r>
                      <a:r>
                        <a:rPr lang="ru-RU" sz="1400" spc="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позиции,</a:t>
                      </a:r>
                      <a:r>
                        <a:rPr lang="ru-RU" sz="1400" spc="3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культуры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общения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ведения</a:t>
                      </a:r>
                      <a:r>
                        <a:rPr lang="ru-RU" sz="1400" spc="16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1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социуме,</a:t>
                      </a:r>
                      <a:r>
                        <a:rPr lang="ru-RU" sz="1400" spc="1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lang="ru-RU" sz="1400" spc="1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здорового</a:t>
                      </a:r>
                      <a:r>
                        <a:rPr lang="ru-RU" sz="1400" spc="16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образа</a:t>
                      </a:r>
                      <a:r>
                        <a:rPr lang="ru-RU" sz="1400" spc="2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жизни,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патриотизма,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уважения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многообразию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</a:t>
                      </a:r>
                      <a:r>
                        <a:rPr lang="ru-RU" sz="14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народов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России</a:t>
                      </a:r>
                      <a:r>
                        <a:rPr lang="ru-RU" sz="1400" spc="3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т.п.;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52705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-"/>
                        <a:tabLst>
                          <a:tab pos="280035" algn="l"/>
                        </a:tabLs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развивающие</a:t>
                      </a:r>
                      <a:r>
                        <a:rPr lang="ru-RU" sz="1400" i="1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познавательного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интереса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чему-либо;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spc="1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деловых</a:t>
                      </a:r>
                      <a:r>
                        <a:rPr lang="ru-RU" sz="1400" spc="1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</a:t>
                      </a:r>
                      <a:r>
                        <a:rPr lang="ru-RU" sz="1400" spc="2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(самостоятельности,</a:t>
                      </a:r>
                      <a:r>
                        <a:rPr lang="ru-RU" sz="1400" spc="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ответственности,</a:t>
                      </a:r>
                      <a:r>
                        <a:rPr lang="ru-RU" sz="1400" spc="2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активности);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spc="1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личностных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качеств,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способствующих</a:t>
                      </a:r>
                      <a:r>
                        <a:rPr lang="ru-RU" sz="1400" spc="1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успешной</a:t>
                      </a:r>
                      <a:r>
                        <a:rPr lang="ru-RU" sz="1400" spc="2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социализации;</a:t>
                      </a:r>
                      <a:r>
                        <a:rPr lang="ru-RU" sz="1400" spc="2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потребности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самопознании,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саморазвитии;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необходимых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способностей</a:t>
                      </a:r>
                      <a:r>
                        <a:rPr lang="ru-RU" sz="1400" spc="3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(выносливости,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концентрации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внимания,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ориентироваться</a:t>
                      </a:r>
                      <a:r>
                        <a:rPr lang="ru-RU" sz="1400" spc="2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3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пространстве);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мотивации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определенному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виду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деятельности,</a:t>
                      </a:r>
                      <a:r>
                        <a:rPr lang="ru-RU" sz="1400" spc="3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развитие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способностей</a:t>
                      </a:r>
                      <a:r>
                        <a:rPr lang="ru-RU" sz="1400" spc="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spc="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самовыражению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различных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видах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творчества</a:t>
                      </a:r>
                      <a:r>
                        <a:rPr lang="ru-RU" sz="1400" spc="3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уважительного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отношения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труду,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укреплению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семьи,</a:t>
                      </a:r>
                      <a:r>
                        <a:rPr lang="ru-RU" sz="1400" spc="3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дружбы,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труда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знаний,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поддержанию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физического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психологического</a:t>
                      </a:r>
                      <a:r>
                        <a:rPr lang="ru-RU" sz="1400" spc="2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здоровья. 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т.п.;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5334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Times New Roman" panose="02020603050405020304" pitchFamily="18" charset="0"/>
                        <a:buChar char="-"/>
                        <a:tabLst>
                          <a:tab pos="269240" algn="l"/>
                        </a:tabLs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</a:t>
                      </a:r>
                      <a:r>
                        <a:rPr lang="ru-RU" sz="1400" i="1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приобретение</a:t>
                      </a:r>
                      <a:r>
                        <a:rPr lang="ru-RU" sz="1400" spc="1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определенных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знаний,</a:t>
                      </a:r>
                      <a:r>
                        <a:rPr lang="ru-RU" sz="1400" spc="1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умений</a:t>
                      </a:r>
                      <a:r>
                        <a:rPr lang="ru-RU" sz="1400" spc="1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1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навыков</a:t>
                      </a:r>
                      <a:r>
                        <a:rPr lang="ru-RU" sz="1400" spc="3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(обучение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навыкам</a:t>
                      </a:r>
                      <a:r>
                        <a:rPr lang="ru-RU" sz="1400" spc="1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400" spc="1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чего-либо,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обучение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ребенка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владению</a:t>
                      </a:r>
                      <a:r>
                        <a:rPr lang="ru-RU" sz="1400" spc="3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чем-либо,</a:t>
                      </a:r>
                      <a:r>
                        <a:rPr lang="ru-RU" sz="1400" spc="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включение</a:t>
                      </a:r>
                      <a:r>
                        <a:rPr lang="ru-RU" sz="1400" spc="1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1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познавательную</a:t>
                      </a:r>
                      <a:r>
                        <a:rPr lang="ru-RU" sz="1400" spc="1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деятельность,</a:t>
                      </a:r>
                      <a:r>
                        <a:rPr lang="ru-RU" sz="1400" spc="1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spc="4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системы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теоретических</a:t>
                      </a:r>
                      <a:r>
                        <a:rPr lang="ru-RU" sz="1400" spc="2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знаний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spc="2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...;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400" spc="2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экологического</a:t>
                      </a:r>
                      <a:r>
                        <a:rPr lang="ru-RU" sz="1400" spc="3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сознания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эстетического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вкуса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14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2. </a:t>
            </a:r>
            <a:r>
              <a:rPr lang="en-US" sz="3600" dirty="0" err="1"/>
              <a:t>Целевой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18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41204"/>
              </p:ext>
            </p:extLst>
          </p:nvPr>
        </p:nvGraphicFramePr>
        <p:xfrm>
          <a:off x="286989" y="1810139"/>
          <a:ext cx="9267558" cy="41801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3998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602757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180113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.6.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Ожидаемая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результативность реализации содержания программы 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Результативность воспитательной работы в рамках реализации программы смены обозначены в «Программе воспитательной работы». Они представляют собой ориентиры для деятельности педагогического коллектива, которые направлены на достижение цели воспитания с учетом направлений деятельности и возрастных особенностей ребенка и его потребностей.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См. Целевые ориентиры Федеральной программы воспитательной работы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498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19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00275"/>
              </p:ext>
            </p:extLst>
          </p:nvPr>
        </p:nvGraphicFramePr>
        <p:xfrm>
          <a:off x="286989" y="1492899"/>
          <a:ext cx="9267558" cy="44973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56815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4310743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воспитательно й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 в рамках программы смены    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программе смены указываются направления воспитательной работы, по которым в рамках смены будут организованы разнообразные творческие активности, целенаправленно или опосредованно ориентированные на то или иное конкретное направление.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88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298581"/>
            <a:ext cx="9435508" cy="186612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Федеральная  программа  воспитательной  работы</a:t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организаций  отдыха  детей  и  их  оздоровления</a:t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0476" y="298580"/>
            <a:ext cx="2211524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</a:t>
            </a:fld>
            <a:endParaRPr lang="ru-RU" noProof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8229E32-DAED-4C18-9739-9CC2D6A9A477}"/>
              </a:ext>
            </a:extLst>
          </p:cNvPr>
          <p:cNvSpPr/>
          <p:nvPr/>
        </p:nvSpPr>
        <p:spPr>
          <a:xfrm>
            <a:off x="503853" y="1716834"/>
            <a:ext cx="8640147" cy="129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Федеральная программа воспитательной работы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организаций отдыха детей и их оздоровления (далее - Программа) направлена на обеспечение единства воспитательного пространства, ценностно-целевого содержания воспитания и воспитательной деятельности в организациях отдыха детей и их оздоровления.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6A1457F-291B-4B9E-B933-A6A1F6440674}"/>
              </a:ext>
            </a:extLst>
          </p:cNvPr>
          <p:cNvSpPr/>
          <p:nvPr/>
        </p:nvSpPr>
        <p:spPr>
          <a:xfrm>
            <a:off x="802433" y="2980000"/>
            <a:ext cx="71139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Принципы реализации Программы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C19C672-3F0F-4460-A815-44D3FA6DA26D}"/>
              </a:ext>
            </a:extLst>
          </p:cNvPr>
          <p:cNvSpPr/>
          <p:nvPr/>
        </p:nvSpPr>
        <p:spPr>
          <a:xfrm>
            <a:off x="503853" y="3508669"/>
            <a:ext cx="86401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единого целевого начала воспитательной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системности, непрерывности и преемственности воспитательной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единства концептуальных подходов, методов и форм воспитательной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учета возрастных и индивидуальных особенностей воспитанников и их групп;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приоритета конструктивных интересов и потребностей детей;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принцип реальности и измеримости итогов воспитательной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55511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20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11959"/>
              </p:ext>
            </p:extLst>
          </p:nvPr>
        </p:nvGraphicFramePr>
        <p:xfrm>
          <a:off x="286989" y="1492899"/>
          <a:ext cx="9267558" cy="502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91705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5075853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3.2. Основные формы реализации содержания блоков</a:t>
                      </a:r>
                    </a:p>
                    <a:p>
                      <a:r>
                        <a:rPr lang="ru-R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«Мир»,</a:t>
                      </a:r>
                    </a:p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Россия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Человек</a:t>
                      </a: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этом пункте необходимо прописать основные формы творческих активностей и событий (без названий) и их направленность, обозначенные в «Программе воспитательной работы» вашей организации.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Указываются не менее 5 основных форм, которые будут реализованы в рамках вашей программы смены в каждом из трех блоков реализации содержания: «Мир» (наука, культура, ценности); «Россия» (народ, идентичность, наследие; подвиг, память, историческая правда; единство, многонациональность;    русский    язык;    малая    Родина,    экология);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«Человек» (культура ЗОЖ, безопасность, профилактика)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51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21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95994"/>
              </p:ext>
            </p:extLst>
          </p:nvPr>
        </p:nvGraphicFramePr>
        <p:xfrm>
          <a:off x="286989" y="1492899"/>
          <a:ext cx="9267558" cy="44973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7770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5299788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3.3. Основные формы обязательных инвариантных содержательных модулей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 указать (не менее 5) основные формы творческих активностей и событий (без названий) и их направленность в рамках инвариантных моделей;</a:t>
                      </a:r>
                    </a:p>
                    <a:p>
                      <a:pPr lv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Спортивно-оздоровительная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России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Детское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самоуправление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Инклюзивное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пространство»4,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Профориентация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«Коллективная социально-значимая деятельность в Движении Первых»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336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22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69218"/>
              </p:ext>
            </p:extLst>
          </p:nvPr>
        </p:nvGraphicFramePr>
        <p:xfrm>
          <a:off x="286989" y="1492899"/>
          <a:ext cx="9267558" cy="44973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30448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5337110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3.4. Основные формы вариативных содержательных моделей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Данный пункт прописывается с учетом типа детского лагеря, особенностей содержания программы смены и регионального компонента.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 указать (не менее 5) основные формы творческих активностей и событий (без названий) и их направленность в рамках вариативных моделей, обозначенных в «Программе воспитательной работы»   вашей   организации,   например,   («Экскурсии   и   походы»,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«Кружки и секции», Проектная деятельность» и т.п)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164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23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577819"/>
              </p:ext>
            </p:extLst>
          </p:nvPr>
        </p:nvGraphicFramePr>
        <p:xfrm>
          <a:off x="286989" y="1287624"/>
          <a:ext cx="9267558" cy="55703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0508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327050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5570375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3.5.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Уровни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воспитательного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пространства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571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spc="-3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Уровни</a:t>
                      </a:r>
                      <a:r>
                        <a:rPr lang="ru-RU" sz="1600" u="sng" spc="275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sng" spc="-5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</a:t>
                      </a:r>
                      <a:r>
                        <a:rPr lang="ru-RU" sz="14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400" u="sng" spc="-5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аци</a:t>
                      </a:r>
                      <a:r>
                        <a:rPr lang="ru-RU" sz="14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u="sng" spc="265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sng" spc="-5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</a:t>
                      </a:r>
                      <a:r>
                        <a:rPr lang="ru-RU" sz="1400" u="sng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ия</a:t>
                      </a:r>
                      <a:r>
                        <a:rPr lang="ru-RU" sz="1400" u="sng" spc="-29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обозначенные</a:t>
                      </a:r>
                      <a:r>
                        <a:rPr lang="ru-RU" sz="1400" spc="26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«Программе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воспитательной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работы»: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27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-5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Общелагерный</a:t>
                      </a:r>
                      <a:r>
                        <a:rPr lang="ru-RU" sz="1400" i="1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400" i="1" spc="1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творческие</a:t>
                      </a:r>
                      <a:r>
                        <a:rPr lang="ru-RU" sz="1400" spc="1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400" spc="1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каждому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400" spc="3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смысловых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блоков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(«Мир: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наука,</a:t>
                      </a:r>
                      <a:r>
                        <a:rPr lang="ru-RU" sz="1400" spc="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культура,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мораль»,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«Россия: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прошлое,</a:t>
                      </a:r>
                      <a:r>
                        <a:rPr lang="ru-RU" sz="1400" spc="2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настоящее,</a:t>
                      </a:r>
                      <a:r>
                        <a:rPr lang="ru-RU" sz="1400" spc="1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будущее»</a:t>
                      </a:r>
                      <a:r>
                        <a:rPr lang="ru-RU" sz="1400" spc="1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(включая</a:t>
                      </a:r>
                      <a:r>
                        <a:rPr lang="ru-RU" sz="1400" spc="1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региональный</a:t>
                      </a:r>
                      <a:r>
                        <a:rPr lang="ru-RU" sz="1400" spc="1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компонент),</a:t>
                      </a:r>
                      <a:r>
                        <a:rPr lang="ru-RU" sz="1400" spc="1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«Человек:</a:t>
                      </a:r>
                      <a:r>
                        <a:rPr lang="ru-RU" sz="1400" spc="3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здоровье,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безопасность,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семья,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творчество,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развитие».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52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-5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Межотрядный</a:t>
                      </a:r>
                      <a:r>
                        <a:rPr lang="ru-RU" sz="1400" i="1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400" i="1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(при</a:t>
                      </a:r>
                      <a:r>
                        <a:rPr lang="ru-RU" sz="1400" spc="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наличии</a:t>
                      </a:r>
                      <a:r>
                        <a:rPr lang="ru-RU" sz="1400" spc="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</a:t>
                      </a:r>
                      <a:r>
                        <a:rPr lang="ru-RU" sz="1400" spc="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отряда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ЛДП)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творческие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могут</a:t>
                      </a:r>
                      <a:r>
                        <a:rPr lang="ru-RU" sz="1400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организованы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</a:t>
                      </a:r>
                      <a:r>
                        <a:rPr lang="ru-RU" sz="1400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отрядами,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исходя</a:t>
                      </a:r>
                      <a:r>
                        <a:rPr lang="ru-RU" sz="1400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400" spc="3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возрастных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уклада лагеря.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65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Групповой</a:t>
                      </a:r>
                      <a:r>
                        <a:rPr lang="ru-RU" sz="1400" i="1" spc="2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400" i="1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творческие</a:t>
                      </a:r>
                      <a:r>
                        <a:rPr lang="ru-RU" sz="1400" spc="2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2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рамках</a:t>
                      </a:r>
                      <a:r>
                        <a:rPr lang="ru-RU" sz="1400" spc="2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единого</a:t>
                      </a:r>
                      <a:r>
                        <a:rPr lang="ru-RU" sz="1400" spc="3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направления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внутри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отряда,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400" spc="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формате</a:t>
                      </a:r>
                      <a:r>
                        <a:rPr lang="ru-RU" sz="1400" spc="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творческих</a:t>
                      </a:r>
                      <a:r>
                        <a:rPr lang="ru-RU" sz="1400" spc="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объединений</a:t>
                      </a:r>
                      <a:r>
                        <a:rPr lang="ru-RU" sz="1400" spc="3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400" spc="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разных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отрядов,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400" spc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органы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самоуправления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общелагерном</a:t>
                      </a:r>
                      <a:r>
                        <a:rPr lang="ru-RU" sz="1400" spc="3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уровне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(например,</a:t>
                      </a:r>
                      <a:r>
                        <a:rPr lang="ru-RU" sz="1400" spc="1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сбор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дежурных</a:t>
                      </a:r>
                      <a:r>
                        <a:rPr lang="ru-RU" sz="1400" spc="28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командиров).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Особенность</a:t>
                      </a:r>
                      <a:r>
                        <a:rPr lang="ru-RU" sz="1400" spc="2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</a:t>
                      </a:r>
                      <a:r>
                        <a:rPr lang="ru-RU" sz="1400" spc="3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заключается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разновозрастном формате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71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Отрядный</a:t>
                      </a:r>
                      <a:r>
                        <a:rPr lang="ru-RU" sz="1400" i="1" spc="1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400" i="1" spc="1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400" spc="1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ключевое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воспитывающее</a:t>
                      </a:r>
                      <a:r>
                        <a:rPr lang="ru-RU" sz="1400" spc="1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пространство</a:t>
                      </a:r>
                      <a:r>
                        <a:rPr lang="ru-RU" sz="1400" spc="1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1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рамках</a:t>
                      </a:r>
                      <a:r>
                        <a:rPr lang="ru-RU" sz="1400" spc="3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ЛДП,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творческие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активности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внутри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одного</a:t>
                      </a:r>
                      <a:r>
                        <a:rPr lang="ru-RU" sz="1400" spc="29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отряда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4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направлениям</a:t>
                      </a:r>
                      <a:r>
                        <a:rPr lang="ru-RU" sz="1400" spc="29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рамках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 работы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отряда.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539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Индивидуальный</a:t>
                      </a:r>
                      <a:r>
                        <a:rPr lang="ru-RU" sz="1400" i="1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i="1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400" i="1" spc="1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психолого-педагогическое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сопровождения</a:t>
                      </a:r>
                      <a:r>
                        <a:rPr lang="ru-RU" sz="1400" spc="4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подростков в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условиях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их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r>
                        <a:rPr lang="ru-RU" sz="1400" spc="3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указать</a:t>
                      </a:r>
                      <a:r>
                        <a:rPr lang="ru-RU" sz="1400" spc="1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(не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sz="1400" spc="1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творческих</a:t>
                      </a:r>
                      <a:r>
                        <a:rPr lang="ru-RU" sz="1400" spc="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активностей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29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 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событий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(без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названий)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и   </a:t>
                      </a:r>
                      <a:r>
                        <a:rPr lang="ru-RU" sz="1400" spc="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их 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направленность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spc="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(не 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указанные	в	пунктах	3.2.;3.3.;3.4.)	в	рамках	каждого	уровня воспитательного пространства.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909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ru-RU" sz="3600" dirty="0"/>
              <a:t>3.</a:t>
            </a:r>
            <a:r>
              <a:rPr lang="en-US" sz="3600" dirty="0"/>
              <a:t> </a:t>
            </a:r>
            <a:r>
              <a:rPr lang="ru-RU" sz="3200" dirty="0"/>
              <a:t>С</a:t>
            </a:r>
            <a:r>
              <a:rPr lang="en-US" sz="3200" dirty="0" err="1"/>
              <a:t>одержательный</a:t>
            </a:r>
            <a:r>
              <a:rPr lang="en-US" sz="3200" dirty="0"/>
              <a:t> </a:t>
            </a:r>
            <a:r>
              <a:rPr lang="en-US" sz="32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24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74822"/>
              </p:ext>
            </p:extLst>
          </p:nvPr>
        </p:nvGraphicFramePr>
        <p:xfrm>
          <a:off x="286989" y="1492900"/>
          <a:ext cx="9267558" cy="5212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45256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5822302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518253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3.6. Система поощрения в рамках программы 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этом пункте можно прописать систему поощрения социальной успешности и проявления активной жизненной позиции детей в рамках программы смены:</a:t>
                      </a:r>
                    </a:p>
                    <a:p>
                      <a:pPr lvl="0"/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открытость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поощрения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символы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процедуры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награждения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прозрачность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поощрения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частота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награждения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сочетание индивидуального и коллективного поощрения;</a:t>
                      </a:r>
                    </a:p>
                    <a:p>
                      <a:pPr lvl="0"/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дифференцированность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поощрения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Также необходимо обозначить педагогические средства, приемы и методы, обеспечивающие стимулирование индивидуального развития ребенка и коллективного роста отряда.</a:t>
                      </a:r>
                    </a:p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поощрения в рамках смены, как правило, связана с тематикой или игровой легендой конкретной смены, либо является частью воспитательной системы организации отдыха детей и их оздоровления с устоявшимися традициями и ритуалами (укладом) конкретной организации.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3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25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17042"/>
              </p:ext>
            </p:extLst>
          </p:nvPr>
        </p:nvGraphicFramePr>
        <p:xfrm>
          <a:off x="286989" y="1492899"/>
          <a:ext cx="9267558" cy="505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834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25921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Продолжительность периодов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смен, их цель в соответствии со сроком реализации программы 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реализации программы смены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определяется образовательной организацией, на базе которой будет открыт ЛДП, но не более 21 дня и не менее 14 дней.</a:t>
                      </a:r>
                    </a:p>
                    <a:p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Периоды смены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это логика смены, модель построения работы с участниками смены, последовательность взаимосвязанных этапов, которые являются ступенями достижения поставленной цели. Внутри каждого из этапов события строятся в определённой последовательности: день за днём, дело за делом.</a:t>
                      </a:r>
                    </a:p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определении продолжительности периодов смены важно учитывать: </a:t>
                      </a:r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цели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каждого периода; </a:t>
                      </a:r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логику отношений 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(от  эмоционального сплочения отряда к деловому, ориентация либо на совместный результат, либо на обмен опытом); </a:t>
                      </a:r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логику деятельности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(от демонстрации своих способностей - через обучение и пробу - к творческому закреплению опыта и определению перспектив его использования и развития в дальнейшем); </a:t>
                      </a:r>
                      <a:r>
                        <a:rPr lang="ru-RU" sz="16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логику дел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(от более простых по содержанию и форме, к более сложным - с учётом возраста и организаторского опыта дете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й, а также их знаний и умений по тематике смены).</a:t>
                      </a:r>
                    </a:p>
                    <a:p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575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26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081389"/>
              </p:ext>
            </p:extLst>
          </p:nvPr>
        </p:nvGraphicFramePr>
        <p:xfrm>
          <a:off x="286989" y="1492899"/>
          <a:ext cx="9267558" cy="5212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834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25921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4.2.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игрового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сюжета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Игровой сюжет смены — это «погружение» всех участников в некоторую деятельность, связанную с сюжетом или действием. В основу игрового сюжета могут быть положены разные источники, например, фольклор, книга, компьютерная игра, художественный или анимационный фильм, исторические события, собственный вымысел. Чаще всего в основу игровой деятельности кладут одну из трёх сюжетных линий:</a:t>
                      </a:r>
                    </a:p>
                    <a:p>
                      <a:pPr lvl="0"/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 волшебной вещи (предмета, артефакта, амулета, книги);</a:t>
                      </a:r>
                    </a:p>
                    <a:p>
                      <a:pPr lvl="0"/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путешествие за чем-то или с кем-то;</a:t>
                      </a:r>
                    </a:p>
                    <a:p>
                      <a:pPr lvl="0"/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накопление чего-то (обучение способам деятельности).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Игровой сюжет помогает решать разные задачи, среди которых создание положительного эмоционального настроя, организация творческой конкуренции, адаптация участников в новых условиях и другие.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 творческие активности и события в рамках одной смены должны планироваться и проводиться в рамках игрового сюжета (названия активностей и форм работы, сюжетность мероприятий и событий, включая спортивные и т.д.)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соответствии с «Программой воспитательной работы и календарным планом воспитательной работы» интеграция детского самоуправления с игровой моделью обязательна, включая в т.ч., выбор формы и наименований отрядов и объединений.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 дополнительного образования также разрабатываются в игровом контексте.</a:t>
                      </a:r>
                    </a:p>
                    <a:p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Игровая легенда размещается отдельным файлом в ПРИЛОЖЕНИИ к программе смены после плана-сетки</a:t>
                      </a:r>
                      <a:endParaRPr lang="ru-RU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959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27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230615"/>
              </p:ext>
            </p:extLst>
          </p:nvPr>
        </p:nvGraphicFramePr>
        <p:xfrm>
          <a:off x="286989" y="1492899"/>
          <a:ext cx="9267558" cy="475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13615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053943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4.3.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Партнерское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Партнерское взаимодействие обозначено в «Программе воспитательной работы и календарном плане воспитательной работы» и представляет собой объединение ресурсов организаций различной направленности (культура, спорт, наука, производство и т.д.), общественных или профессиональных объединений, физических лиц, помогающих в достижении целей воспитательной деятельности или реализующих совместные проекты (программы).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рамках программы смены – это взаимодействие с социально активными организации, которое предполагает: совместное проведение выставок, встреч, тематических дней, дней открытых дверей, государственных, региональных, тематических праздников, торжественных мероприятий и т.п., а также совместную реализацию тематических и профильных смены и т.д.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320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28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765806"/>
              </p:ext>
            </p:extLst>
          </p:nvPr>
        </p:nvGraphicFramePr>
        <p:xfrm>
          <a:off x="286989" y="1492899"/>
          <a:ext cx="9267558" cy="44973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13615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053943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 с родительски м сообществом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программе смены в этом разделе необходимо обозначить: как будет проходить информационная кампания перед сменой, в т.ч. через родительские собрания; какие тематические дни и события в течение смены с участием родителей запланированы и какова будет роль родителей в них; какие особенности ведения социальных сетей с информацией для родителей запланированы; тематика информационных стендов для родителей и их содержание; форматы сбора обратной связи от родителей.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7193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29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49593"/>
              </p:ext>
            </p:extLst>
          </p:nvPr>
        </p:nvGraphicFramePr>
        <p:xfrm>
          <a:off x="286989" y="1492899"/>
          <a:ext cx="9267558" cy="449735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834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25921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497354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4.5.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Кадровое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Кадровое обеспечение – один из основных элементов функционирования ЛДЛ, подробно прописанное в «Программе воспитательной работы и календарном плане воспитательной работы».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программе смены необходимо отразить: систему отбора, систему подготовки, систему методического обеспечения деятельности педагогического состава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60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298581"/>
            <a:ext cx="9435508" cy="1866122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r>
              <a:rPr lang="ru-RU" sz="3200" dirty="0"/>
              <a:t>Целевой  раздел  Программы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3</a:t>
            </a:fld>
            <a:endParaRPr lang="ru-RU" noProof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C19C672-3F0F-4460-A815-44D3FA6DA26D}"/>
              </a:ext>
            </a:extLst>
          </p:cNvPr>
          <p:cNvSpPr/>
          <p:nvPr/>
        </p:nvSpPr>
        <p:spPr>
          <a:xfrm>
            <a:off x="503853" y="3508669"/>
            <a:ext cx="86401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EF825A-EECD-4308-ADE6-2839FADB4EA7}"/>
              </a:ext>
            </a:extLst>
          </p:cNvPr>
          <p:cNvSpPr/>
          <p:nvPr/>
        </p:nvSpPr>
        <p:spPr>
          <a:xfrm>
            <a:off x="895739" y="1604865"/>
            <a:ext cx="8248261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Ценностно-целевые основы воспитательной работы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10">
            <a:extLst>
              <a:ext uri="{FF2B5EF4-FFF2-40B4-BE49-F238E27FC236}">
                <a16:creationId xmlns:a16="http://schemas.microsoft.com/office/drawing/2014/main" id="{17A94309-2F68-4D21-9A6C-98974376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4157"/>
              </p:ext>
            </p:extLst>
          </p:nvPr>
        </p:nvGraphicFramePr>
        <p:xfrm>
          <a:off x="286989" y="2164703"/>
          <a:ext cx="9435508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0366">
                  <a:extLst>
                    <a:ext uri="{9D8B030D-6E8A-4147-A177-3AD203B41FA5}">
                      <a16:colId xmlns:a16="http://schemas.microsoft.com/office/drawing/2014/main" val="405870011"/>
                    </a:ext>
                  </a:extLst>
                </a:gridCol>
                <a:gridCol w="5225142">
                  <a:extLst>
                    <a:ext uri="{9D8B030D-6E8A-4147-A177-3AD203B41FA5}">
                      <a16:colId xmlns:a16="http://schemas.microsoft.com/office/drawing/2014/main" val="2860707811"/>
                    </a:ext>
                  </a:extLst>
                </a:gridCol>
              </a:tblGrid>
              <a:tr h="126517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Ценностные основы содержания воспитательной работы в организациях отдыха детей и их оздоровления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блок «Мир: наука, культура, мораль», блок «Россия: прошлое, настоящее, будущее», блок «Человек: здоровье, безопасность, семья»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60006"/>
                  </a:ext>
                </a:extLst>
              </a:tr>
              <a:tr h="38928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 направления воспитательной работы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бесшовная образовательная среда и интеграция с Федеральной рабочей программой воспитания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824706"/>
                  </a:ext>
                </a:extLst>
              </a:tr>
              <a:tr h="38928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Целевые ориентиры результатов воспитания в соответствии с возрастными особенностями участников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гражданско-патриотическое воспитание, духовно-нравственное воспитание, эстетическое воспитание, физическое воспитание, формирование культуры здорового образа жизни и эмоционального благополучия, трудовое воспитание, экологическое воспитание, познавательное направление воспитания.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779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469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r>
              <a:rPr lang="en-US" sz="3600" dirty="0"/>
              <a:t>4. </a:t>
            </a:r>
            <a:r>
              <a:rPr lang="en-US" sz="3600" dirty="0" err="1"/>
              <a:t>Организационный</a:t>
            </a:r>
            <a:r>
              <a:rPr lang="en-US" sz="3600" dirty="0"/>
              <a:t> </a:t>
            </a:r>
            <a:r>
              <a:rPr lang="en-US" sz="3600" dirty="0" err="1"/>
              <a:t>раздел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30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4067"/>
              </p:ext>
            </p:extLst>
          </p:nvPr>
        </p:nvGraphicFramePr>
        <p:xfrm>
          <a:off x="165690" y="1595534"/>
          <a:ext cx="9267558" cy="43946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8342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7259216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34806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Материально - техническое обеспечение программы смены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программе смены обозначается тот базовый минимум, который необходим для проведения смены: специальное оборудование для </a:t>
                      </a:r>
                      <a:r>
                        <a:rPr lang="ru-RU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общелагерных</a:t>
                      </a: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отрядных событий, канцелярские принадлежности в необходимом количестве для качественного оформления программных событий, специальное оборудование, необходимое для реализации программ дополнительного образования в рамках смены.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223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C98720C3-BFAE-4FFC-B26D-59D2BF8EC6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B6C2DEC0-A845-4644-B90F-936571E67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89" y="182561"/>
            <a:ext cx="9024961" cy="3587005"/>
          </a:xfrm>
        </p:spPr>
        <p:txBody>
          <a:bodyPr/>
          <a:lstStyle/>
          <a:p>
            <a:pPr algn="ctr"/>
            <a:br>
              <a:rPr lang="ru-RU" dirty="0"/>
            </a:br>
            <a:endParaRPr lang="ru-RU" sz="12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99D0C42-874F-4604-B9DE-A1486969AD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4547" y="182562"/>
            <a:ext cx="2637453" cy="6492875"/>
          </a:xfrm>
        </p:spPr>
        <p:txBody>
          <a:bodyPr/>
          <a:lstStyle/>
          <a:p>
            <a:r>
              <a:rPr lang="ru-RU" b="1" dirty="0"/>
              <a:t>Основные направления воспитательной работы</a:t>
            </a:r>
            <a:r>
              <a:rPr lang="ru-RU" dirty="0"/>
              <a:t>:</a:t>
            </a:r>
          </a:p>
          <a:p>
            <a:r>
              <a:rPr lang="ru-RU" dirty="0"/>
              <a:t> </a:t>
            </a:r>
            <a:r>
              <a:rPr lang="ru-RU" sz="1600" dirty="0"/>
              <a:t>гражданско-патриотическое воспитание</a:t>
            </a:r>
          </a:p>
          <a:p>
            <a:r>
              <a:rPr lang="ru-RU" sz="1600" dirty="0"/>
              <a:t>духовно-нравственное воспитание</a:t>
            </a:r>
          </a:p>
          <a:p>
            <a:r>
              <a:rPr lang="ru-RU" sz="1600" dirty="0"/>
              <a:t> эстетическое воспитание</a:t>
            </a:r>
          </a:p>
          <a:p>
            <a:r>
              <a:rPr lang="ru-RU" sz="1600" dirty="0"/>
              <a:t> физическое воспитание трудовое воспитание</a:t>
            </a:r>
          </a:p>
          <a:p>
            <a:r>
              <a:rPr lang="ru-RU" sz="1600" dirty="0"/>
              <a:t>формирование культуры здоровья и эмоционального благополучия</a:t>
            </a:r>
          </a:p>
          <a:p>
            <a:r>
              <a:rPr lang="ru-RU" sz="1600" dirty="0"/>
              <a:t> экологическое воспитание, </a:t>
            </a:r>
          </a:p>
          <a:p>
            <a:r>
              <a:rPr lang="ru-RU" sz="1600" dirty="0"/>
              <a:t>познавательное направление воспитания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6E01A9-37E6-4F32-BEC6-5D45CEBD2BC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31</a:t>
            </a:fld>
            <a:endParaRPr lang="ru-RU" noProof="0"/>
          </a:p>
        </p:txBody>
      </p:sp>
      <p:graphicFrame>
        <p:nvGraphicFramePr>
          <p:cNvPr id="3" name="Таблица 9">
            <a:extLst>
              <a:ext uri="{FF2B5EF4-FFF2-40B4-BE49-F238E27FC236}">
                <a16:creationId xmlns:a16="http://schemas.microsoft.com/office/drawing/2014/main" id="{0446DF98-F3E5-4C22-A40E-05F05CD3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13080"/>
              </p:ext>
            </p:extLst>
          </p:nvPr>
        </p:nvGraphicFramePr>
        <p:xfrm>
          <a:off x="165690" y="1595534"/>
          <a:ext cx="9267558" cy="43480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3575">
                  <a:extLst>
                    <a:ext uri="{9D8B030D-6E8A-4147-A177-3AD203B41FA5}">
                      <a16:colId xmlns:a16="http://schemas.microsoft.com/office/drawing/2014/main" val="1605341063"/>
                    </a:ext>
                  </a:extLst>
                </a:gridCol>
                <a:gridCol w="6913983">
                  <a:extLst>
                    <a:ext uri="{9D8B030D-6E8A-4147-A177-3AD203B41FA5}">
                      <a16:colId xmlns:a16="http://schemas.microsoft.com/office/drawing/2014/main" val="821137754"/>
                    </a:ext>
                  </a:extLst>
                </a:gridCol>
              </a:tblGrid>
              <a:tr h="4348065">
                <a:tc>
                  <a:txBody>
                    <a:bodyPr/>
                    <a:lstStyle/>
                    <a:p>
                      <a:r>
                        <a:rPr lang="en-US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5.1. ЛДП</a:t>
                      </a:r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5.2.</a:t>
                      </a: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5.3.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Копия «Календарного плана воспитательной работы» - приложение 1 к «Программе воспитательной работы» вашей образовательной организации, где прописаны универсальные формы работы по дням в соответствии с логикой развития лагерной смены, уровнями реализации содержания и инвариантными и вариативными модулями, а также с учетом регионального компонента</a:t>
                      </a: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План-сетка смены - это распределение мероприятий, проводимых в лагере, по дням в течение смены, представленных в виде таблицы</a:t>
                      </a: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Здесь могут быть </a:t>
                      </a:r>
                      <a:r>
                        <a:rPr lang="ru-RU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представлены:легенда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смены, эскизы оформления мероприятий, эскизы игровой  продукции, режим дня.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2070474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A943FDE-A42D-4FD0-B1D2-74F88BB1F236}"/>
              </a:ext>
            </a:extLst>
          </p:cNvPr>
          <p:cNvSpPr/>
          <p:nvPr/>
        </p:nvSpPr>
        <p:spPr>
          <a:xfrm>
            <a:off x="2677617" y="729735"/>
            <a:ext cx="68367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en-US" sz="2400" b="1" spc="28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ea typeface="Calibri" panose="020F0502020204030204" pitchFamily="34" charset="0"/>
              </a:rPr>
              <a:t>ПРИЛОЖЕНИЯ</a:t>
            </a:r>
            <a:r>
              <a:rPr lang="en-US" sz="2800" b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en-US" sz="2800" b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5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программе</a:t>
            </a:r>
            <a:r>
              <a:rPr lang="en-US" sz="2800" b="1" spc="-1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смены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6332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298581"/>
            <a:ext cx="9435508" cy="1866122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r>
              <a:rPr lang="ru-RU" sz="3200" dirty="0"/>
              <a:t>Целевой  раздел  Программы</a:t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C19C672-3F0F-4460-A815-44D3FA6DA26D}"/>
              </a:ext>
            </a:extLst>
          </p:cNvPr>
          <p:cNvSpPr/>
          <p:nvPr/>
        </p:nvSpPr>
        <p:spPr>
          <a:xfrm>
            <a:off x="503853" y="3508669"/>
            <a:ext cx="86401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EF825A-EECD-4308-ADE6-2839FADB4EA7}"/>
              </a:ext>
            </a:extLst>
          </p:cNvPr>
          <p:cNvSpPr/>
          <p:nvPr/>
        </p:nvSpPr>
        <p:spPr>
          <a:xfrm>
            <a:off x="895739" y="1604865"/>
            <a:ext cx="8248261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Ценностно-целевые основы воспитательной работы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10">
            <a:extLst>
              <a:ext uri="{FF2B5EF4-FFF2-40B4-BE49-F238E27FC236}">
                <a16:creationId xmlns:a16="http://schemas.microsoft.com/office/drawing/2014/main" id="{17A94309-2F68-4D21-9A6C-98974376A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796188"/>
              </p:ext>
            </p:extLst>
          </p:nvPr>
        </p:nvGraphicFramePr>
        <p:xfrm>
          <a:off x="286989" y="2164703"/>
          <a:ext cx="9435508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10366">
                  <a:extLst>
                    <a:ext uri="{9D8B030D-6E8A-4147-A177-3AD203B41FA5}">
                      <a16:colId xmlns:a16="http://schemas.microsoft.com/office/drawing/2014/main" val="405870011"/>
                    </a:ext>
                  </a:extLst>
                </a:gridCol>
                <a:gridCol w="5225142">
                  <a:extLst>
                    <a:ext uri="{9D8B030D-6E8A-4147-A177-3AD203B41FA5}">
                      <a16:colId xmlns:a16="http://schemas.microsoft.com/office/drawing/2014/main" val="2860707811"/>
                    </a:ext>
                  </a:extLst>
                </a:gridCol>
              </a:tblGrid>
              <a:tr h="126517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 и задачи воспитательной работы в организациях отдыха детей и их оздоровления с акцентом на возрастные категории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Конкретизация цели воспитательной работы применительно к возрастным особенностям детей позволяет выделить целевые приоритеты для определенного возраста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6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85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85191"/>
            <a:ext cx="9435508" cy="933061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br>
              <a:rPr lang="ru-RU" sz="2000" dirty="0"/>
            </a:br>
            <a:r>
              <a:rPr lang="ru-RU" sz="1800" dirty="0"/>
              <a:t>Раздел </a:t>
            </a:r>
            <a:r>
              <a:rPr lang="en-US" sz="1800" dirty="0"/>
              <a:t>II</a:t>
            </a:r>
            <a:r>
              <a:rPr lang="ru-RU" sz="1800" dirty="0"/>
              <a:t>.  Содержание  и  формы  воспитательной  работы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5</a:t>
            </a:fld>
            <a:endParaRPr lang="ru-RU" noProof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8FC97F0-9EE3-4D7A-914B-A6BD208E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312995"/>
              </p:ext>
            </p:extLst>
          </p:nvPr>
        </p:nvGraphicFramePr>
        <p:xfrm>
          <a:off x="286990" y="1231641"/>
          <a:ext cx="9435509" cy="5577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9655">
                  <a:extLst>
                    <a:ext uri="{9D8B030D-6E8A-4147-A177-3AD203B41FA5}">
                      <a16:colId xmlns:a16="http://schemas.microsoft.com/office/drawing/2014/main" val="2551666085"/>
                    </a:ext>
                  </a:extLst>
                </a:gridCol>
                <a:gridCol w="5075854">
                  <a:extLst>
                    <a:ext uri="{9D8B030D-6E8A-4147-A177-3AD203B41FA5}">
                      <a16:colId xmlns:a16="http://schemas.microsoft.com/office/drawing/2014/main" val="3977914934"/>
                    </a:ext>
                  </a:extLst>
                </a:gridCol>
              </a:tblGrid>
              <a:tr h="760404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Уклад организаций отдыха детей и их оздоровления: особенности и уникальные элементы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описывает быт, режим дня, предметно-пространственная среда, символическое пространство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887282"/>
                  </a:ext>
                </a:extLst>
              </a:tr>
              <a:tr h="1444768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Особенности воспитательной работы в разных типах организаций отдыха детей и их оздоровления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детские оздоровительные лагеря с дневным пребыванием; стационарные детские оздоровительные лагеря, детские оздоровительные лагеря палаточного типа, профильные тематические лагеря, детские оздоровительные лагеря труда и отдых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961057"/>
                  </a:ext>
                </a:extLst>
              </a:tr>
              <a:tr h="532283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Уровни реализация содержания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общелагерный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межотрядный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групповой, отрядный, индивидуальный.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3172"/>
                  </a:ext>
                </a:extLst>
              </a:tr>
              <a:tr h="988525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Подготовительный этап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педагогического состава, установочное педагогическое совещание, планирование деятельности, информационная работа с родителями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28952"/>
                  </a:ext>
                </a:extLst>
              </a:tr>
              <a:tr h="1444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Организационный период смены: инвариантные и вариативные формы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Логика развития лагерной смены ориентирована на классическую длительность – 21 день.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основных задач периода, таблица, содержащая описание базовых (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инвариативных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мероприятий по воспитанию детей (пример в Программе)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090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38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85191"/>
            <a:ext cx="9435508" cy="933061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br>
              <a:rPr lang="ru-RU" sz="2000" dirty="0"/>
            </a:br>
            <a:r>
              <a:rPr lang="ru-RU" sz="1800" dirty="0"/>
              <a:t>Раздел </a:t>
            </a:r>
            <a:r>
              <a:rPr lang="en-US" sz="1800" dirty="0"/>
              <a:t>II</a:t>
            </a:r>
            <a:r>
              <a:rPr lang="ru-RU" sz="1800" dirty="0"/>
              <a:t>.  Содержание  и  формы  воспитательной  работы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6</a:t>
            </a:fld>
            <a:endParaRPr lang="ru-RU" noProof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8FC97F0-9EE3-4D7A-914B-A6BD208E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28893"/>
              </p:ext>
            </p:extLst>
          </p:nvPr>
        </p:nvGraphicFramePr>
        <p:xfrm>
          <a:off x="376760" y="1334595"/>
          <a:ext cx="9255968" cy="53408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76261">
                  <a:extLst>
                    <a:ext uri="{9D8B030D-6E8A-4147-A177-3AD203B41FA5}">
                      <a16:colId xmlns:a16="http://schemas.microsoft.com/office/drawing/2014/main" val="2551666085"/>
                    </a:ext>
                  </a:extLst>
                </a:gridCol>
                <a:gridCol w="5579707">
                  <a:extLst>
                    <a:ext uri="{9D8B030D-6E8A-4147-A177-3AD203B41FA5}">
                      <a16:colId xmlns:a16="http://schemas.microsoft.com/office/drawing/2014/main" val="3977914934"/>
                    </a:ext>
                  </a:extLst>
                </a:gridCol>
              </a:tblGrid>
              <a:tr h="76040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Основной период смены: инвариантные и вариативные формы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основных задач периода, таблица, содержащая описание базовых (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инвариативных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мероприятий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887282"/>
                  </a:ext>
                </a:extLst>
              </a:tr>
              <a:tr h="951722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Итоговый период смены: инвариантные и вариативные формы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основных задач периода, таблица, содержащая описание базовых (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инвариативных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мероприятий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961057"/>
                  </a:ext>
                </a:extLst>
              </a:tr>
              <a:tr h="532283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Этап последействия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форматов подведения итогов реализации программы воспитательной работы, определение наиболее и наименее эффективных форм деятельности и уровни достижения результата, форматы диагностики, сопровождение детей и поддержка в реализации идей и личностного потенциала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3172"/>
                  </a:ext>
                </a:extLst>
              </a:tr>
              <a:tr h="98852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Инвариантные общие содержательные модули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Спортивно-оздоровительная работа»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«Органы самоуправления»,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«Инклюзивное пространство», «Профориентация»,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«События Движения Первых».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28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88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85191"/>
            <a:ext cx="9435508" cy="933061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br>
              <a:rPr lang="ru-RU" sz="2000" dirty="0"/>
            </a:br>
            <a:r>
              <a:rPr lang="ru-RU" sz="1800" dirty="0"/>
              <a:t>Раздел </a:t>
            </a:r>
            <a:r>
              <a:rPr lang="en-US" sz="1800" dirty="0"/>
              <a:t>II</a:t>
            </a:r>
            <a:r>
              <a:rPr lang="ru-RU" sz="1800" dirty="0"/>
              <a:t>.  Содержание  и  формы  воспитательной  работы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7</a:t>
            </a:fld>
            <a:endParaRPr lang="ru-RU" noProof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8FC97F0-9EE3-4D7A-914B-A6BD208E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45057"/>
              </p:ext>
            </p:extLst>
          </p:nvPr>
        </p:nvGraphicFramePr>
        <p:xfrm>
          <a:off x="286990" y="1231641"/>
          <a:ext cx="9435509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86430">
                  <a:extLst>
                    <a:ext uri="{9D8B030D-6E8A-4147-A177-3AD203B41FA5}">
                      <a16:colId xmlns:a16="http://schemas.microsoft.com/office/drawing/2014/main" val="2551666085"/>
                    </a:ext>
                  </a:extLst>
                </a:gridCol>
                <a:gridCol w="5449079">
                  <a:extLst>
                    <a:ext uri="{9D8B030D-6E8A-4147-A177-3AD203B41FA5}">
                      <a16:colId xmlns:a16="http://schemas.microsoft.com/office/drawing/2014/main" val="3977914934"/>
                    </a:ext>
                  </a:extLst>
                </a:gridCol>
              </a:tblGrid>
              <a:tr h="988525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Инвариантные</a:t>
                      </a:r>
                    </a:p>
                    <a:p>
                      <a:pPr algn="ctr"/>
                      <a:r>
                        <a:rPr lang="ru-RU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Вариативные содержательные модули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Экскурсии и походы»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«Кружки и секции»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«Цифровая и медиа-среда»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«Проектная деятельность»,</a:t>
                      </a:r>
                    </a:p>
                    <a:p>
                      <a:r>
                        <a:rPr lang="ru-RU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«Детская дипломатия и международные отношения»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28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00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85192"/>
            <a:ext cx="9435508" cy="849404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r>
              <a:rPr lang="ru-RU" sz="1600" dirty="0"/>
              <a:t>Раздел </a:t>
            </a:r>
            <a:r>
              <a:rPr lang="en-US" sz="1600" dirty="0"/>
              <a:t>III</a:t>
            </a:r>
            <a:r>
              <a:rPr lang="ru-RU" sz="1600" dirty="0"/>
              <a:t>.  Организационные     условия      реализации      программы       воспитательной      работы</a:t>
            </a:r>
            <a:br>
              <a:rPr lang="ru-RU" sz="1600" dirty="0"/>
            </a:br>
            <a:br>
              <a:rPr lang="ru-RU" sz="2000" dirty="0"/>
            </a:br>
            <a:br>
              <a:rPr lang="ru-RU" sz="1800" dirty="0"/>
            </a:br>
            <a:endParaRPr lang="ru-RU" sz="18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8</a:t>
            </a:fld>
            <a:endParaRPr lang="ru-RU" noProof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78FC97F0-9EE3-4D7A-914B-A6BD208E2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56506"/>
              </p:ext>
            </p:extLst>
          </p:nvPr>
        </p:nvGraphicFramePr>
        <p:xfrm>
          <a:off x="376760" y="1334595"/>
          <a:ext cx="9562601" cy="32329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562601">
                  <a:extLst>
                    <a:ext uri="{9D8B030D-6E8A-4147-A177-3AD203B41FA5}">
                      <a16:colId xmlns:a16="http://schemas.microsoft.com/office/drawing/2014/main" val="2551666085"/>
                    </a:ext>
                  </a:extLst>
                </a:gridCol>
              </a:tblGrid>
              <a:tr h="76040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Партнёрское взаимодействие с общественными и молодёжными организациями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887282"/>
                  </a:ext>
                </a:extLst>
              </a:tr>
              <a:tr h="951722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Взаимодействие с родительским сообществом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961057"/>
                  </a:ext>
                </a:extLst>
              </a:tr>
              <a:tr h="532283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Кадровое обеспечение реализации программы воспитательной 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3172"/>
                  </a:ext>
                </a:extLst>
              </a:tr>
              <a:tr h="988525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Материально-техническое обеспечение реализации программы воспитания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628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3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07485DB0-BFC8-425E-8E3A-08832A304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65230" y="0"/>
            <a:ext cx="2211524" cy="6858000"/>
          </a:xfrm>
        </p:spPr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5FD5DA00-2A53-4AA8-8E11-2479ACE2A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990" y="485191"/>
            <a:ext cx="9435508" cy="933061"/>
          </a:xfrm>
        </p:spPr>
        <p:txBody>
          <a:bodyPr/>
          <a:lstStyle/>
          <a:p>
            <a:pPr algn="ctr">
              <a:lnSpc>
                <a:spcPct val="107000"/>
              </a:lnSpc>
            </a:pPr>
            <a:br>
              <a:rPr lang="ru-RU" sz="2000" dirty="0"/>
            </a:br>
            <a:r>
              <a:rPr lang="ru-RU" sz="1800" dirty="0"/>
              <a:t>Раздел </a:t>
            </a:r>
            <a:r>
              <a:rPr lang="en-US" sz="1800" dirty="0"/>
              <a:t>IV</a:t>
            </a:r>
            <a:r>
              <a:rPr lang="ru-RU" sz="1800" dirty="0"/>
              <a:t>.  Список      источников    и     литературы</a:t>
            </a:r>
            <a:br>
              <a:rPr lang="ru-RU" sz="1800" dirty="0"/>
            </a:br>
            <a:br>
              <a:rPr lang="ru-RU" sz="1800" dirty="0"/>
            </a:br>
            <a:endParaRPr lang="ru-RU" sz="18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01FE9A58-F515-475E-94B5-C152D67BD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9361" y="298580"/>
            <a:ext cx="2252639" cy="6376857"/>
          </a:xfrm>
        </p:spPr>
        <p:txBody>
          <a:bodyPr/>
          <a:lstStyle/>
          <a:p>
            <a:r>
              <a:rPr lang="ru-RU" dirty="0"/>
              <a:t>УТВЕРЖДЕНА</a:t>
            </a:r>
          </a:p>
          <a:p>
            <a:r>
              <a:rPr lang="ru-RU" dirty="0"/>
              <a:t>приказом Министерства просвещения</a:t>
            </a:r>
          </a:p>
          <a:p>
            <a:r>
              <a:rPr lang="ru-RU" dirty="0"/>
              <a:t>Российской Федерации</a:t>
            </a:r>
          </a:p>
          <a:p>
            <a:r>
              <a:rPr lang="ru-RU" dirty="0"/>
              <a:t>от 17 марта</a:t>
            </a:r>
          </a:p>
          <a:p>
            <a:r>
              <a:rPr lang="ru-RU" dirty="0"/>
              <a:t> 2025 г. № 209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B86258-32A6-4035-A627-1B5B6B30C71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14188" y="6402388"/>
            <a:ext cx="277812" cy="273050"/>
          </a:xfrm>
        </p:spPr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9</a:t>
            </a:fld>
            <a:endParaRPr lang="ru-RU" noProof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E279C9-746E-4771-AD0F-289A9E895BC8}"/>
              </a:ext>
            </a:extLst>
          </p:cNvPr>
          <p:cNvSpPr/>
          <p:nvPr/>
        </p:nvSpPr>
        <p:spPr>
          <a:xfrm>
            <a:off x="485192" y="1418252"/>
            <a:ext cx="8658808" cy="1855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Требования к структуре программы воспитательной работы для организаций отдыха детей и их оздоровления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2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Календарный план воспитательной работы на          день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3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Программа смены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4.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Модельная программа смены «Движения Первых»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76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0">
      <a:dk1>
        <a:srgbClr val="003C7D"/>
      </a:dk1>
      <a:lt1>
        <a:srgbClr val="FFFFFF"/>
      </a:lt1>
      <a:dk2>
        <a:srgbClr val="003C7D"/>
      </a:dk2>
      <a:lt2>
        <a:srgbClr val="FFFFFF"/>
      </a:lt2>
      <a:accent1>
        <a:srgbClr val="40AFFF"/>
      </a:accent1>
      <a:accent2>
        <a:srgbClr val="98DBD7"/>
      </a:accent2>
      <a:accent3>
        <a:srgbClr val="DBE4A7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Другая 8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677672_TF67328976" id="{7A1FA9F3-3353-44CA-A91E-AD8A2642C02E}" vid="{F8C632DE-2BB8-46AF-A8FF-94D1F93D6D3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BB5711-29E1-4F8E-81A0-7947C57B2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934E25-8442-49E9-ABDF-3146C4145F3B}">
  <ds:schemaRefs>
    <ds:schemaRef ds:uri="http://schemas.microsoft.com/sharepoint/v3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fb0879af-3eba-417a-a55a-ffe6dcd6ca77"/>
    <ds:schemaRef ds:uri="6dc4bcd6-49db-4c07-9060-8acfc67cef9f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6CB1848-D3E0-4F10-B640-720BE758B8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(минималистичное оформление)</Template>
  <TotalTime>2050</TotalTime>
  <Words>3771</Words>
  <Application>Microsoft Office PowerPoint</Application>
  <PresentationFormat>Широкоэкранный</PresentationFormat>
  <Paragraphs>481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Tahoma</vt:lpstr>
      <vt:lpstr>Times New Roman</vt:lpstr>
      <vt:lpstr>Тема Office</vt:lpstr>
      <vt:lpstr>Новые стандарты воспитания в детских лагерях СтарооскольскоГО Городского округа </vt:lpstr>
      <vt:lpstr>Федеральная  программа  воспитательной  работы для организаций  отдыха  детей  и  их  оздоровления </vt:lpstr>
      <vt:lpstr>Целевой  раздел  Программы </vt:lpstr>
      <vt:lpstr>Целевой  раздел  Программы </vt:lpstr>
      <vt:lpstr> Раздел II.  Содержание  и  формы  воспитательной  работы </vt:lpstr>
      <vt:lpstr> Раздел II.  Содержание  и  формы  воспитательной  работы </vt:lpstr>
      <vt:lpstr> Раздел II.  Содержание  и  формы  воспитательной  работы </vt:lpstr>
      <vt:lpstr>Раздел III.  Организационные     условия      реализации      программы       воспитательной      работы   </vt:lpstr>
      <vt:lpstr> Раздел IV.  Список      источников    и     литературы  </vt:lpstr>
      <vt:lpstr>Методический конструктор по проектированию программы смены для детских  оздоровительных лагерей </vt:lpstr>
      <vt:lpstr>1.  Введение  </vt:lpstr>
      <vt:lpstr> 2. Целевой раздел    </vt:lpstr>
      <vt:lpstr> 2. Целевой раздел    </vt:lpstr>
      <vt:lpstr> 2. Целевой раздел    </vt:lpstr>
      <vt:lpstr> 2. Целевой раздел    </vt:lpstr>
      <vt:lpstr>ЦЕЛЬ = отглагольное  существительное,  управляющее педагогической деятельностью + предмет педагогического взаимодействия + объект  педагогической  деятельности + ведущее с редство</vt:lpstr>
      <vt:lpstr> 2. Целевой раздел    </vt:lpstr>
      <vt:lpstr> 2. Целевой раздел    </vt:lpstr>
      <vt:lpstr> 3. Содержательный раздел    </vt:lpstr>
      <vt:lpstr> 3. Содержательный раздел    </vt:lpstr>
      <vt:lpstr> 3. Содержательный раздел    </vt:lpstr>
      <vt:lpstr> 3. Содержательный раздел    </vt:lpstr>
      <vt:lpstr> 3. Содержательный раздел    </vt:lpstr>
      <vt:lpstr> 3. Содержательный раздел    </vt:lpstr>
      <vt:lpstr> 4. Организационный раздел    </vt:lpstr>
      <vt:lpstr> 4. Организационный раздел    </vt:lpstr>
      <vt:lpstr> 4. Организационный раздел    </vt:lpstr>
      <vt:lpstr> 4. Организационный раздел    </vt:lpstr>
      <vt:lpstr> 4. Организационный раздел    </vt:lpstr>
      <vt:lpstr> 4. Организационный раздел   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слайд презентации</dc:title>
  <dc:creator>Рудаков</dc:creator>
  <cp:lastModifiedBy>Декина</cp:lastModifiedBy>
  <cp:revision>142</cp:revision>
  <dcterms:created xsi:type="dcterms:W3CDTF">2024-08-27T06:42:35Z</dcterms:created>
  <dcterms:modified xsi:type="dcterms:W3CDTF">2025-05-16T08:56:38Z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